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27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notesSlides/notesSlide7.xml" ContentType="application/vnd.openxmlformats-officedocument.presentationml.notesSlide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Default Extension="wmf" ContentType="image/x-wmf"/>
  <Override PartName="/ppt/tags/tag243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ags/tag219.xml" ContentType="application/vnd.openxmlformats-officedocument.presentationml.tags+xml"/>
  <Override PartName="/ppt/tags/tag248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slides/slide24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tags/tag251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notesSlides/notesSlide6.xml" ContentType="application/vnd.openxmlformats-officedocument.presentationml.notesSlide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86" r:id="rId4"/>
    <p:sldId id="289" r:id="rId5"/>
    <p:sldId id="297" r:id="rId6"/>
    <p:sldId id="288" r:id="rId7"/>
    <p:sldId id="292" r:id="rId8"/>
    <p:sldId id="291" r:id="rId9"/>
    <p:sldId id="309" r:id="rId10"/>
    <p:sldId id="293" r:id="rId11"/>
    <p:sldId id="294" r:id="rId12"/>
    <p:sldId id="295" r:id="rId13"/>
    <p:sldId id="296" r:id="rId14"/>
    <p:sldId id="317" r:id="rId15"/>
    <p:sldId id="279" r:id="rId16"/>
    <p:sldId id="283" r:id="rId17"/>
    <p:sldId id="298" r:id="rId18"/>
    <p:sldId id="300" r:id="rId19"/>
    <p:sldId id="301" r:id="rId20"/>
    <p:sldId id="308" r:id="rId21"/>
    <p:sldId id="310" r:id="rId22"/>
    <p:sldId id="311" r:id="rId23"/>
    <p:sldId id="314" r:id="rId24"/>
    <p:sldId id="313" r:id="rId25"/>
    <p:sldId id="312" r:id="rId26"/>
    <p:sldId id="320" r:id="rId27"/>
    <p:sldId id="318" r:id="rId28"/>
    <p:sldId id="319" r:id="rId29"/>
    <p:sldId id="316" r:id="rId30"/>
  </p:sldIdLst>
  <p:sldSz cx="9144000" cy="6858000" type="screen4x3"/>
  <p:notesSz cx="6858000" cy="9144000"/>
  <p:embeddedFontLs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CMMI10" pitchFamily="34" charset="0"/>
      <p:regular r:id="rId36"/>
    </p:embeddedFont>
    <p:embeddedFont>
      <p:font typeface="CMSY10ORIG" pitchFamily="34" charset="0"/>
      <p:regular r:id="rId37"/>
    </p:embeddedFont>
    <p:embeddedFont>
      <p:font typeface="CMR10" pitchFamily="34" charset="0"/>
      <p:regular r:id="rId38"/>
    </p:embeddedFont>
    <p:embeddedFont>
      <p:font typeface="CMR7" pitchFamily="34" charset="0"/>
      <p:regular r:id="rId39"/>
    </p:embeddedFont>
    <p:embeddedFont>
      <p:font typeface="CMMI7" pitchFamily="34" charset="0"/>
      <p:regular r:id="rId40"/>
    </p:embeddedFont>
    <p:embeddedFont>
      <p:font typeface="CMSY7" pitchFamily="34" charset="0"/>
      <p:regular r:id="rId41"/>
    </p:embeddedFont>
    <p:embeddedFont>
      <p:font typeface="CMTI10" pitchFamily="34" charset="0"/>
      <p:regular r:id="rId42"/>
    </p:embeddedFont>
    <p:embeddedFont>
      <p:font typeface="CMSS10" pitchFamily="34" charset="0"/>
      <p:regular r:id="rId43"/>
    </p:embeddedFont>
    <p:embeddedFont>
      <p:font typeface="CMEX10" pitchFamily="34" charset="0"/>
      <p:regular r:id="rId44"/>
    </p:embeddedFont>
    <p:embeddedFont>
      <p:font typeface="CMSY5" pitchFamily="34" charset="0"/>
      <p:regular r:id="rId45"/>
    </p:embeddedFont>
    <p:embeddedFont>
      <p:font typeface="CMR5" pitchFamily="34" charset="0"/>
      <p:regular r:id="rId46"/>
    </p:embeddedFont>
    <p:embeddedFont>
      <p:font typeface="CMMI5" pitchFamily="34" charset="0"/>
      <p:regular r:id="rId47"/>
    </p:embeddedFont>
    <p:embeddedFont>
      <p:font typeface="CMR8" pitchFamily="34" charset="0"/>
      <p:regular r:id="rId48"/>
    </p:embeddedFont>
    <p:embeddedFont>
      <p:font typeface="CMMI6" pitchFamily="34" charset="0"/>
      <p:regular r:id="rId49"/>
    </p:embeddedFont>
    <p:embeddedFont>
      <p:font typeface="CMMI8" pitchFamily="34" charset="0"/>
      <p:regular r:id="rId50"/>
    </p:embeddedFont>
    <p:embeddedFont>
      <p:font typeface="CMSY8" pitchFamily="34" charset="0"/>
      <p:regular r:id="rId51"/>
    </p:embeddedFont>
    <p:embeddedFont>
      <p:font typeface="CMSY6" pitchFamily="34" charset="0"/>
      <p:regular r:id="rId52"/>
    </p:embeddedFont>
    <p:embeddedFont>
      <p:font typeface="CMR6" pitchFamily="34" charset="0"/>
      <p:regular r:id="rId53"/>
    </p:embeddedFont>
    <p:embeddedFont>
      <p:font typeface="CMSS8" pitchFamily="34" charset="0"/>
      <p:regular r:id="rId54"/>
    </p:embeddedFont>
    <p:embeddedFont>
      <p:font typeface="CMBX10" pitchFamily="34" charset="0"/>
      <p:regular r:id="rId55"/>
    </p:embeddedFont>
    <p:embeddedFont>
      <p:font typeface="cmbx5" pitchFamily="34" charset="0"/>
      <p:regular r:id="rId56"/>
    </p:embeddedFont>
    <p:embeddedFont>
      <p:font typeface="Brush Script MT" pitchFamily="66" charset="0"/>
      <p:italic r:id="rId57"/>
    </p:embeddedFont>
  </p:embeddedFontLst>
  <p:custDataLst>
    <p:tags r:id="rId5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3668F-4ABA-43E6-B6C5-82D73AADD942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973BF-A420-4613-B68A-0A13806F46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B8560-5BD4-4D72-8F14-D0E6E22E08BB}" type="slidenum">
              <a:rPr lang="en-US"/>
              <a:pPr/>
              <a:t>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5B57D3-75E7-4F12-93E8-51FD534CD7AA}" type="slidenum">
              <a:rPr lang="en-US"/>
              <a:pPr/>
              <a:t>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E7BA3-AFBD-422B-99C7-F4C69965D1EB}" type="slidenum">
              <a:rPr lang="en-US"/>
              <a:pPr/>
              <a:t>17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0A885-8BE3-4252-AB04-72388B0E3E0A}" type="slidenum">
              <a:rPr lang="en-US"/>
              <a:pPr/>
              <a:t>18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F8CC1-DBD3-4387-AD77-E3011C142299}" type="slidenum">
              <a:rPr lang="en-US"/>
              <a:pPr/>
              <a:t>19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6DA08-AAD6-4BB7-A88F-54ADFF7BF18C}" type="slidenum">
              <a:rPr lang="en-US"/>
              <a:pPr/>
              <a:t>20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16793-0FD9-442E-AED1-00C4DE41ED4E}" type="slidenum">
              <a:rPr lang="en-US"/>
              <a:pPr/>
              <a:t>22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8C9FF-32E9-406C-B914-6CA9AC14D9A4}" type="slidenum">
              <a:rPr lang="en-US"/>
              <a:pPr/>
              <a:t>24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9" Type="http://schemas.openxmlformats.org/officeDocument/2006/relationships/image" Target="../media/image45.emf"/><Relationship Id="rId21" Type="http://schemas.openxmlformats.org/officeDocument/2006/relationships/tags" Target="../tags/tag84.xml"/><Relationship Id="rId34" Type="http://schemas.openxmlformats.org/officeDocument/2006/relationships/tags" Target="../tags/tag97.xml"/><Relationship Id="rId42" Type="http://schemas.openxmlformats.org/officeDocument/2006/relationships/image" Target="../media/image48.emf"/><Relationship Id="rId47" Type="http://schemas.openxmlformats.org/officeDocument/2006/relationships/image" Target="../media/image52.emf"/><Relationship Id="rId50" Type="http://schemas.openxmlformats.org/officeDocument/2006/relationships/image" Target="../media/image55.emf"/><Relationship Id="rId55" Type="http://schemas.openxmlformats.org/officeDocument/2006/relationships/image" Target="../media/image60.emf"/><Relationship Id="rId63" Type="http://schemas.openxmlformats.org/officeDocument/2006/relationships/image" Target="../media/image67.emf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tags" Target="../tags/tag92.xml"/><Relationship Id="rId41" Type="http://schemas.openxmlformats.org/officeDocument/2006/relationships/image" Target="../media/image47.emf"/><Relationship Id="rId54" Type="http://schemas.openxmlformats.org/officeDocument/2006/relationships/image" Target="../media/image59.emf"/><Relationship Id="rId62" Type="http://schemas.openxmlformats.org/officeDocument/2006/relationships/image" Target="../media/image11.emf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tags" Target="../tags/tag95.xml"/><Relationship Id="rId37" Type="http://schemas.openxmlformats.org/officeDocument/2006/relationships/image" Target="../media/image43.emf"/><Relationship Id="rId40" Type="http://schemas.openxmlformats.org/officeDocument/2006/relationships/image" Target="../media/image46.emf"/><Relationship Id="rId45" Type="http://schemas.openxmlformats.org/officeDocument/2006/relationships/image" Target="../media/image50.emf"/><Relationship Id="rId53" Type="http://schemas.openxmlformats.org/officeDocument/2006/relationships/image" Target="../media/image58.emf"/><Relationship Id="rId58" Type="http://schemas.openxmlformats.org/officeDocument/2006/relationships/image" Target="../media/image63.emf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54.emf"/><Relationship Id="rId57" Type="http://schemas.openxmlformats.org/officeDocument/2006/relationships/image" Target="../media/image62.emf"/><Relationship Id="rId61" Type="http://schemas.openxmlformats.org/officeDocument/2006/relationships/image" Target="../media/image66.png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tags" Target="../tags/tag94.xml"/><Relationship Id="rId44" Type="http://schemas.openxmlformats.org/officeDocument/2006/relationships/image" Target="../media/image16.emf"/><Relationship Id="rId52" Type="http://schemas.openxmlformats.org/officeDocument/2006/relationships/image" Target="../media/image57.emf"/><Relationship Id="rId60" Type="http://schemas.openxmlformats.org/officeDocument/2006/relationships/image" Target="../media/image65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tags" Target="../tags/tag93.xml"/><Relationship Id="rId35" Type="http://schemas.openxmlformats.org/officeDocument/2006/relationships/tags" Target="../tags/tag98.xml"/><Relationship Id="rId43" Type="http://schemas.openxmlformats.org/officeDocument/2006/relationships/image" Target="../media/image49.emf"/><Relationship Id="rId48" Type="http://schemas.openxmlformats.org/officeDocument/2006/relationships/image" Target="../media/image53.emf"/><Relationship Id="rId56" Type="http://schemas.openxmlformats.org/officeDocument/2006/relationships/image" Target="../media/image61.emf"/><Relationship Id="rId64" Type="http://schemas.openxmlformats.org/officeDocument/2006/relationships/image" Target="../media/image68.png"/><Relationship Id="rId8" Type="http://schemas.openxmlformats.org/officeDocument/2006/relationships/tags" Target="../tags/tag71.xml"/><Relationship Id="rId51" Type="http://schemas.openxmlformats.org/officeDocument/2006/relationships/image" Target="../media/image56.emf"/><Relationship Id="rId3" Type="http://schemas.openxmlformats.org/officeDocument/2006/relationships/tags" Target="../tags/tag66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tags" Target="../tags/tag96.xml"/><Relationship Id="rId38" Type="http://schemas.openxmlformats.org/officeDocument/2006/relationships/image" Target="../media/image44.emf"/><Relationship Id="rId46" Type="http://schemas.openxmlformats.org/officeDocument/2006/relationships/image" Target="../media/image51.emf"/><Relationship Id="rId5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11.emf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image" Target="../media/image73.png"/><Relationship Id="rId3" Type="http://schemas.openxmlformats.org/officeDocument/2006/relationships/tags" Target="../tags/tag10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2.emf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3.emf"/><Relationship Id="rId5" Type="http://schemas.openxmlformats.org/officeDocument/2006/relationships/tags" Target="../tags/tag106.xml"/><Relationship Id="rId15" Type="http://schemas.openxmlformats.org/officeDocument/2006/relationships/image" Target="../media/image70.emf"/><Relationship Id="rId10" Type="http://schemas.openxmlformats.org/officeDocument/2006/relationships/image" Target="../media/image2.emf"/><Relationship Id="rId4" Type="http://schemas.openxmlformats.org/officeDocument/2006/relationships/tags" Target="../tags/tag105.xml"/><Relationship Id="rId9" Type="http://schemas.openxmlformats.org/officeDocument/2006/relationships/image" Target="../media/image1.png"/><Relationship Id="rId14" Type="http://schemas.openxmlformats.org/officeDocument/2006/relationships/image" Target="../media/image7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image" Target="../media/image77.emf"/><Relationship Id="rId26" Type="http://schemas.openxmlformats.org/officeDocument/2006/relationships/image" Target="../media/image85.png"/><Relationship Id="rId3" Type="http://schemas.openxmlformats.org/officeDocument/2006/relationships/tags" Target="../tags/tag110.xml"/><Relationship Id="rId21" Type="http://schemas.openxmlformats.org/officeDocument/2006/relationships/image" Target="../media/image80.emf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2" Type="http://schemas.openxmlformats.org/officeDocument/2006/relationships/tags" Target="../tags/tag109.xml"/><Relationship Id="rId16" Type="http://schemas.openxmlformats.org/officeDocument/2006/relationships/image" Target="../media/image75.emf"/><Relationship Id="rId20" Type="http://schemas.openxmlformats.org/officeDocument/2006/relationships/image" Target="../media/image79.emf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image" Target="../media/image83.png"/><Relationship Id="rId5" Type="http://schemas.openxmlformats.org/officeDocument/2006/relationships/tags" Target="../tags/tag11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2.emf"/><Relationship Id="rId28" Type="http://schemas.openxmlformats.org/officeDocument/2006/relationships/image" Target="../media/image11.emf"/><Relationship Id="rId10" Type="http://schemas.openxmlformats.org/officeDocument/2006/relationships/tags" Target="../tags/tag117.xml"/><Relationship Id="rId19" Type="http://schemas.openxmlformats.org/officeDocument/2006/relationships/image" Target="../media/image78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image" Target="../media/image81.emf"/><Relationship Id="rId27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89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image" Target="../media/image91.emf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11.emf"/><Relationship Id="rId5" Type="http://schemas.openxmlformats.org/officeDocument/2006/relationships/image" Target="../media/image90.emf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71.emf"/><Relationship Id="rId3" Type="http://schemas.openxmlformats.org/officeDocument/2006/relationships/tags" Target="../tags/tag13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4.emf"/><Relationship Id="rId2" Type="http://schemas.openxmlformats.org/officeDocument/2006/relationships/tags" Target="../tags/tag129.xml"/><Relationship Id="rId16" Type="http://schemas.openxmlformats.org/officeDocument/2006/relationships/image" Target="../media/image10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image" Target="../media/image93.emf"/><Relationship Id="rId5" Type="http://schemas.openxmlformats.org/officeDocument/2006/relationships/tags" Target="../tags/tag132.xml"/><Relationship Id="rId15" Type="http://schemas.openxmlformats.org/officeDocument/2006/relationships/image" Target="../media/image96.emf"/><Relationship Id="rId10" Type="http://schemas.openxmlformats.org/officeDocument/2006/relationships/image" Target="../media/image92.emf"/><Relationship Id="rId4" Type="http://schemas.openxmlformats.org/officeDocument/2006/relationships/tags" Target="../tags/tag131.xml"/><Relationship Id="rId9" Type="http://schemas.openxmlformats.org/officeDocument/2006/relationships/image" Target="../media/image1.png"/><Relationship Id="rId14" Type="http://schemas.openxmlformats.org/officeDocument/2006/relationships/image" Target="../media/image9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97.png"/><Relationship Id="rId18" Type="http://schemas.openxmlformats.org/officeDocument/2006/relationships/image" Target="../media/image102.emf"/><Relationship Id="rId3" Type="http://schemas.openxmlformats.org/officeDocument/2006/relationships/tags" Target="../tags/tag13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1.emf"/><Relationship Id="rId17" Type="http://schemas.openxmlformats.org/officeDocument/2006/relationships/image" Target="../media/image101.png"/><Relationship Id="rId2" Type="http://schemas.openxmlformats.org/officeDocument/2006/relationships/tags" Target="../tags/tag135.xml"/><Relationship Id="rId16" Type="http://schemas.openxmlformats.org/officeDocument/2006/relationships/image" Target="../media/image100.emf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image" Target="../media/image93.emf"/><Relationship Id="rId5" Type="http://schemas.openxmlformats.org/officeDocument/2006/relationships/tags" Target="../tags/tag138.xml"/><Relationship Id="rId15" Type="http://schemas.openxmlformats.org/officeDocument/2006/relationships/image" Target="../media/image99.emf"/><Relationship Id="rId10" Type="http://schemas.openxmlformats.org/officeDocument/2006/relationships/image" Target="../media/image92.emf"/><Relationship Id="rId4" Type="http://schemas.openxmlformats.org/officeDocument/2006/relationships/tags" Target="../tags/tag137.xml"/><Relationship Id="rId9" Type="http://schemas.openxmlformats.org/officeDocument/2006/relationships/image" Target="../media/image1.png"/><Relationship Id="rId14" Type="http://schemas.openxmlformats.org/officeDocument/2006/relationships/image" Target="../media/image9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2.emf"/><Relationship Id="rId18" Type="http://schemas.openxmlformats.org/officeDocument/2006/relationships/image" Target="../media/image7.png"/><Relationship Id="rId3" Type="http://schemas.openxmlformats.org/officeDocument/2006/relationships/tags" Target="../tags/tag5.xml"/><Relationship Id="rId21" Type="http://schemas.openxmlformats.org/officeDocument/2006/relationships/image" Target="../media/image10.png"/><Relationship Id="rId7" Type="http://schemas.openxmlformats.org/officeDocument/2006/relationships/tags" Target="../tags/tag9.xml"/><Relationship Id="rId12" Type="http://schemas.openxmlformats.org/officeDocument/2006/relationships/image" Target="../media/image1.png"/><Relationship Id="rId17" Type="http://schemas.openxmlformats.org/officeDocument/2006/relationships/image" Target="../media/image6.emf"/><Relationship Id="rId2" Type="http://schemas.openxmlformats.org/officeDocument/2006/relationships/tags" Target="../tags/tag4.xml"/><Relationship Id="rId16" Type="http://schemas.openxmlformats.org/officeDocument/2006/relationships/image" Target="../media/image5.png"/><Relationship Id="rId20" Type="http://schemas.openxmlformats.org/officeDocument/2006/relationships/image" Target="../media/image9.em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8.emf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3.emf"/><Relationship Id="rId22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1.emf"/><Relationship Id="rId18" Type="http://schemas.openxmlformats.org/officeDocument/2006/relationships/image" Target="../media/image105.emf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image" Target="../media/image93.emf"/><Relationship Id="rId17" Type="http://schemas.openxmlformats.org/officeDocument/2006/relationships/image" Target="../media/image104.emf"/><Relationship Id="rId2" Type="http://schemas.openxmlformats.org/officeDocument/2006/relationships/tags" Target="../tags/tag141.xml"/><Relationship Id="rId16" Type="http://schemas.openxmlformats.org/officeDocument/2006/relationships/image" Target="../media/image103.emf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image" Target="../media/image92.emf"/><Relationship Id="rId5" Type="http://schemas.openxmlformats.org/officeDocument/2006/relationships/tags" Target="../tags/tag144.xml"/><Relationship Id="rId15" Type="http://schemas.openxmlformats.org/officeDocument/2006/relationships/image" Target="../media/image10.png"/><Relationship Id="rId10" Type="http://schemas.openxmlformats.org/officeDocument/2006/relationships/image" Target="../media/image1.png"/><Relationship Id="rId19" Type="http://schemas.openxmlformats.org/officeDocument/2006/relationships/image" Target="../media/image106.emf"/><Relationship Id="rId4" Type="http://schemas.openxmlformats.org/officeDocument/2006/relationships/tags" Target="../tags/tag143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image" Target="../media/image10.png"/><Relationship Id="rId26" Type="http://schemas.openxmlformats.org/officeDocument/2006/relationships/image" Target="../media/image114.emf"/><Relationship Id="rId3" Type="http://schemas.openxmlformats.org/officeDocument/2006/relationships/tags" Target="../tags/tag149.xml"/><Relationship Id="rId21" Type="http://schemas.openxmlformats.org/officeDocument/2006/relationships/image" Target="../media/image109.emf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image" Target="../media/image93.emf"/><Relationship Id="rId25" Type="http://schemas.openxmlformats.org/officeDocument/2006/relationships/image" Target="../media/image113.emf"/><Relationship Id="rId2" Type="http://schemas.openxmlformats.org/officeDocument/2006/relationships/tags" Target="../tags/tag148.xml"/><Relationship Id="rId16" Type="http://schemas.openxmlformats.org/officeDocument/2006/relationships/image" Target="../media/image92.emf"/><Relationship Id="rId20" Type="http://schemas.openxmlformats.org/officeDocument/2006/relationships/image" Target="../media/image108.emf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image" Target="../media/image112.emf"/><Relationship Id="rId5" Type="http://schemas.openxmlformats.org/officeDocument/2006/relationships/tags" Target="../tags/tag151.xml"/><Relationship Id="rId15" Type="http://schemas.openxmlformats.org/officeDocument/2006/relationships/image" Target="../media/image1.png"/><Relationship Id="rId23" Type="http://schemas.openxmlformats.org/officeDocument/2006/relationships/image" Target="../media/image111.jpeg"/><Relationship Id="rId10" Type="http://schemas.openxmlformats.org/officeDocument/2006/relationships/tags" Target="../tags/tag156.xml"/><Relationship Id="rId19" Type="http://schemas.openxmlformats.org/officeDocument/2006/relationships/image" Target="../media/image107.emf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10.emf"/><Relationship Id="rId27" Type="http://schemas.openxmlformats.org/officeDocument/2006/relationships/image" Target="../media/image7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0.png"/><Relationship Id="rId3" Type="http://schemas.openxmlformats.org/officeDocument/2006/relationships/tags" Target="../tags/tag162.xml"/><Relationship Id="rId21" Type="http://schemas.openxmlformats.org/officeDocument/2006/relationships/image" Target="../media/image116.png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image" Target="../media/image93.emf"/><Relationship Id="rId25" Type="http://schemas.openxmlformats.org/officeDocument/2006/relationships/image" Target="../media/image120.png"/><Relationship Id="rId2" Type="http://schemas.openxmlformats.org/officeDocument/2006/relationships/tags" Target="../tags/tag161.xml"/><Relationship Id="rId16" Type="http://schemas.openxmlformats.org/officeDocument/2006/relationships/image" Target="../media/image92.emf"/><Relationship Id="rId20" Type="http://schemas.openxmlformats.org/officeDocument/2006/relationships/image" Target="../media/image37.png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24" Type="http://schemas.openxmlformats.org/officeDocument/2006/relationships/image" Target="../media/image119.png"/><Relationship Id="rId5" Type="http://schemas.openxmlformats.org/officeDocument/2006/relationships/tags" Target="../tags/tag164.xml"/><Relationship Id="rId15" Type="http://schemas.openxmlformats.org/officeDocument/2006/relationships/image" Target="../media/image1.png"/><Relationship Id="rId23" Type="http://schemas.openxmlformats.org/officeDocument/2006/relationships/image" Target="../media/image118.png"/><Relationship Id="rId10" Type="http://schemas.openxmlformats.org/officeDocument/2006/relationships/tags" Target="../tags/tag169.xml"/><Relationship Id="rId19" Type="http://schemas.openxmlformats.org/officeDocument/2006/relationships/image" Target="../media/image115.png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notesSlide" Target="../notesSlides/notesSlide7.xml"/><Relationship Id="rId22" Type="http://schemas.openxmlformats.org/officeDocument/2006/relationships/image" Target="../media/image1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image" Target="../media/image121.png"/><Relationship Id="rId18" Type="http://schemas.openxmlformats.org/officeDocument/2006/relationships/image" Target="../media/image10.png"/><Relationship Id="rId3" Type="http://schemas.openxmlformats.org/officeDocument/2006/relationships/tags" Target="../tags/tag174.xml"/><Relationship Id="rId21" Type="http://schemas.openxmlformats.org/officeDocument/2006/relationships/image" Target="../media/image37.png"/><Relationship Id="rId7" Type="http://schemas.openxmlformats.org/officeDocument/2006/relationships/tags" Target="../tags/tag17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93.emf"/><Relationship Id="rId2" Type="http://schemas.openxmlformats.org/officeDocument/2006/relationships/tags" Target="../tags/tag173.xml"/><Relationship Id="rId16" Type="http://schemas.openxmlformats.org/officeDocument/2006/relationships/image" Target="../media/image92.emf"/><Relationship Id="rId20" Type="http://schemas.openxmlformats.org/officeDocument/2006/relationships/image" Target="../media/image87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5" Type="http://schemas.openxmlformats.org/officeDocument/2006/relationships/image" Target="../media/image1.png"/><Relationship Id="rId23" Type="http://schemas.openxmlformats.org/officeDocument/2006/relationships/image" Target="../media/image124.png"/><Relationship Id="rId10" Type="http://schemas.openxmlformats.org/officeDocument/2006/relationships/tags" Target="../tags/tag181.xml"/><Relationship Id="rId19" Type="http://schemas.openxmlformats.org/officeDocument/2006/relationships/image" Target="../media/image122.pn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image" Target="../media/image71.emf"/><Relationship Id="rId22" Type="http://schemas.openxmlformats.org/officeDocument/2006/relationships/image" Target="../media/image123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26" Type="http://schemas.openxmlformats.org/officeDocument/2006/relationships/tags" Target="../tags/tag208.xml"/><Relationship Id="rId39" Type="http://schemas.openxmlformats.org/officeDocument/2006/relationships/tags" Target="../tags/tag221.xml"/><Relationship Id="rId21" Type="http://schemas.openxmlformats.org/officeDocument/2006/relationships/tags" Target="../tags/tag203.xml"/><Relationship Id="rId34" Type="http://schemas.openxmlformats.org/officeDocument/2006/relationships/tags" Target="../tags/tag216.xml"/><Relationship Id="rId42" Type="http://schemas.openxmlformats.org/officeDocument/2006/relationships/tags" Target="../tags/tag224.xml"/><Relationship Id="rId47" Type="http://schemas.openxmlformats.org/officeDocument/2006/relationships/tags" Target="../tags/tag229.xml"/><Relationship Id="rId50" Type="http://schemas.openxmlformats.org/officeDocument/2006/relationships/tags" Target="../tags/tag232.xml"/><Relationship Id="rId55" Type="http://schemas.openxmlformats.org/officeDocument/2006/relationships/notesSlide" Target="../notesSlides/notesSlide8.xml"/><Relationship Id="rId63" Type="http://schemas.openxmlformats.org/officeDocument/2006/relationships/image" Target="../media/image13.emf"/><Relationship Id="rId68" Type="http://schemas.openxmlformats.org/officeDocument/2006/relationships/image" Target="../media/image18.emf"/><Relationship Id="rId76" Type="http://schemas.openxmlformats.org/officeDocument/2006/relationships/image" Target="../media/image137.png"/><Relationship Id="rId84" Type="http://schemas.openxmlformats.org/officeDocument/2006/relationships/image" Target="../media/image145.png"/><Relationship Id="rId89" Type="http://schemas.openxmlformats.org/officeDocument/2006/relationships/image" Target="../media/image150.png"/><Relationship Id="rId7" Type="http://schemas.openxmlformats.org/officeDocument/2006/relationships/tags" Target="../tags/tag189.xml"/><Relationship Id="rId71" Type="http://schemas.openxmlformats.org/officeDocument/2006/relationships/image" Target="../media/image132.png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9" Type="http://schemas.openxmlformats.org/officeDocument/2006/relationships/tags" Target="../tags/tag211.xml"/><Relationship Id="rId11" Type="http://schemas.openxmlformats.org/officeDocument/2006/relationships/tags" Target="../tags/tag193.xml"/><Relationship Id="rId24" Type="http://schemas.openxmlformats.org/officeDocument/2006/relationships/tags" Target="../tags/tag206.xml"/><Relationship Id="rId32" Type="http://schemas.openxmlformats.org/officeDocument/2006/relationships/tags" Target="../tags/tag214.xml"/><Relationship Id="rId37" Type="http://schemas.openxmlformats.org/officeDocument/2006/relationships/tags" Target="../tags/tag219.xml"/><Relationship Id="rId40" Type="http://schemas.openxmlformats.org/officeDocument/2006/relationships/tags" Target="../tags/tag222.xml"/><Relationship Id="rId45" Type="http://schemas.openxmlformats.org/officeDocument/2006/relationships/tags" Target="../tags/tag227.xml"/><Relationship Id="rId53" Type="http://schemas.openxmlformats.org/officeDocument/2006/relationships/tags" Target="../tags/tag235.xml"/><Relationship Id="rId58" Type="http://schemas.openxmlformats.org/officeDocument/2006/relationships/image" Target="../media/image127.emf"/><Relationship Id="rId66" Type="http://schemas.openxmlformats.org/officeDocument/2006/relationships/image" Target="../media/image16.emf"/><Relationship Id="rId74" Type="http://schemas.openxmlformats.org/officeDocument/2006/relationships/image" Target="../media/image135.png"/><Relationship Id="rId79" Type="http://schemas.openxmlformats.org/officeDocument/2006/relationships/image" Target="../media/image140.png"/><Relationship Id="rId87" Type="http://schemas.openxmlformats.org/officeDocument/2006/relationships/image" Target="../media/image148.emf"/><Relationship Id="rId5" Type="http://schemas.openxmlformats.org/officeDocument/2006/relationships/tags" Target="../tags/tag187.xml"/><Relationship Id="rId61" Type="http://schemas.openxmlformats.org/officeDocument/2006/relationships/image" Target="../media/image130.png"/><Relationship Id="rId82" Type="http://schemas.openxmlformats.org/officeDocument/2006/relationships/image" Target="../media/image143.png"/><Relationship Id="rId19" Type="http://schemas.openxmlformats.org/officeDocument/2006/relationships/tags" Target="../tags/tag201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tags" Target="../tags/tag204.xml"/><Relationship Id="rId27" Type="http://schemas.openxmlformats.org/officeDocument/2006/relationships/tags" Target="../tags/tag209.xml"/><Relationship Id="rId30" Type="http://schemas.openxmlformats.org/officeDocument/2006/relationships/tags" Target="../tags/tag212.xml"/><Relationship Id="rId35" Type="http://schemas.openxmlformats.org/officeDocument/2006/relationships/tags" Target="../tags/tag217.xml"/><Relationship Id="rId43" Type="http://schemas.openxmlformats.org/officeDocument/2006/relationships/tags" Target="../tags/tag225.xml"/><Relationship Id="rId48" Type="http://schemas.openxmlformats.org/officeDocument/2006/relationships/tags" Target="../tags/tag230.xml"/><Relationship Id="rId56" Type="http://schemas.openxmlformats.org/officeDocument/2006/relationships/image" Target="../media/image125.emf"/><Relationship Id="rId64" Type="http://schemas.openxmlformats.org/officeDocument/2006/relationships/image" Target="../media/image14.emf"/><Relationship Id="rId69" Type="http://schemas.openxmlformats.org/officeDocument/2006/relationships/image" Target="../media/image19.emf"/><Relationship Id="rId77" Type="http://schemas.openxmlformats.org/officeDocument/2006/relationships/image" Target="../media/image138.png"/><Relationship Id="rId8" Type="http://schemas.openxmlformats.org/officeDocument/2006/relationships/tags" Target="../tags/tag190.xml"/><Relationship Id="rId51" Type="http://schemas.openxmlformats.org/officeDocument/2006/relationships/tags" Target="../tags/tag233.xml"/><Relationship Id="rId72" Type="http://schemas.openxmlformats.org/officeDocument/2006/relationships/image" Target="../media/image133.png"/><Relationship Id="rId80" Type="http://schemas.openxmlformats.org/officeDocument/2006/relationships/image" Target="../media/image141.png"/><Relationship Id="rId85" Type="http://schemas.openxmlformats.org/officeDocument/2006/relationships/image" Target="../media/image146.png"/><Relationship Id="rId3" Type="http://schemas.openxmlformats.org/officeDocument/2006/relationships/tags" Target="../tags/tag185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tags" Target="../tags/tag207.xml"/><Relationship Id="rId33" Type="http://schemas.openxmlformats.org/officeDocument/2006/relationships/tags" Target="../tags/tag215.xml"/><Relationship Id="rId38" Type="http://schemas.openxmlformats.org/officeDocument/2006/relationships/tags" Target="../tags/tag220.xml"/><Relationship Id="rId46" Type="http://schemas.openxmlformats.org/officeDocument/2006/relationships/tags" Target="../tags/tag228.xml"/><Relationship Id="rId59" Type="http://schemas.openxmlformats.org/officeDocument/2006/relationships/image" Target="../media/image128.png"/><Relationship Id="rId67" Type="http://schemas.openxmlformats.org/officeDocument/2006/relationships/image" Target="../media/image17.emf"/><Relationship Id="rId20" Type="http://schemas.openxmlformats.org/officeDocument/2006/relationships/tags" Target="../tags/tag202.xml"/><Relationship Id="rId41" Type="http://schemas.openxmlformats.org/officeDocument/2006/relationships/tags" Target="../tags/tag223.xml"/><Relationship Id="rId54" Type="http://schemas.openxmlformats.org/officeDocument/2006/relationships/slideLayout" Target="../slideLayouts/slideLayout2.xml"/><Relationship Id="rId62" Type="http://schemas.openxmlformats.org/officeDocument/2006/relationships/image" Target="../media/image131.png"/><Relationship Id="rId70" Type="http://schemas.openxmlformats.org/officeDocument/2006/relationships/image" Target="../media/image20.emf"/><Relationship Id="rId75" Type="http://schemas.openxmlformats.org/officeDocument/2006/relationships/image" Target="../media/image136.png"/><Relationship Id="rId83" Type="http://schemas.openxmlformats.org/officeDocument/2006/relationships/image" Target="../media/image144.png"/><Relationship Id="rId88" Type="http://schemas.openxmlformats.org/officeDocument/2006/relationships/image" Target="../media/image149.png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28" Type="http://schemas.openxmlformats.org/officeDocument/2006/relationships/tags" Target="../tags/tag210.xml"/><Relationship Id="rId36" Type="http://schemas.openxmlformats.org/officeDocument/2006/relationships/tags" Target="../tags/tag218.xml"/><Relationship Id="rId49" Type="http://schemas.openxmlformats.org/officeDocument/2006/relationships/tags" Target="../tags/tag231.xml"/><Relationship Id="rId57" Type="http://schemas.openxmlformats.org/officeDocument/2006/relationships/image" Target="../media/image126.png"/><Relationship Id="rId10" Type="http://schemas.openxmlformats.org/officeDocument/2006/relationships/tags" Target="../tags/tag192.xml"/><Relationship Id="rId31" Type="http://schemas.openxmlformats.org/officeDocument/2006/relationships/tags" Target="../tags/tag213.xml"/><Relationship Id="rId44" Type="http://schemas.openxmlformats.org/officeDocument/2006/relationships/tags" Target="../tags/tag226.xml"/><Relationship Id="rId52" Type="http://schemas.openxmlformats.org/officeDocument/2006/relationships/tags" Target="../tags/tag234.xml"/><Relationship Id="rId60" Type="http://schemas.openxmlformats.org/officeDocument/2006/relationships/image" Target="../media/image129.png"/><Relationship Id="rId65" Type="http://schemas.openxmlformats.org/officeDocument/2006/relationships/image" Target="../media/image15.emf"/><Relationship Id="rId73" Type="http://schemas.openxmlformats.org/officeDocument/2006/relationships/image" Target="../media/image134.png"/><Relationship Id="rId78" Type="http://schemas.openxmlformats.org/officeDocument/2006/relationships/image" Target="../media/image139.png"/><Relationship Id="rId81" Type="http://schemas.openxmlformats.org/officeDocument/2006/relationships/image" Target="../media/image142.png"/><Relationship Id="rId86" Type="http://schemas.openxmlformats.org/officeDocument/2006/relationships/image" Target="../media/image1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image" Target="../media/image152.png"/><Relationship Id="rId18" Type="http://schemas.openxmlformats.org/officeDocument/2006/relationships/image" Target="../media/image71.emf"/><Relationship Id="rId3" Type="http://schemas.openxmlformats.org/officeDocument/2006/relationships/tags" Target="../tags/tag238.xml"/><Relationship Id="rId21" Type="http://schemas.openxmlformats.org/officeDocument/2006/relationships/image" Target="../media/image155.png"/><Relationship Id="rId7" Type="http://schemas.openxmlformats.org/officeDocument/2006/relationships/tags" Target="../tags/tag242.xml"/><Relationship Id="rId12" Type="http://schemas.openxmlformats.org/officeDocument/2006/relationships/image" Target="../media/image151.png"/><Relationship Id="rId17" Type="http://schemas.openxmlformats.org/officeDocument/2006/relationships/image" Target="../media/image10.png"/><Relationship Id="rId2" Type="http://schemas.openxmlformats.org/officeDocument/2006/relationships/tags" Target="../tags/tag237.xml"/><Relationship Id="rId16" Type="http://schemas.openxmlformats.org/officeDocument/2006/relationships/image" Target="../media/image93.emf"/><Relationship Id="rId20" Type="http://schemas.openxmlformats.org/officeDocument/2006/relationships/image" Target="../media/image154.png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40.xml"/><Relationship Id="rId15" Type="http://schemas.openxmlformats.org/officeDocument/2006/relationships/image" Target="../media/image92.emf"/><Relationship Id="rId10" Type="http://schemas.openxmlformats.org/officeDocument/2006/relationships/tags" Target="../tags/tag245.xml"/><Relationship Id="rId19" Type="http://schemas.openxmlformats.org/officeDocument/2006/relationships/image" Target="../media/image153.png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image" Target="../media/image1.png"/><Relationship Id="rId22" Type="http://schemas.openxmlformats.org/officeDocument/2006/relationships/image" Target="../media/image1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image" Target="../media/image160.png"/><Relationship Id="rId3" Type="http://schemas.openxmlformats.org/officeDocument/2006/relationships/tags" Target="../tags/tag248.xml"/><Relationship Id="rId7" Type="http://schemas.openxmlformats.org/officeDocument/2006/relationships/tags" Target="../tags/tag252.xml"/><Relationship Id="rId12" Type="http://schemas.openxmlformats.org/officeDocument/2006/relationships/image" Target="../media/image159.emf"/><Relationship Id="rId17" Type="http://schemas.openxmlformats.org/officeDocument/2006/relationships/image" Target="../media/image164.png"/><Relationship Id="rId2" Type="http://schemas.openxmlformats.org/officeDocument/2006/relationships/tags" Target="../tags/tag247.xml"/><Relationship Id="rId16" Type="http://schemas.openxmlformats.org/officeDocument/2006/relationships/image" Target="../media/image163.png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image" Target="../media/image158.png"/><Relationship Id="rId5" Type="http://schemas.openxmlformats.org/officeDocument/2006/relationships/tags" Target="../tags/tag250.xml"/><Relationship Id="rId15" Type="http://schemas.openxmlformats.org/officeDocument/2006/relationships/image" Target="../media/image162.png"/><Relationship Id="rId10" Type="http://schemas.openxmlformats.org/officeDocument/2006/relationships/image" Target="../media/image157.emf"/><Relationship Id="rId4" Type="http://schemas.openxmlformats.org/officeDocument/2006/relationships/tags" Target="../tags/tag24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6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4.xml"/><Relationship Id="rId7" Type="http://schemas.openxmlformats.org/officeDocument/2006/relationships/image" Target="../media/image2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image" Target="../media/image16.emf"/><Relationship Id="rId39" Type="http://schemas.openxmlformats.org/officeDocument/2006/relationships/image" Target="../media/image29.emf"/><Relationship Id="rId3" Type="http://schemas.openxmlformats.org/officeDocument/2006/relationships/tags" Target="../tags/tag1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4.emf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image" Target="../media/image15.emf"/><Relationship Id="rId33" Type="http://schemas.openxmlformats.org/officeDocument/2006/relationships/image" Target="../media/image23.emf"/><Relationship Id="rId38" Type="http://schemas.openxmlformats.org/officeDocument/2006/relationships/image" Target="../media/image28.emf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29" Type="http://schemas.openxmlformats.org/officeDocument/2006/relationships/image" Target="../media/image19.emf"/><Relationship Id="rId41" Type="http://schemas.openxmlformats.org/officeDocument/2006/relationships/image" Target="../media/image31.emf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14.emf"/><Relationship Id="rId32" Type="http://schemas.openxmlformats.org/officeDocument/2006/relationships/image" Target="../media/image22.emf"/><Relationship Id="rId37" Type="http://schemas.openxmlformats.org/officeDocument/2006/relationships/image" Target="../media/image27.emf"/><Relationship Id="rId40" Type="http://schemas.openxmlformats.org/officeDocument/2006/relationships/image" Target="../media/image30.emf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image" Target="../media/image13.emf"/><Relationship Id="rId28" Type="http://schemas.openxmlformats.org/officeDocument/2006/relationships/image" Target="../media/image18.emf"/><Relationship Id="rId36" Type="http://schemas.openxmlformats.org/officeDocument/2006/relationships/image" Target="../media/image26.emf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image" Target="../media/image21.emf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image" Target="../media/image11.emf"/><Relationship Id="rId27" Type="http://schemas.openxmlformats.org/officeDocument/2006/relationships/image" Target="../media/image17.emf"/><Relationship Id="rId30" Type="http://schemas.openxmlformats.org/officeDocument/2006/relationships/image" Target="../media/image20.emf"/><Relationship Id="rId35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image" Target="../media/image34.png"/><Relationship Id="rId39" Type="http://schemas.openxmlformats.org/officeDocument/2006/relationships/image" Target="../media/image25.emf"/><Relationship Id="rId3" Type="http://schemas.openxmlformats.org/officeDocument/2006/relationships/tags" Target="../tags/tag38.xml"/><Relationship Id="rId21" Type="http://schemas.openxmlformats.org/officeDocument/2006/relationships/tags" Target="../tags/tag56.xml"/><Relationship Id="rId34" Type="http://schemas.openxmlformats.org/officeDocument/2006/relationships/image" Target="../media/image20.emf"/><Relationship Id="rId42" Type="http://schemas.openxmlformats.org/officeDocument/2006/relationships/image" Target="../media/image28.emf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image" Target="../media/image33.png"/><Relationship Id="rId33" Type="http://schemas.openxmlformats.org/officeDocument/2006/relationships/image" Target="../media/image19.emf"/><Relationship Id="rId38" Type="http://schemas.openxmlformats.org/officeDocument/2006/relationships/image" Target="../media/image24.emf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29" Type="http://schemas.openxmlformats.org/officeDocument/2006/relationships/image" Target="../media/image15.emf"/><Relationship Id="rId41" Type="http://schemas.openxmlformats.org/officeDocument/2006/relationships/image" Target="../media/image27.emf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32.png"/><Relationship Id="rId32" Type="http://schemas.openxmlformats.org/officeDocument/2006/relationships/image" Target="../media/image18.emf"/><Relationship Id="rId37" Type="http://schemas.openxmlformats.org/officeDocument/2006/relationships/image" Target="../media/image35.png"/><Relationship Id="rId40" Type="http://schemas.openxmlformats.org/officeDocument/2006/relationships/image" Target="../media/image26.emf"/><Relationship Id="rId45" Type="http://schemas.openxmlformats.org/officeDocument/2006/relationships/image" Target="../media/image31.emf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4.emf"/><Relationship Id="rId36" Type="http://schemas.openxmlformats.org/officeDocument/2006/relationships/image" Target="../media/image22.emf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image" Target="../media/image17.emf"/><Relationship Id="rId44" Type="http://schemas.openxmlformats.org/officeDocument/2006/relationships/image" Target="../media/image30.emf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image" Target="../media/image13.emf"/><Relationship Id="rId30" Type="http://schemas.openxmlformats.org/officeDocument/2006/relationships/image" Target="../media/image16.emf"/><Relationship Id="rId35" Type="http://schemas.openxmlformats.org/officeDocument/2006/relationships/image" Target="../media/image21.emf"/><Relationship Id="rId43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38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63.xml"/><Relationship Id="rId7" Type="http://schemas.openxmlformats.org/officeDocument/2006/relationships/image" Target="../media/image41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40.jpeg"/><Relationship Id="rId5" Type="http://schemas.openxmlformats.org/officeDocument/2006/relationships/image" Target="../media/image39.emf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924800" cy="2536825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accent2"/>
                </a:solidFill>
              </a:rPr>
              <a:t>Communication Complexity</a:t>
            </a:r>
            <a:r>
              <a:rPr lang="en-US" sz="3200" dirty="0" smtClean="0">
                <a:solidFill>
                  <a:schemeClr val="accent2"/>
                </a:solidFill>
              </a:rPr>
              <a:t/>
            </a:r>
            <a:br>
              <a:rPr lang="en-US" sz="3200" dirty="0" smtClean="0">
                <a:solidFill>
                  <a:schemeClr val="accent2"/>
                </a:solidFill>
              </a:rPr>
            </a:b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276600"/>
            <a:ext cx="6858000" cy="27432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C00000"/>
                </a:solidFill>
              </a:rPr>
              <a:t>Rahul Jain</a:t>
            </a:r>
          </a:p>
          <a:p>
            <a:endParaRPr lang="en-US" sz="35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Centre for Quantum Technologies and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Department of Computer Science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National University of Singapore.</a:t>
            </a:r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TI10"/>
              </a:rPr>
              <a:t>A</a:t>
            </a:r>
            <a:r>
              <a:rPr lang="en-US" smtClean="0">
                <a:latin typeface="CMSS10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SY5"/>
              </a:rPr>
              <a:t>A</a:t>
            </a:r>
            <a:r>
              <a:rPr lang="en-US" smtClean="0">
                <a:latin typeface="CMR5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R8"/>
              </a:rPr>
              <a:t>A</a:t>
            </a:r>
            <a:r>
              <a:rPr lang="en-US" smtClean="0">
                <a:latin typeface="CMMI6"/>
              </a:rPr>
              <a:t>A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CMSY8"/>
              </a:rPr>
              <a:t>A</a:t>
            </a:r>
            <a:r>
              <a:rPr lang="en-US" smtClean="0">
                <a:latin typeface="CMSY6"/>
              </a:rPr>
              <a:t>A</a:t>
            </a:r>
            <a:r>
              <a:rPr lang="en-US" smtClean="0">
                <a:latin typeface="CMR6"/>
              </a:rPr>
              <a:t>A</a:t>
            </a:r>
            <a:r>
              <a:rPr lang="en-US" smtClean="0">
                <a:latin typeface="CMSS8"/>
              </a:rPr>
              <a:t>A</a:t>
            </a:r>
            <a:r>
              <a:rPr lang="en-US" smtClean="0">
                <a:latin typeface="CMBX10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C00000"/>
                </a:solidFill>
              </a:rPr>
              <a:t>The Partition Bound </a:t>
            </a:r>
            <a:br>
              <a:rPr lang="en-US" sz="2500" dirty="0" smtClean="0">
                <a:solidFill>
                  <a:srgbClr val="C00000"/>
                </a:solidFill>
              </a:rPr>
            </a:br>
            <a:r>
              <a:rPr lang="en-US" sz="2500" dirty="0" smtClean="0">
                <a:solidFill>
                  <a:srgbClr val="C00000"/>
                </a:solidFill>
              </a:rPr>
              <a:t>[J, Klauck 10]</a:t>
            </a:r>
            <a:endParaRPr lang="en-US" sz="2500" dirty="0">
              <a:solidFill>
                <a:srgbClr val="C00000"/>
              </a:solidFill>
            </a:endParaRPr>
          </a:p>
        </p:txBody>
      </p:sp>
      <p:pic>
        <p:nvPicPr>
          <p:cNvPr id="55" name="Picture 5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7" cstate="print"/>
          <a:stretch>
            <a:fillRect/>
          </a:stretch>
        </p:blipFill>
        <p:spPr bwMode="auto">
          <a:xfrm>
            <a:off x="2971800" y="4724400"/>
            <a:ext cx="3620954" cy="1310264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5892115" y="1752601"/>
            <a:ext cx="2261285" cy="339805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9" cstate="print"/>
          <a:stretch>
            <a:fillRect/>
          </a:stretch>
        </p:blipFill>
        <p:spPr bwMode="auto">
          <a:xfrm>
            <a:off x="5871899" y="2155799"/>
            <a:ext cx="2510101" cy="373123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0" cstate="print"/>
          <a:stretch>
            <a:fillRect/>
          </a:stretch>
        </p:blipFill>
        <p:spPr bwMode="auto">
          <a:xfrm>
            <a:off x="5870395" y="2610000"/>
            <a:ext cx="2511605" cy="373346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1" cstate="print"/>
          <a:stretch>
            <a:fillRect/>
          </a:stretch>
        </p:blipFill>
        <p:spPr bwMode="auto">
          <a:xfrm>
            <a:off x="402647" y="3966335"/>
            <a:ext cx="7674553" cy="355199"/>
          </a:xfrm>
          <a:prstGeom prst="rect">
            <a:avLst/>
          </a:prstGeom>
          <a:noFill/>
          <a:ln/>
          <a:effectLst/>
        </p:spPr>
      </p:pic>
      <p:grpSp>
        <p:nvGrpSpPr>
          <p:cNvPr id="3" name="Group 16"/>
          <p:cNvGrpSpPr/>
          <p:nvPr/>
        </p:nvGrpSpPr>
        <p:grpSpPr>
          <a:xfrm>
            <a:off x="381000" y="1752600"/>
            <a:ext cx="3962400" cy="1676400"/>
            <a:chOff x="1105366" y="1066800"/>
            <a:chExt cx="4195614" cy="1828800"/>
          </a:xfrm>
        </p:grpSpPr>
        <p:pic>
          <p:nvPicPr>
            <p:cNvPr id="18" name="Picture 17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2" cstate="print"/>
            <a:stretch>
              <a:fillRect/>
            </a:stretch>
          </p:blipFill>
          <p:spPr>
            <a:xfrm>
              <a:off x="1143000" y="1143000"/>
              <a:ext cx="269999" cy="215999"/>
            </a:xfrm>
            <a:prstGeom prst="rect">
              <a:avLst/>
            </a:prstGeom>
          </p:spPr>
        </p:pic>
        <p:pic>
          <p:nvPicPr>
            <p:cNvPr id="19" name="Picture 18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3" cstate="print"/>
            <a:stretch>
              <a:fillRect/>
            </a:stretch>
          </p:blipFill>
          <p:spPr bwMode="auto">
            <a:xfrm>
              <a:off x="1147541" y="1620068"/>
              <a:ext cx="260915" cy="20873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" name="Picture 19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4" cstate="print"/>
            <a:stretch>
              <a:fillRect/>
            </a:stretch>
          </p:blipFill>
          <p:spPr>
            <a:xfrm>
              <a:off x="1219200" y="2056203"/>
              <a:ext cx="89999" cy="305997"/>
            </a:xfrm>
            <a:prstGeom prst="rect">
              <a:avLst/>
            </a:prstGeom>
          </p:spPr>
        </p:pic>
        <p:pic>
          <p:nvPicPr>
            <p:cNvPr id="21" name="Picture 20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5" cstate="print"/>
            <a:stretch>
              <a:fillRect/>
            </a:stretch>
          </p:blipFill>
          <p:spPr bwMode="auto">
            <a:xfrm>
              <a:off x="1105366" y="2693891"/>
              <a:ext cx="336182" cy="20170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" name="Picture 21" descr="TP_tmp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6" cstate="print"/>
            <a:stretch>
              <a:fillRect/>
            </a:stretch>
          </p:blipFill>
          <p:spPr bwMode="auto">
            <a:xfrm>
              <a:off x="1542193" y="1066800"/>
              <a:ext cx="591407" cy="31309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3" name="Picture 22" descr="TP_tmp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7" cstate="print"/>
            <a:stretch>
              <a:fillRect/>
            </a:stretch>
          </p:blipFill>
          <p:spPr bwMode="auto">
            <a:xfrm>
              <a:off x="1522836" y="1524000"/>
              <a:ext cx="593735" cy="31433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4" name="Picture 23" descr="TP_tmp.emf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4" cstate="print"/>
            <a:stretch>
              <a:fillRect/>
            </a:stretch>
          </p:blipFill>
          <p:spPr>
            <a:xfrm>
              <a:off x="1738801" y="2056203"/>
              <a:ext cx="89999" cy="305997"/>
            </a:xfrm>
            <a:prstGeom prst="rect">
              <a:avLst/>
            </a:prstGeom>
          </p:spPr>
        </p:pic>
        <p:pic>
          <p:nvPicPr>
            <p:cNvPr id="25" name="Picture 24" descr="TP_tmp.emf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8" cstate="print"/>
            <a:stretch>
              <a:fillRect/>
            </a:stretch>
          </p:blipFill>
          <p:spPr bwMode="auto">
            <a:xfrm>
              <a:off x="1503633" y="2580033"/>
              <a:ext cx="666198" cy="3155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6" name="Picture 25" descr="TP_tmp.emf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9" cstate="print"/>
            <a:stretch>
              <a:fillRect/>
            </a:stretch>
          </p:blipFill>
          <p:spPr>
            <a:xfrm>
              <a:off x="2343001" y="1066800"/>
              <a:ext cx="323999" cy="359999"/>
            </a:xfrm>
            <a:prstGeom prst="rect">
              <a:avLst/>
            </a:prstGeom>
          </p:spPr>
        </p:pic>
        <p:pic>
          <p:nvPicPr>
            <p:cNvPr id="27" name="Picture 26" descr="TP_tmp.emf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0" cstate="print"/>
            <a:stretch>
              <a:fillRect/>
            </a:stretch>
          </p:blipFill>
          <p:spPr bwMode="auto">
            <a:xfrm>
              <a:off x="2879443" y="1066800"/>
              <a:ext cx="317915" cy="35323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8" name="Picture 27" descr="TP_tmp.emf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1" cstate="print"/>
            <a:stretch>
              <a:fillRect/>
            </a:stretch>
          </p:blipFill>
          <p:spPr bwMode="auto">
            <a:xfrm>
              <a:off x="3412843" y="1066800"/>
              <a:ext cx="317915" cy="35323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9" name="Picture 28" descr="TP_tmp.emf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2" cstate="print"/>
            <a:stretch>
              <a:fillRect/>
            </a:stretch>
          </p:blipFill>
          <p:spPr>
            <a:xfrm>
              <a:off x="4095601" y="1205400"/>
              <a:ext cx="323999" cy="90000"/>
            </a:xfrm>
            <a:prstGeom prst="rect">
              <a:avLst/>
            </a:prstGeom>
          </p:spPr>
        </p:pic>
        <p:pic>
          <p:nvPicPr>
            <p:cNvPr id="30" name="Picture 29" descr="TP_tmp.emf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3" cstate="print"/>
            <a:stretch>
              <a:fillRect/>
            </a:stretch>
          </p:blipFill>
          <p:spPr bwMode="auto">
            <a:xfrm>
              <a:off x="4807657" y="1066800"/>
              <a:ext cx="423887" cy="35323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1" name="Picture 30" descr="TP_tmp.emf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4" cstate="print"/>
            <a:stretch>
              <a:fillRect/>
            </a:stretch>
          </p:blipFill>
          <p:spPr bwMode="auto">
            <a:xfrm>
              <a:off x="2365242" y="1468801"/>
              <a:ext cx="317915" cy="35323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2" name="Picture 31" descr="TP_tmp.emf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5" cstate="print"/>
            <a:stretch>
              <a:fillRect/>
            </a:stretch>
          </p:blipFill>
          <p:spPr bwMode="auto">
            <a:xfrm>
              <a:off x="2901627" y="1468801"/>
              <a:ext cx="311945" cy="34660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3" name="Picture 32" descr="TP_tmp.emf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6" cstate="print"/>
            <a:stretch>
              <a:fillRect/>
            </a:stretch>
          </p:blipFill>
          <p:spPr bwMode="auto">
            <a:xfrm>
              <a:off x="3435027" y="1468801"/>
              <a:ext cx="311945" cy="34660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4" name="Picture 33" descr="TP_tmp.emf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2" cstate="print"/>
            <a:stretch>
              <a:fillRect/>
            </a:stretch>
          </p:blipFill>
          <p:spPr>
            <a:xfrm>
              <a:off x="4114800" y="1607401"/>
              <a:ext cx="323999" cy="90000"/>
            </a:xfrm>
            <a:prstGeom prst="rect">
              <a:avLst/>
            </a:prstGeom>
          </p:spPr>
        </p:pic>
        <p:pic>
          <p:nvPicPr>
            <p:cNvPr id="35" name="Picture 34" descr="TP_tmp.emf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7" cstate="print"/>
            <a:stretch>
              <a:fillRect/>
            </a:stretch>
          </p:blipFill>
          <p:spPr bwMode="auto">
            <a:xfrm>
              <a:off x="4826758" y="1468801"/>
              <a:ext cx="424083" cy="35340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Picture 35" descr="TP_tmp.emf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4" cstate="print"/>
            <a:stretch>
              <a:fillRect/>
            </a:stretch>
          </p:blipFill>
          <p:spPr>
            <a:xfrm>
              <a:off x="3581400" y="1981200"/>
              <a:ext cx="89999" cy="305997"/>
            </a:xfrm>
            <a:prstGeom prst="rect">
              <a:avLst/>
            </a:prstGeom>
          </p:spPr>
        </p:pic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2" cstate="print"/>
            <a:stretch>
              <a:fillRect/>
            </a:stretch>
          </p:blipFill>
          <p:spPr>
            <a:xfrm>
              <a:off x="2647801" y="2667000"/>
              <a:ext cx="323999" cy="90000"/>
            </a:xfrm>
            <a:prstGeom prst="rect">
              <a:avLst/>
            </a:prstGeom>
          </p:spPr>
        </p:pic>
        <p:pic>
          <p:nvPicPr>
            <p:cNvPr id="38" name="Picture 37" descr="TP_tmp.emf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2" cstate="print"/>
            <a:stretch>
              <a:fillRect/>
            </a:stretch>
          </p:blipFill>
          <p:spPr>
            <a:xfrm>
              <a:off x="4171801" y="2653200"/>
              <a:ext cx="323999" cy="90000"/>
            </a:xfrm>
            <a:prstGeom prst="rect">
              <a:avLst/>
            </a:prstGeom>
          </p:spPr>
        </p:pic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58" cstate="print"/>
            <a:stretch>
              <a:fillRect/>
            </a:stretch>
          </p:blipFill>
          <p:spPr bwMode="auto">
            <a:xfrm>
              <a:off x="4876701" y="2514600"/>
              <a:ext cx="424279" cy="318209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2" name="Picture 41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9" cstate="print"/>
          <a:stretch>
            <a:fillRect/>
          </a:stretch>
        </p:blipFill>
        <p:spPr bwMode="auto">
          <a:xfrm>
            <a:off x="1600200" y="1460400"/>
            <a:ext cx="197940" cy="174128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0" cstate="print"/>
          <a:stretch>
            <a:fillRect/>
          </a:stretch>
        </p:blipFill>
        <p:spPr bwMode="auto">
          <a:xfrm>
            <a:off x="2133600" y="1460400"/>
            <a:ext cx="197940" cy="174128"/>
          </a:xfrm>
          <a:prstGeom prst="rect">
            <a:avLst/>
          </a:prstGeom>
          <a:noFill/>
          <a:ln/>
          <a:effectLst/>
        </p:spPr>
      </p:pic>
      <p:pic>
        <p:nvPicPr>
          <p:cNvPr id="54" name="Picture 53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1" cstate="print"/>
          <a:stretch>
            <a:fillRect/>
          </a:stretch>
        </p:blipFill>
        <p:spPr bwMode="auto">
          <a:xfrm>
            <a:off x="457200" y="4400400"/>
            <a:ext cx="1828800" cy="281353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2" cstate="print"/>
          <a:stretch>
            <a:fillRect/>
          </a:stretch>
        </p:blipFill>
        <p:spPr bwMode="auto">
          <a:xfrm>
            <a:off x="2837196" y="1533077"/>
            <a:ext cx="287004" cy="79723"/>
          </a:xfrm>
          <a:prstGeom prst="rect">
            <a:avLst/>
          </a:prstGeom>
          <a:noFill/>
          <a:ln/>
          <a:effectLst/>
        </p:spPr>
      </p:pic>
      <p:sp>
        <p:nvSpPr>
          <p:cNvPr id="40" name="TextBox 39"/>
          <p:cNvSpPr txBox="1"/>
          <p:nvPr/>
        </p:nvSpPr>
        <p:spPr>
          <a:xfrm>
            <a:off x="304800" y="35168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Public-coin protocol with communication c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1" name="Picture 40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2" cstate="print"/>
          <a:stretch>
            <a:fillRect/>
          </a:stretch>
        </p:blipFill>
        <p:spPr bwMode="auto">
          <a:xfrm>
            <a:off x="3733800" y="1143000"/>
            <a:ext cx="1721225" cy="304800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 cstate="print"/>
          <a:stretch>
            <a:fillRect/>
          </a:stretch>
        </p:blipFill>
        <p:spPr>
          <a:xfrm>
            <a:off x="6920401" y="3124200"/>
            <a:ext cx="89999" cy="305997"/>
          </a:xfrm>
          <a:prstGeom prst="rect">
            <a:avLst/>
          </a:prstGeom>
        </p:spPr>
      </p:pic>
      <p:pic>
        <p:nvPicPr>
          <p:cNvPr id="56" name="Picture 55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3" cstate="print"/>
          <a:stretch>
            <a:fillRect/>
          </a:stretch>
        </p:blipFill>
        <p:spPr>
          <a:xfrm>
            <a:off x="1676400" y="4724400"/>
            <a:ext cx="1062000" cy="324000"/>
          </a:xfrm>
          <a:prstGeom prst="rect">
            <a:avLst/>
          </a:prstGeom>
        </p:spPr>
      </p:pic>
      <p:pic>
        <p:nvPicPr>
          <p:cNvPr id="51" name="Picture 50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4" cstate="print"/>
          <a:stretch>
            <a:fillRect/>
          </a:stretch>
        </p:blipFill>
        <p:spPr bwMode="auto">
          <a:xfrm>
            <a:off x="3288462" y="6172200"/>
            <a:ext cx="2567076" cy="29055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C00000"/>
                </a:solidFill>
              </a:rPr>
              <a:t>The Partition Bound</a:t>
            </a:r>
            <a:endParaRPr lang="en-US" sz="3000" dirty="0"/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345555" y="2166158"/>
            <a:ext cx="4913091" cy="3757291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970368" y="2563963"/>
            <a:ext cx="1087032" cy="331637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352800" y="1371600"/>
            <a:ext cx="2022000" cy="35806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C00000"/>
                </a:solidFill>
              </a:rPr>
              <a:t>The Partition Bound for Relations</a:t>
            </a:r>
            <a:endParaRPr lang="en-US" sz="3000" dirty="0"/>
          </a:p>
        </p:txBody>
      </p:sp>
      <p:pic>
        <p:nvPicPr>
          <p:cNvPr id="9" name="Picture 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1524000"/>
            <a:ext cx="2139950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3" name="Group 13"/>
          <p:cNvGrpSpPr/>
          <p:nvPr/>
        </p:nvGrpSpPr>
        <p:grpSpPr>
          <a:xfrm>
            <a:off x="5562600" y="1447800"/>
            <a:ext cx="2916237" cy="1295400"/>
            <a:chOff x="969963" y="2133600"/>
            <a:chExt cx="5964237" cy="223202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>
            <a:xfrm>
              <a:off x="1752600" y="2133600"/>
              <a:ext cx="946150" cy="1143000"/>
            </a:xfrm>
            <a:prstGeom prst="rect">
              <a:avLst/>
            </a:prstGeom>
          </p:spPr>
        </p:pic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3124200" y="2514600"/>
              <a:ext cx="24384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>
              <a:off x="3124200" y="2971800"/>
              <a:ext cx="24384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124200" y="3429000"/>
              <a:ext cx="24384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969963" y="2351088"/>
              <a:ext cx="2476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 </a:t>
              </a:r>
            </a:p>
          </p:txBody>
        </p:sp>
        <p:pic>
          <p:nvPicPr>
            <p:cNvPr id="10" name="Picture 10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81200" y="3429000"/>
              <a:ext cx="75565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1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188075" y="3429000"/>
              <a:ext cx="723900" cy="295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2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87525" y="4038600"/>
              <a:ext cx="5143500" cy="3270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1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042025" y="2209800"/>
              <a:ext cx="892175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Picture 1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048367" y="2474035"/>
            <a:ext cx="5076237" cy="3760743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754752" y="2868763"/>
            <a:ext cx="1087032" cy="33163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All these bounds can be captured by linear programs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 bwMode="auto">
          <a:xfrm>
            <a:off x="5146323" y="1600200"/>
            <a:ext cx="2996900" cy="2062400"/>
            <a:chOff x="5146324" y="1600200"/>
            <a:chExt cx="2996900" cy="2062400"/>
          </a:xfrm>
        </p:grpSpPr>
        <p:pic>
          <p:nvPicPr>
            <p:cNvPr id="63" name="Picture 62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5146324" y="2133600"/>
              <a:ext cx="2996900" cy="152900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5410200" y="1600200"/>
              <a:ext cx="1752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Partition Bound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pic>
          <p:nvPicPr>
            <p:cNvPr id="66" name="Picture 65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7251740" y="1631074"/>
              <a:ext cx="740394" cy="28052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7" name="Group 46"/>
          <p:cNvGrpSpPr/>
          <p:nvPr/>
        </p:nvGrpSpPr>
        <p:grpSpPr bwMode="auto">
          <a:xfrm>
            <a:off x="4989433" y="4267200"/>
            <a:ext cx="3413155" cy="2043016"/>
            <a:chOff x="4989434" y="4267200"/>
            <a:chExt cx="3413155" cy="2043016"/>
          </a:xfrm>
        </p:grpSpPr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4989434" y="4800600"/>
              <a:ext cx="3413155" cy="150961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2" name="TextBox 31"/>
            <p:cNvSpPr txBox="1"/>
            <p:nvPr/>
          </p:nvSpPr>
          <p:spPr bwMode="auto">
            <a:xfrm>
              <a:off x="5420278" y="4267200"/>
              <a:ext cx="1981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Discrepancy Bound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pic>
          <p:nvPicPr>
            <p:cNvPr id="43" name="Picture 42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7467601" y="4325256"/>
              <a:ext cx="759645" cy="27802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3" name="Group 52"/>
          <p:cNvGrpSpPr/>
          <p:nvPr/>
        </p:nvGrpSpPr>
        <p:grpSpPr bwMode="auto">
          <a:xfrm>
            <a:off x="142662" y="4267200"/>
            <a:ext cx="4703383" cy="2088338"/>
            <a:chOff x="145449" y="4267200"/>
            <a:chExt cx="4703383" cy="2088338"/>
          </a:xfrm>
        </p:grpSpPr>
        <p:grpSp>
          <p:nvGrpSpPr>
            <p:cNvPr id="52" name="Group 51"/>
            <p:cNvGrpSpPr/>
            <p:nvPr/>
          </p:nvGrpSpPr>
          <p:grpSpPr bwMode="auto">
            <a:xfrm>
              <a:off x="145449" y="4267200"/>
              <a:ext cx="3410963" cy="2088338"/>
              <a:chOff x="139877" y="4267200"/>
              <a:chExt cx="3410963" cy="2088338"/>
            </a:xfrm>
          </p:grpSpPr>
          <p:pic>
            <p:nvPicPr>
              <p:cNvPr id="49" name="Picture 48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0" cstate="print"/>
              <a:stretch>
                <a:fillRect/>
              </a:stretch>
            </p:blipFill>
            <p:spPr bwMode="auto">
              <a:xfrm>
                <a:off x="265193" y="4847480"/>
                <a:ext cx="3285647" cy="1508058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2" name="TextBox 11"/>
              <p:cNvSpPr txBox="1"/>
              <p:nvPr/>
            </p:nvSpPr>
            <p:spPr bwMode="auto">
              <a:xfrm>
                <a:off x="139877" y="4267200"/>
                <a:ext cx="3133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Rectangle Bound [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Lovász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90]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9" name="Picture 18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1" cstate="print"/>
              <a:stretch>
                <a:fillRect/>
              </a:stretch>
            </p:blipFill>
            <p:spPr bwMode="auto">
              <a:xfrm>
                <a:off x="256548" y="4800600"/>
                <a:ext cx="917207" cy="275163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48" name="Picture 47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2974587" y="4343400"/>
              <a:ext cx="1874245" cy="23926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9" name="Group 58"/>
          <p:cNvGrpSpPr/>
          <p:nvPr/>
        </p:nvGrpSpPr>
        <p:grpSpPr bwMode="auto">
          <a:xfrm>
            <a:off x="173067" y="1581342"/>
            <a:ext cx="4575075" cy="2236978"/>
            <a:chOff x="173068" y="1581342"/>
            <a:chExt cx="4575075" cy="2236978"/>
          </a:xfrm>
        </p:grpSpPr>
        <p:pic>
          <p:nvPicPr>
            <p:cNvPr id="54" name="Picture 53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451154" y="2114742"/>
              <a:ext cx="3025224" cy="170357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5" name="TextBox 14"/>
            <p:cNvSpPr txBox="1"/>
            <p:nvPr/>
          </p:nvSpPr>
          <p:spPr bwMode="auto">
            <a:xfrm>
              <a:off x="173068" y="1581342"/>
              <a:ext cx="2667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Smooth Rectangle Bound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2743200" y="1681926"/>
              <a:ext cx="2004943" cy="20764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6" name="Picture 55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423379" y="2114742"/>
              <a:ext cx="875432" cy="213605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70" name="Picture 6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4226205" y="2743200"/>
            <a:ext cx="237744" cy="304800"/>
          </a:xfrm>
          <a:prstGeom prst="rect">
            <a:avLst/>
          </a:prstGeom>
          <a:noFill/>
          <a:ln/>
          <a:effectLst/>
        </p:spPr>
      </p:pic>
      <p:pic>
        <p:nvPicPr>
          <p:cNvPr id="71" name="Picture 7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 rot="16200000">
            <a:off x="1962302" y="3916679"/>
            <a:ext cx="190195" cy="243840"/>
          </a:xfrm>
          <a:prstGeom prst="rect">
            <a:avLst/>
          </a:prstGeom>
          <a:noFill/>
          <a:ln/>
          <a:effectLst/>
        </p:spPr>
      </p:pic>
      <p:pic>
        <p:nvPicPr>
          <p:cNvPr id="69" name="Picture 6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4147673" y="5181600"/>
            <a:ext cx="233100" cy="298846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3505200" y="914400"/>
            <a:ext cx="1905000" cy="33734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Applications</a:t>
            </a:r>
            <a:endParaRPr lang="en-SG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TP_tmp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285999" y="2159456"/>
            <a:ext cx="4343401" cy="370293"/>
          </a:xfrm>
          <a:prstGeom prst="rect">
            <a:avLst/>
          </a:prstGeom>
          <a:noFill/>
          <a:ln/>
          <a:effectLst/>
        </p:spPr>
      </p:pic>
      <p:sp>
        <p:nvSpPr>
          <p:cNvPr id="5" name="TextBox 4"/>
          <p:cNvSpPr txBox="1"/>
          <p:nvPr/>
        </p:nvSpPr>
        <p:spPr>
          <a:xfrm>
            <a:off x="685800" y="1676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[Klauck 10]</a:t>
            </a:r>
            <a:endParaRPr lang="en-SG" sz="2400" dirty="0">
              <a:solidFill>
                <a:srgbClr val="C00000"/>
              </a:solidFill>
            </a:endParaRPr>
          </a:p>
        </p:txBody>
      </p:sp>
      <p:pic>
        <p:nvPicPr>
          <p:cNvPr id="15" name="Picture 1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990323" y="2769055"/>
            <a:ext cx="6934766" cy="355120"/>
          </a:xfrm>
          <a:prstGeom prst="rect">
            <a:avLst/>
          </a:prstGeom>
          <a:noFill/>
          <a:ln/>
          <a:effectLst/>
        </p:spPr>
      </p:pic>
      <p:sp>
        <p:nvSpPr>
          <p:cNvPr id="12" name="TextBox 11"/>
          <p:cNvSpPr txBox="1"/>
          <p:nvPr/>
        </p:nvSpPr>
        <p:spPr>
          <a:xfrm>
            <a:off x="685800" y="363849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[</a:t>
            </a:r>
            <a:r>
              <a:rPr lang="en-US" sz="2400" dirty="0" err="1" smtClean="0">
                <a:solidFill>
                  <a:srgbClr val="C00000"/>
                </a:solidFill>
              </a:rPr>
              <a:t>Chakrabarti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Regev</a:t>
            </a:r>
            <a:r>
              <a:rPr lang="en-US" sz="2400" dirty="0" smtClean="0">
                <a:solidFill>
                  <a:srgbClr val="C00000"/>
                </a:solidFill>
              </a:rPr>
              <a:t> 11]</a:t>
            </a:r>
            <a:endParaRPr lang="en-SG" sz="2400" dirty="0">
              <a:solidFill>
                <a:srgbClr val="C00000"/>
              </a:solidFill>
            </a:endParaRPr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887942" y="4521656"/>
            <a:ext cx="6732058" cy="304824"/>
          </a:xfrm>
          <a:prstGeom prst="rect">
            <a:avLst/>
          </a:prstGeom>
          <a:noFill/>
          <a:ln/>
          <a:effectLst/>
        </p:spPr>
      </p:pic>
      <p:sp>
        <p:nvSpPr>
          <p:cNvPr id="16" name="TextBox 15"/>
          <p:cNvSpPr txBox="1"/>
          <p:nvPr/>
        </p:nvSpPr>
        <p:spPr>
          <a:xfrm>
            <a:off x="685800" y="51054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Simpler proofs </a:t>
            </a:r>
            <a:r>
              <a:rPr lang="en-US" sz="2000" dirty="0" smtClean="0">
                <a:solidFill>
                  <a:srgbClr val="C00000"/>
                </a:solidFill>
              </a:rPr>
              <a:t>[</a:t>
            </a:r>
            <a:r>
              <a:rPr lang="en-US" sz="2000" dirty="0" err="1" smtClean="0">
                <a:solidFill>
                  <a:srgbClr val="C00000"/>
                </a:solidFill>
              </a:rPr>
              <a:t>Vidick</a:t>
            </a:r>
            <a:r>
              <a:rPr lang="en-US" sz="2000" dirty="0" smtClean="0">
                <a:solidFill>
                  <a:srgbClr val="C00000"/>
                </a:solidFill>
              </a:rPr>
              <a:t> 11, </a:t>
            </a:r>
            <a:r>
              <a:rPr lang="en-US" sz="2000" dirty="0" err="1" smtClean="0">
                <a:solidFill>
                  <a:srgbClr val="C00000"/>
                </a:solidFill>
              </a:rPr>
              <a:t>Sherstov</a:t>
            </a:r>
            <a:r>
              <a:rPr lang="en-US" sz="2000" dirty="0" smtClean="0">
                <a:solidFill>
                  <a:srgbClr val="C00000"/>
                </a:solidFill>
              </a:rPr>
              <a:t> 11]</a:t>
            </a:r>
            <a:endParaRPr lang="en-SG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31174" y="1371600"/>
            <a:ext cx="4525650" cy="1750289"/>
          </a:xfrm>
          <a:prstGeom prst="rect">
            <a:avLst/>
          </a:prstGeom>
          <a:noFill/>
          <a:ln/>
          <a:effectLst/>
        </p:spPr>
      </p:pic>
      <p:sp>
        <p:nvSpPr>
          <p:cNvPr id="12" name="TextBox 11"/>
          <p:cNvSpPr txBox="1"/>
          <p:nvPr/>
        </p:nvSpPr>
        <p:spPr>
          <a:xfrm>
            <a:off x="457200" y="609600"/>
            <a:ext cx="8001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</a:rPr>
              <a:t>Summary</a:t>
            </a:r>
            <a:endParaRPr lang="en-SG" sz="2500" dirty="0">
              <a:solidFill>
                <a:srgbClr val="C00000"/>
              </a:solidFill>
            </a:endParaRPr>
          </a:p>
        </p:txBody>
      </p:sp>
      <p:pic>
        <p:nvPicPr>
          <p:cNvPr id="18" name="Picture 17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505200" y="914400"/>
            <a:ext cx="1676400" cy="296863"/>
          </a:xfrm>
          <a:prstGeom prst="rect">
            <a:avLst/>
          </a:prstGeom>
          <a:noFill/>
          <a:ln/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2362200" cy="609600"/>
          </a:xfrm>
        </p:spPr>
        <p:txBody>
          <a:bodyPr>
            <a:normAutofit/>
          </a:bodyPr>
          <a:lstStyle/>
          <a:p>
            <a:pPr algn="l"/>
            <a:r>
              <a:rPr lang="en-US" sz="2500" dirty="0" smtClean="0">
                <a:solidFill>
                  <a:srgbClr val="C00000"/>
                </a:solidFill>
              </a:rPr>
              <a:t>Questions </a:t>
            </a:r>
            <a:endParaRPr lang="en-US" sz="2500" dirty="0">
              <a:solidFill>
                <a:srgbClr val="C00000"/>
              </a:solidFill>
            </a:endParaRPr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33400" y="4267200"/>
            <a:ext cx="8174598" cy="139525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667000"/>
            <a:ext cx="7696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rgbClr val="C00000"/>
                </a:solidFill>
              </a:rPr>
              <a:t>Direct Sum and Direct Product</a:t>
            </a:r>
            <a:endParaRPr lang="en-SG" sz="35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Direct </a:t>
            </a:r>
            <a:r>
              <a:rPr lang="en-US" sz="3600" dirty="0" smtClean="0">
                <a:solidFill>
                  <a:schemeClr val="accent2"/>
                </a:solidFill>
              </a:rPr>
              <a:t>Sum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1600200"/>
            <a:ext cx="946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3124200" y="2057400"/>
            <a:ext cx="2438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3124200" y="2362200"/>
            <a:ext cx="2438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124200" y="2667000"/>
            <a:ext cx="2438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pic>
        <p:nvPicPr>
          <p:cNvPr id="21513" name="Picture 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6400" y="3048000"/>
            <a:ext cx="1187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4" name="Picture 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3048000"/>
            <a:ext cx="1158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103639" y="3429000"/>
            <a:ext cx="6936721" cy="330222"/>
          </a:xfrm>
          <a:prstGeom prst="rect">
            <a:avLst/>
          </a:prstGeom>
          <a:noFill/>
          <a:ln/>
          <a:effectLst/>
        </p:spPr>
      </p:pic>
      <p:pic>
        <p:nvPicPr>
          <p:cNvPr id="21516" name="Picture 12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6600" y="1371600"/>
            <a:ext cx="2139950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2" name="Picture 21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289692" y="3962400"/>
            <a:ext cx="5814358" cy="360075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3" name="Picture 22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876473" y="4724400"/>
            <a:ext cx="6523711" cy="903768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22963" y="1676400"/>
            <a:ext cx="10112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228600" y="152400"/>
            <a:ext cx="2514600" cy="1371600"/>
          </a:xfrm>
          <a:prstGeom prst="cloudCallout">
            <a:avLst>
              <a:gd name="adj1" fmla="val 16901"/>
              <a:gd name="adj2" fmla="val 6560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Can we solve k copies faster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Direct Product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1752600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3124200" y="1828800"/>
            <a:ext cx="2438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 flipH="1">
            <a:off x="3124200" y="1981200"/>
            <a:ext cx="2438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3124200" y="2133600"/>
            <a:ext cx="2438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pic>
        <p:nvPicPr>
          <p:cNvPr id="66569" name="Picture 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2600" y="2895600"/>
            <a:ext cx="1187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0" name="Picture 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2895600"/>
            <a:ext cx="1158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1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1219200"/>
            <a:ext cx="2139950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6572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0" y="2286000"/>
            <a:ext cx="6635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3" name="Picture 13" descr="MCj04039230000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1338" y="2819400"/>
            <a:ext cx="441325" cy="457200"/>
          </a:xfrm>
          <a:prstGeom prst="rect">
            <a:avLst/>
          </a:prstGeom>
          <a:noFill/>
        </p:spPr>
      </p:pic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3733800" y="2209800"/>
            <a:ext cx="20574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663300"/>
                </a:solidFill>
                <a:latin typeface="cmbx5" pitchFamily="34" charset="0"/>
              </a:rPr>
              <a:t>Let there be </a:t>
            </a:r>
            <a:r>
              <a:rPr lang="en-US">
                <a:solidFill>
                  <a:srgbClr val="663300"/>
                </a:solidFill>
                <a:latin typeface="cmbx5" pitchFamily="34" charset="0"/>
              </a:rPr>
              <a:t>ERROORR!</a:t>
            </a:r>
          </a:p>
        </p:txBody>
      </p:sp>
      <p:pic>
        <p:nvPicPr>
          <p:cNvPr id="19" name="Picture 18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170130" y="4271962"/>
            <a:ext cx="6754670" cy="30765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66577" name="AutoShape 17"/>
          <p:cNvSpPr>
            <a:spLocks noChangeArrowheads="1"/>
          </p:cNvSpPr>
          <p:nvPr/>
        </p:nvSpPr>
        <p:spPr bwMode="auto">
          <a:xfrm>
            <a:off x="152400" y="228600"/>
            <a:ext cx="2514600" cy="1371600"/>
          </a:xfrm>
          <a:prstGeom prst="cloudCallout">
            <a:avLst>
              <a:gd name="adj1" fmla="val 19325"/>
              <a:gd name="adj2" fmla="val 7360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Can we solve k copies faster ?</a:t>
            </a:r>
          </a:p>
        </p:txBody>
      </p:sp>
      <p:pic>
        <p:nvPicPr>
          <p:cNvPr id="66581" name="Picture 2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00150" y="5029200"/>
            <a:ext cx="6448425" cy="544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6583" name="Picture 2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65825" y="1676400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1068294" y="3609975"/>
            <a:ext cx="6874062" cy="3550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Why do we care ?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dirty="0"/>
              <a:t>Direct Sum for Deterministic communication complexity for some relations </a:t>
            </a:r>
            <a:r>
              <a:rPr lang="en-US" sz="2000" dirty="0" smtClean="0"/>
              <a:t>can </a:t>
            </a:r>
            <a:r>
              <a:rPr lang="en-US" sz="2000" dirty="0"/>
              <a:t>show strong complexity class </a:t>
            </a:r>
            <a:r>
              <a:rPr lang="en-US" sz="2000" dirty="0" smtClean="0"/>
              <a:t>separations</a:t>
            </a:r>
            <a:endParaRPr lang="en-US" sz="20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dirty="0"/>
              <a:t>Direct Sum arguments lead to results in Data Structure </a:t>
            </a:r>
            <a:r>
              <a:rPr lang="en-US" sz="2000" dirty="0" smtClean="0"/>
              <a:t>model</a:t>
            </a:r>
            <a:endParaRPr lang="en-US" sz="20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dirty="0"/>
              <a:t>Direct Product argument used for Privacy Amplification for Bounded Storage Model in </a:t>
            </a:r>
            <a:r>
              <a:rPr lang="en-US" sz="2000" dirty="0" smtClean="0"/>
              <a:t>Cryptography</a:t>
            </a:r>
            <a:endParaRPr lang="en-US" sz="20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dirty="0"/>
              <a:t>Communication-Entanglement trade-offs for quantum protocols using Direct Product for </a:t>
            </a:r>
            <a:r>
              <a:rPr lang="en-US" sz="2000" dirty="0" smtClean="0"/>
              <a:t>a classical </a:t>
            </a:r>
            <a:r>
              <a:rPr lang="en-US" sz="2000" dirty="0"/>
              <a:t>relation !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dirty="0" smtClean="0"/>
              <a:t>Communication-Space </a:t>
            </a:r>
            <a:r>
              <a:rPr lang="en-US" sz="2000" dirty="0"/>
              <a:t>trade-offs using Direct </a:t>
            </a:r>
            <a:r>
              <a:rPr lang="en-US" sz="2000" dirty="0" smtClean="0"/>
              <a:t>Product</a:t>
            </a:r>
            <a:endParaRPr lang="en-US" sz="20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dirty="0"/>
              <a:t>Direct Product in other models well studied </a:t>
            </a:r>
            <a:r>
              <a:rPr lang="en-US" sz="2000" dirty="0" err="1"/>
              <a:t>e.g</a:t>
            </a:r>
            <a:r>
              <a:rPr lang="en-US" sz="2000" dirty="0"/>
              <a:t> </a:t>
            </a:r>
            <a:r>
              <a:rPr lang="en-US" sz="2000" dirty="0" err="1" smtClean="0"/>
              <a:t>Raz’s</a:t>
            </a:r>
            <a:r>
              <a:rPr lang="en-US" sz="2000" dirty="0" smtClean="0"/>
              <a:t> Parallel Repetition, </a:t>
            </a:r>
            <a:r>
              <a:rPr lang="en-US" sz="2000" dirty="0"/>
              <a:t>Yao XOR </a:t>
            </a:r>
            <a:r>
              <a:rPr lang="en-US" sz="2000" dirty="0" smtClean="0"/>
              <a:t>Lemma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Communication Protocols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2" cstate="print"/>
          <a:srcRect/>
          <a:stretch>
            <a:fillRect/>
          </a:stretch>
        </p:blipFill>
        <p:spPr>
          <a:xfrm>
            <a:off x="1752600" y="2133600"/>
            <a:ext cx="946150" cy="1143000"/>
          </a:xfrm>
        </p:spPr>
      </p:pic>
      <p:sp>
        <p:nvSpPr>
          <p:cNvPr id="5124" name="Line 5"/>
          <p:cNvSpPr>
            <a:spLocks noChangeShapeType="1"/>
          </p:cNvSpPr>
          <p:nvPr/>
        </p:nvSpPr>
        <p:spPr bwMode="auto">
          <a:xfrm>
            <a:off x="3124200" y="2514600"/>
            <a:ext cx="2438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 flipH="1">
            <a:off x="3124200" y="2971800"/>
            <a:ext cx="2438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3124200" y="3429000"/>
            <a:ext cx="2438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969963" y="23510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 </a:t>
            </a:r>
          </a:p>
        </p:txBody>
      </p:sp>
      <p:pic>
        <p:nvPicPr>
          <p:cNvPr id="5129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3429000"/>
            <a:ext cx="7556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88075" y="3429000"/>
            <a:ext cx="723900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" name="Picture 17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3199174" y="3834967"/>
            <a:ext cx="2320199" cy="279892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902296" y="4419600"/>
            <a:ext cx="7478817" cy="1477213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894044" y="6019800"/>
            <a:ext cx="7567876" cy="593403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4152673" y="2133600"/>
            <a:ext cx="302078" cy="2764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  <a:tileRect/>
          </a:gradFill>
          <a:ln/>
          <a:effectLst/>
        </p:spPr>
      </p:pic>
      <p:pic>
        <p:nvPicPr>
          <p:cNvPr id="5178" name="Picture 58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114800" y="2590800"/>
            <a:ext cx="377825" cy="323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99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</p:pic>
      <p:pic>
        <p:nvPicPr>
          <p:cNvPr id="5179" name="Picture 59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127500" y="3135313"/>
            <a:ext cx="188913" cy="2174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99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</p:pic>
      <p:pic>
        <p:nvPicPr>
          <p:cNvPr id="5137" name="Picture 6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999163" y="1981200"/>
            <a:ext cx="10112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276600" y="1371600"/>
            <a:ext cx="1828800" cy="32385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Direct </a:t>
            </a:r>
            <a:r>
              <a:rPr lang="en-US" sz="3600" dirty="0" smtClean="0">
                <a:solidFill>
                  <a:schemeClr val="accent2"/>
                </a:solidFill>
              </a:rPr>
              <a:t>Sum – Two way model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SG" sz="1800" dirty="0" smtClean="0">
                <a:solidFill>
                  <a:srgbClr val="C00000"/>
                </a:solidFill>
              </a:rPr>
              <a:t>[</a:t>
            </a:r>
            <a:r>
              <a:rPr lang="en-SG" sz="1800" dirty="0" err="1" smtClean="0">
                <a:solidFill>
                  <a:srgbClr val="C00000"/>
                </a:solidFill>
              </a:rPr>
              <a:t>Karchmer</a:t>
            </a:r>
            <a:r>
              <a:rPr lang="en-SG" sz="1800" dirty="0" smtClean="0">
                <a:solidFill>
                  <a:srgbClr val="C00000"/>
                </a:solidFill>
              </a:rPr>
              <a:t>, </a:t>
            </a:r>
            <a:r>
              <a:rPr lang="en-SG" sz="1800" dirty="0" err="1" smtClean="0">
                <a:solidFill>
                  <a:srgbClr val="C00000"/>
                </a:solidFill>
              </a:rPr>
              <a:t>Kushilevitz</a:t>
            </a:r>
            <a:r>
              <a:rPr lang="en-SG" sz="1800" dirty="0" smtClean="0">
                <a:solidFill>
                  <a:srgbClr val="C00000"/>
                </a:solidFill>
              </a:rPr>
              <a:t>, Nisan 92]</a:t>
            </a:r>
            <a:endParaRPr lang="en-US" sz="1800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en-SG" sz="1800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SG" sz="1800" dirty="0" smtClean="0">
                <a:solidFill>
                  <a:srgbClr val="C00000"/>
                </a:solidFill>
              </a:rPr>
              <a:t>[Chen, Barak, </a:t>
            </a:r>
            <a:r>
              <a:rPr lang="en-SG" sz="1800" dirty="0" err="1" smtClean="0">
                <a:solidFill>
                  <a:srgbClr val="C00000"/>
                </a:solidFill>
              </a:rPr>
              <a:t>Braverman</a:t>
            </a:r>
            <a:r>
              <a:rPr lang="en-SG" sz="1800" dirty="0" smtClean="0">
                <a:solidFill>
                  <a:srgbClr val="C00000"/>
                </a:solidFill>
              </a:rPr>
              <a:t>, </a:t>
            </a:r>
            <a:r>
              <a:rPr lang="en-SG" sz="1800" dirty="0" err="1" smtClean="0">
                <a:solidFill>
                  <a:srgbClr val="C00000"/>
                </a:solidFill>
              </a:rPr>
              <a:t>Rao</a:t>
            </a:r>
            <a:r>
              <a:rPr lang="en-SG" sz="1800" dirty="0" smtClean="0">
                <a:solidFill>
                  <a:srgbClr val="C00000"/>
                </a:solidFill>
              </a:rPr>
              <a:t> 10]</a:t>
            </a:r>
            <a:endParaRPr lang="en-US" sz="1800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SG" sz="1800" dirty="0" smtClean="0">
                <a:solidFill>
                  <a:srgbClr val="C00000"/>
                </a:solidFill>
              </a:rPr>
              <a:t>[</a:t>
            </a:r>
            <a:r>
              <a:rPr lang="en-SG" sz="1800" dirty="0" err="1" smtClean="0">
                <a:solidFill>
                  <a:srgbClr val="C00000"/>
                </a:solidFill>
              </a:rPr>
              <a:t>Braverman</a:t>
            </a:r>
            <a:r>
              <a:rPr lang="en-SG" sz="1800" dirty="0" smtClean="0">
                <a:solidFill>
                  <a:srgbClr val="C00000"/>
                </a:solidFill>
              </a:rPr>
              <a:t>, </a:t>
            </a:r>
            <a:r>
              <a:rPr lang="en-SG" sz="1800" dirty="0" err="1" smtClean="0">
                <a:solidFill>
                  <a:srgbClr val="C00000"/>
                </a:solidFill>
              </a:rPr>
              <a:t>Rao</a:t>
            </a:r>
            <a:r>
              <a:rPr lang="en-SG" sz="1800" dirty="0" smtClean="0">
                <a:solidFill>
                  <a:srgbClr val="C00000"/>
                </a:solidFill>
              </a:rPr>
              <a:t> 10]</a:t>
            </a:r>
            <a:endParaRPr lang="en-US" sz="1800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[</a:t>
            </a:r>
            <a:r>
              <a:rPr lang="en-US" sz="1800" dirty="0" err="1" smtClean="0">
                <a:solidFill>
                  <a:srgbClr val="C00000"/>
                </a:solidFill>
              </a:rPr>
              <a:t>Harsha</a:t>
            </a:r>
            <a:r>
              <a:rPr lang="en-US" sz="1800" dirty="0">
                <a:solidFill>
                  <a:srgbClr val="C00000"/>
                </a:solidFill>
              </a:rPr>
              <a:t>, J, </a:t>
            </a:r>
            <a:r>
              <a:rPr lang="en-US" sz="1800" dirty="0" err="1">
                <a:solidFill>
                  <a:srgbClr val="C00000"/>
                </a:solidFill>
              </a:rPr>
              <a:t>McAllester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dirty="0" err="1">
                <a:solidFill>
                  <a:srgbClr val="C00000"/>
                </a:solidFill>
              </a:rPr>
              <a:t>Radhakrishnan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07]</a:t>
            </a:r>
            <a:endParaRPr lang="en-US" sz="1800" dirty="0">
              <a:solidFill>
                <a:srgbClr val="C0000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33400" y="914400"/>
            <a:ext cx="6172200" cy="1600200"/>
            <a:chOff x="-1296195" y="712910"/>
            <a:chExt cx="8551070" cy="2354140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52600" y="1295400"/>
              <a:ext cx="94615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58" name="Picture 6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76400" y="2590800"/>
              <a:ext cx="118745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59" name="Picture 7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96000" y="2590800"/>
              <a:ext cx="11588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60" name="Picture 8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137694" y="937113"/>
              <a:ext cx="2139951" cy="349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3124200" y="1721827"/>
              <a:ext cx="24384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 flipH="1">
              <a:off x="3124200" y="1950427"/>
              <a:ext cx="24384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3124200" y="2179026"/>
              <a:ext cx="24384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/>
            </a:p>
          </p:txBody>
        </p:sp>
        <p:pic>
          <p:nvPicPr>
            <p:cNvPr id="23566" name="Picture 1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52800" y="2362200"/>
              <a:ext cx="38417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>
              <a:off x="3962400" y="2362200"/>
              <a:ext cx="1828800" cy="588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dirty="0">
                  <a:solidFill>
                    <a:srgbClr val="C00000"/>
                  </a:solidFill>
                  <a:latin typeface="cmbx5" pitchFamily="34" charset="0"/>
                </a:rPr>
                <a:t>No, My Dear!</a:t>
              </a:r>
            </a:p>
          </p:txBody>
        </p:sp>
        <p:sp>
          <p:nvSpPr>
            <p:cNvPr id="23570" name="AutoShape 18"/>
            <p:cNvSpPr>
              <a:spLocks noChangeArrowheads="1"/>
            </p:cNvSpPr>
            <p:nvPr/>
          </p:nvSpPr>
          <p:spPr bwMode="auto">
            <a:xfrm>
              <a:off x="-1296195" y="712910"/>
              <a:ext cx="2438400" cy="1066800"/>
            </a:xfrm>
            <a:prstGeom prst="cloudCallout">
              <a:avLst>
                <a:gd name="adj1" fmla="val 75516"/>
                <a:gd name="adj2" fmla="val 3732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Can we solve k copies faster ?</a:t>
              </a:r>
            </a:p>
          </p:txBody>
        </p:sp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151563" y="1243584"/>
              <a:ext cx="1011237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" name="Picture 4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4156516" y="3505200"/>
            <a:ext cx="2507367" cy="303221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155613" y="4191000"/>
            <a:ext cx="4639333" cy="705777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3155567" y="5638800"/>
            <a:ext cx="4632487" cy="825547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4142232" y="2837544"/>
            <a:ext cx="3190159" cy="30277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Direct Sum – One Way and SMP models</a:t>
            </a:r>
            <a:endParaRPr lang="en-SG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6553200" y="1485332"/>
            <a:ext cx="1598785" cy="491385"/>
            <a:chOff x="1676400" y="1243584"/>
            <a:chExt cx="5578475" cy="156629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752600" y="1295400"/>
              <a:ext cx="94615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6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76400" y="2590800"/>
              <a:ext cx="118745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7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096000" y="2590800"/>
              <a:ext cx="11588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124200" y="1828800"/>
              <a:ext cx="24384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/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151563" y="1243584"/>
              <a:ext cx="1011237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1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1447800" y="3352800"/>
            <a:ext cx="2586975" cy="282867"/>
          </a:xfrm>
          <a:prstGeom prst="rect">
            <a:avLst/>
          </a:prstGeom>
          <a:noFill/>
          <a:ln/>
          <a:effectLst/>
        </p:spPr>
      </p:pic>
      <p:sp>
        <p:nvSpPr>
          <p:cNvPr id="17" name="Rectangle 16"/>
          <p:cNvSpPr/>
          <p:nvPr/>
        </p:nvSpPr>
        <p:spPr>
          <a:xfrm>
            <a:off x="381000" y="289560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dirty="0" smtClean="0">
                <a:solidFill>
                  <a:srgbClr val="C00000"/>
                </a:solidFill>
              </a:rPr>
              <a:t>[</a:t>
            </a:r>
            <a:r>
              <a:rPr lang="en-US" dirty="0" smtClean="0">
                <a:solidFill>
                  <a:srgbClr val="C00000"/>
                </a:solidFill>
              </a:rPr>
              <a:t>J, </a:t>
            </a:r>
            <a:r>
              <a:rPr lang="en-US" dirty="0" err="1" smtClean="0">
                <a:solidFill>
                  <a:srgbClr val="C00000"/>
                </a:solidFill>
              </a:rPr>
              <a:t>Radhakrishnan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Sen</a:t>
            </a:r>
            <a:r>
              <a:rPr lang="en-US" dirty="0" smtClean="0">
                <a:solidFill>
                  <a:srgbClr val="C00000"/>
                </a:solidFill>
              </a:rPr>
              <a:t> 05</a:t>
            </a:r>
            <a:r>
              <a:rPr lang="en-SG" dirty="0" smtClean="0">
                <a:solidFill>
                  <a:srgbClr val="C00000"/>
                </a:solidFill>
              </a:rPr>
              <a:t>]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" name="Picture 1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447800" y="3657600"/>
            <a:ext cx="2565502" cy="282728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447800" y="4191000"/>
            <a:ext cx="3028629" cy="282588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447800" y="4495800"/>
            <a:ext cx="3674737" cy="322958"/>
          </a:xfrm>
          <a:prstGeom prst="rect">
            <a:avLst/>
          </a:prstGeom>
          <a:noFill/>
          <a:ln/>
          <a:effectLst/>
        </p:spPr>
      </p:pic>
      <p:grpSp>
        <p:nvGrpSpPr>
          <p:cNvPr id="39" name="Group 38"/>
          <p:cNvGrpSpPr/>
          <p:nvPr/>
        </p:nvGrpSpPr>
        <p:grpSpPr>
          <a:xfrm>
            <a:off x="6629400" y="2438400"/>
            <a:ext cx="1598785" cy="1008725"/>
            <a:chOff x="6629400" y="2980025"/>
            <a:chExt cx="1598785" cy="1008725"/>
          </a:xfrm>
        </p:grpSpPr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651239" y="2996281"/>
              <a:ext cx="271166" cy="358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6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629400" y="3402681"/>
              <a:ext cx="340322" cy="68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7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896053" y="3402681"/>
              <a:ext cx="332132" cy="68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6934200" y="3352800"/>
              <a:ext cx="304800" cy="22860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/>
            </a:p>
          </p:txBody>
        </p:sp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911977" y="2980025"/>
              <a:ext cx="289819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7543800" y="3352800"/>
              <a:ext cx="304800" cy="22860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/>
            </a:p>
          </p:txBody>
        </p:sp>
        <p:pic>
          <p:nvPicPr>
            <p:cNvPr id="80898" name="Picture 2" descr="http://t3.gstatic.com/images?q=tbn:ANd9GcQC3cmk_EEAsz1VgOha4-83AsdZzg3LPE2jRk6duu-RD-ajy2ORhmj1KCu7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7239000" y="3581400"/>
              <a:ext cx="304800" cy="407350"/>
            </a:xfrm>
            <a:prstGeom prst="rect">
              <a:avLst/>
            </a:prstGeom>
            <a:noFill/>
          </p:spPr>
        </p:pic>
      </p:grpSp>
      <p:sp>
        <p:nvSpPr>
          <p:cNvPr id="35" name="Rectangle 34"/>
          <p:cNvSpPr/>
          <p:nvPr/>
        </p:nvSpPr>
        <p:spPr>
          <a:xfrm>
            <a:off x="381000" y="525780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dirty="0" smtClean="0">
                <a:solidFill>
                  <a:srgbClr val="C00000"/>
                </a:solidFill>
              </a:rPr>
              <a:t>[</a:t>
            </a:r>
            <a:r>
              <a:rPr lang="en-US" dirty="0" smtClean="0">
                <a:solidFill>
                  <a:srgbClr val="C00000"/>
                </a:solidFill>
              </a:rPr>
              <a:t>J, Klauck 09</a:t>
            </a:r>
            <a:r>
              <a:rPr lang="en-SG" dirty="0" smtClean="0">
                <a:solidFill>
                  <a:srgbClr val="C00000"/>
                </a:solidFill>
              </a:rPr>
              <a:t>]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8" name="Picture 37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1447800" y="5715000"/>
            <a:ext cx="4036185" cy="282449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1447800" y="6019800"/>
            <a:ext cx="3632566" cy="322799"/>
          </a:xfrm>
          <a:prstGeom prst="rect">
            <a:avLst/>
          </a:prstGeom>
          <a:noFill/>
          <a:ln/>
          <a:effectLst/>
        </p:spPr>
      </p:pic>
      <p:sp>
        <p:nvSpPr>
          <p:cNvPr id="50" name="Rectangle 49"/>
          <p:cNvSpPr/>
          <p:nvPr/>
        </p:nvSpPr>
        <p:spPr>
          <a:xfrm>
            <a:off x="381000" y="12192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[</a:t>
            </a:r>
            <a:r>
              <a:rPr lang="en-US" dirty="0" err="1" smtClean="0">
                <a:solidFill>
                  <a:srgbClr val="C00000"/>
                </a:solidFill>
              </a:rPr>
              <a:t>Chakrabarti</a:t>
            </a:r>
            <a:r>
              <a:rPr lang="en-US" dirty="0" smtClean="0">
                <a:solidFill>
                  <a:srgbClr val="C00000"/>
                </a:solidFill>
              </a:rPr>
              <a:t>, Shi, </a:t>
            </a:r>
            <a:r>
              <a:rPr lang="en-US" dirty="0" err="1" smtClean="0">
                <a:solidFill>
                  <a:srgbClr val="C00000"/>
                </a:solidFill>
              </a:rPr>
              <a:t>Yirth</a:t>
            </a:r>
            <a:r>
              <a:rPr lang="en-US" dirty="0" smtClean="0">
                <a:solidFill>
                  <a:srgbClr val="C00000"/>
                </a:solidFill>
              </a:rPr>
              <a:t>, Yao 00]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7" name="Picture 66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408570" y="2057400"/>
            <a:ext cx="4516078" cy="282171"/>
          </a:xfrm>
          <a:prstGeom prst="rect">
            <a:avLst/>
          </a:prstGeom>
          <a:noFill/>
          <a:ln/>
          <a:effectLst/>
        </p:spPr>
      </p:pic>
      <p:pic>
        <p:nvPicPr>
          <p:cNvPr id="64" name="Picture 11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200400" y="2971800"/>
            <a:ext cx="1524000" cy="248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5" name="Picture 11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133599" y="5334000"/>
            <a:ext cx="1524001" cy="248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Direct </a:t>
            </a:r>
            <a:r>
              <a:rPr lang="en-US" sz="3600" dirty="0" smtClean="0">
                <a:solidFill>
                  <a:schemeClr val="accent2"/>
                </a:solidFill>
              </a:rPr>
              <a:t>Product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50292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de-DE" sz="1800" dirty="0" smtClean="0">
                <a:solidFill>
                  <a:srgbClr val="C00000"/>
                </a:solidFill>
              </a:rPr>
              <a:t>[Shaltiel 03]</a:t>
            </a:r>
          </a:p>
          <a:p>
            <a:pPr>
              <a:buFontTx/>
              <a:buNone/>
            </a:pPr>
            <a:endParaRPr lang="de-DE" sz="1800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de-DE" sz="1000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de-DE" sz="1800" dirty="0" smtClean="0"/>
              <a:t>This implies direct product for </a:t>
            </a:r>
          </a:p>
          <a:p>
            <a:pPr>
              <a:buFontTx/>
              <a:buNone/>
            </a:pPr>
            <a:endParaRPr lang="de-DE" sz="1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de-DE" sz="1800" dirty="0" smtClean="0">
                <a:solidFill>
                  <a:srgbClr val="C00000"/>
                </a:solidFill>
              </a:rPr>
              <a:t>[Lee, Shraibman, </a:t>
            </a:r>
            <a:r>
              <a:rPr lang="en-US" sz="1800" dirty="0" smtClean="0">
                <a:solidFill>
                  <a:srgbClr val="C00000"/>
                </a:solidFill>
              </a:rPr>
              <a:t>Š</a:t>
            </a:r>
            <a:r>
              <a:rPr lang="de-DE" sz="1800" dirty="0" smtClean="0">
                <a:solidFill>
                  <a:srgbClr val="C00000"/>
                </a:solidFill>
              </a:rPr>
              <a:t>palek 08]</a:t>
            </a:r>
          </a:p>
          <a:p>
            <a:pPr>
              <a:buFontTx/>
              <a:buNone/>
            </a:pPr>
            <a:endParaRPr lang="de-DE" sz="1800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de-DE" sz="1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[</a:t>
            </a:r>
            <a:r>
              <a:rPr lang="en-US" sz="1800" dirty="0" err="1" smtClean="0">
                <a:solidFill>
                  <a:srgbClr val="C00000"/>
                </a:solidFill>
              </a:rPr>
              <a:t>Sherstov</a:t>
            </a:r>
            <a:r>
              <a:rPr lang="en-US" sz="1800" dirty="0" smtClean="0">
                <a:solidFill>
                  <a:srgbClr val="C00000"/>
                </a:solidFill>
              </a:rPr>
              <a:t> 10] </a:t>
            </a:r>
          </a:p>
          <a:p>
            <a:pPr>
              <a:buFontTx/>
              <a:buNone/>
            </a:pPr>
            <a:endParaRPr lang="en-SG" sz="1800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en-SG" sz="1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600" dirty="0" smtClean="0"/>
              <a:t>Implies direct product for                                            first shown by </a:t>
            </a:r>
            <a:r>
              <a:rPr lang="en-US" sz="1600" dirty="0" smtClean="0">
                <a:solidFill>
                  <a:srgbClr val="C00000"/>
                </a:solidFill>
              </a:rPr>
              <a:t>[Klauck, </a:t>
            </a:r>
            <a:r>
              <a:rPr lang="en-US" sz="1600" dirty="0" err="1" smtClean="0">
                <a:solidFill>
                  <a:srgbClr val="C00000"/>
                </a:solidFill>
              </a:rPr>
              <a:t>Špalek</a:t>
            </a:r>
            <a:r>
              <a:rPr lang="en-US" sz="1600" dirty="0" smtClean="0">
                <a:solidFill>
                  <a:srgbClr val="C00000"/>
                </a:solidFill>
              </a:rPr>
              <a:t>, de Wolf 07] </a:t>
            </a:r>
          </a:p>
          <a:p>
            <a:pPr>
              <a:buNone/>
            </a:pPr>
            <a:endParaRPr lang="en-US" sz="1600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SG" sz="1800" dirty="0" smtClean="0">
                <a:solidFill>
                  <a:srgbClr val="C00000"/>
                </a:solidFill>
              </a:rPr>
              <a:t>[</a:t>
            </a:r>
            <a:r>
              <a:rPr lang="en-SG" sz="1800" dirty="0" err="1" smtClean="0">
                <a:solidFill>
                  <a:srgbClr val="C00000"/>
                </a:solidFill>
              </a:rPr>
              <a:t>Parnafes</a:t>
            </a:r>
            <a:r>
              <a:rPr lang="en-SG" sz="1800" dirty="0" smtClean="0">
                <a:solidFill>
                  <a:srgbClr val="C00000"/>
                </a:solidFill>
              </a:rPr>
              <a:t>, </a:t>
            </a:r>
            <a:r>
              <a:rPr lang="en-SG" sz="1800" dirty="0" err="1" smtClean="0">
                <a:solidFill>
                  <a:srgbClr val="C00000"/>
                </a:solidFill>
              </a:rPr>
              <a:t>Raz</a:t>
            </a:r>
            <a:r>
              <a:rPr lang="en-SG" sz="1800" dirty="0" smtClean="0">
                <a:solidFill>
                  <a:srgbClr val="C00000"/>
                </a:solidFill>
              </a:rPr>
              <a:t>, </a:t>
            </a:r>
            <a:r>
              <a:rPr lang="en-SG" sz="1800" dirty="0" err="1" smtClean="0">
                <a:solidFill>
                  <a:srgbClr val="C00000"/>
                </a:solidFill>
              </a:rPr>
              <a:t>Wigderson</a:t>
            </a:r>
            <a:r>
              <a:rPr lang="en-SG" sz="1800" dirty="0" smtClean="0">
                <a:solidFill>
                  <a:srgbClr val="C00000"/>
                </a:solidFill>
              </a:rPr>
              <a:t> 97]</a:t>
            </a:r>
            <a:endParaRPr lang="de-DE" sz="1800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de-DE" sz="1800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de-DE" sz="1800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de-DE" sz="1800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de-DE" sz="1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en-US" sz="1800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858000" y="533400"/>
            <a:ext cx="1740569" cy="477480"/>
            <a:chOff x="1676400" y="1243584"/>
            <a:chExt cx="5578475" cy="1566291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752600" y="1295400"/>
              <a:ext cx="94615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8" name="Picture 6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76400" y="2590800"/>
              <a:ext cx="118745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9" name="Picture 7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096000" y="2590800"/>
              <a:ext cx="11588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0" name="Line 9"/>
            <p:cNvSpPr>
              <a:spLocks noChangeShapeType="1"/>
            </p:cNvSpPr>
            <p:nvPr/>
          </p:nvSpPr>
          <p:spPr bwMode="auto">
            <a:xfrm>
              <a:off x="3124200" y="1721827"/>
              <a:ext cx="24384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/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 flipH="1">
              <a:off x="3124200" y="1950427"/>
              <a:ext cx="24384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/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3124200" y="2179026"/>
              <a:ext cx="24384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/>
            </a:p>
          </p:txBody>
        </p:sp>
        <p:pic>
          <p:nvPicPr>
            <p:cNvPr id="73" name="Picture 7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151563" y="1243584"/>
              <a:ext cx="1011237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2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3276600" y="1828800"/>
            <a:ext cx="3352800" cy="289334"/>
          </a:xfrm>
          <a:prstGeom prst="rect">
            <a:avLst/>
          </a:prstGeom>
        </p:spPr>
      </p:pic>
      <p:pic>
        <p:nvPicPr>
          <p:cNvPr id="28" name="Picture 2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2254764" y="1524000"/>
            <a:ext cx="1555236" cy="208198"/>
          </a:xfrm>
          <a:prstGeom prst="rect">
            <a:avLst/>
          </a:prstGeom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3601041" y="2371493"/>
            <a:ext cx="2284812" cy="219377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429000" y="3444466"/>
            <a:ext cx="2235204" cy="289334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3626364" y="3063466"/>
            <a:ext cx="1555236" cy="208198"/>
          </a:xfrm>
          <a:prstGeom prst="rect">
            <a:avLst/>
          </a:prstGeom>
        </p:spPr>
      </p:pic>
      <p:pic>
        <p:nvPicPr>
          <p:cNvPr id="34" name="Picture 33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3810000" y="5638800"/>
            <a:ext cx="1555236" cy="208198"/>
          </a:xfrm>
          <a:prstGeom prst="rect">
            <a:avLst/>
          </a:prstGeom>
        </p:spPr>
      </p:pic>
      <p:pic>
        <p:nvPicPr>
          <p:cNvPr id="41" name="Picture 40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3171390" y="6019800"/>
            <a:ext cx="3353080" cy="505326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2209800" y="4063183"/>
            <a:ext cx="1524000" cy="204017"/>
          </a:xfrm>
          <a:prstGeom prst="rect">
            <a:avLst/>
          </a:prstGeom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1926476" y="4477420"/>
            <a:ext cx="5710150" cy="246980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900700" y="5014686"/>
            <a:ext cx="1785941" cy="18675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Direct Product</a:t>
            </a:r>
            <a:endParaRPr lang="en-S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1800" dirty="0" smtClean="0">
                <a:solidFill>
                  <a:srgbClr val="C00000"/>
                </a:solidFill>
              </a:rPr>
              <a:t>[Beame, Pitassi, Segerlind, Wigderson 05]</a:t>
            </a:r>
          </a:p>
          <a:p>
            <a:pPr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[J, Klauck, Nayak 08] </a:t>
            </a:r>
          </a:p>
          <a:p>
            <a:pPr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[Klauck 10]</a:t>
            </a:r>
          </a:p>
          <a:p>
            <a:pPr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[J 10]</a:t>
            </a:r>
          </a:p>
          <a:p>
            <a:pPr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SG" sz="1000" dirty="0" smtClean="0"/>
          </a:p>
          <a:p>
            <a:pPr>
              <a:buNone/>
            </a:pPr>
            <a:r>
              <a:rPr lang="en-SG" sz="1700" dirty="0" smtClean="0"/>
              <a:t>Implies result of </a:t>
            </a:r>
            <a:r>
              <a:rPr lang="en-SG" sz="1700" dirty="0" smtClean="0">
                <a:solidFill>
                  <a:srgbClr val="C00000"/>
                </a:solidFill>
              </a:rPr>
              <a:t>[J, Klauck, Nayak 08] </a:t>
            </a:r>
            <a:r>
              <a:rPr lang="en-SG" sz="1700" dirty="0" smtClean="0"/>
              <a:t>and </a:t>
            </a:r>
            <a:r>
              <a:rPr lang="en-SG" sz="1700" dirty="0" smtClean="0">
                <a:solidFill>
                  <a:srgbClr val="C00000"/>
                </a:solidFill>
              </a:rPr>
              <a:t>[</a:t>
            </a:r>
            <a:r>
              <a:rPr lang="en-SG" sz="1700" dirty="0" err="1" smtClean="0">
                <a:solidFill>
                  <a:srgbClr val="C00000"/>
                </a:solidFill>
              </a:rPr>
              <a:t>Shaltiel</a:t>
            </a:r>
            <a:r>
              <a:rPr lang="en-SG" sz="1700" dirty="0" smtClean="0">
                <a:solidFill>
                  <a:srgbClr val="C00000"/>
                </a:solidFill>
              </a:rPr>
              <a:t> 03]</a:t>
            </a:r>
            <a:endParaRPr lang="en-US" sz="1700" dirty="0" smtClean="0"/>
          </a:p>
          <a:p>
            <a:pPr>
              <a:buNone/>
            </a:pPr>
            <a:endParaRPr lang="en-US" sz="1800" dirty="0" smtClean="0"/>
          </a:p>
        </p:txBody>
      </p:sp>
      <p:pic>
        <p:nvPicPr>
          <p:cNvPr id="4" name="Picture 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667000" y="4693915"/>
            <a:ext cx="2743200" cy="259085"/>
          </a:xfrm>
          <a:prstGeom prst="rect">
            <a:avLst/>
          </a:prstGeom>
          <a:noFill/>
          <a:ln/>
          <a:effectLst/>
        </p:spPr>
      </p:pic>
      <p:pic>
        <p:nvPicPr>
          <p:cNvPr id="6" name="Picture 1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04258" y="4323802"/>
            <a:ext cx="1295400" cy="2114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6858000" y="533400"/>
            <a:ext cx="1740569" cy="477480"/>
            <a:chOff x="1676400" y="1243584"/>
            <a:chExt cx="5578475" cy="1566291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752600" y="1295400"/>
              <a:ext cx="94615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6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76400" y="2590800"/>
              <a:ext cx="118745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7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096000" y="2590800"/>
              <a:ext cx="11588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124200" y="1721827"/>
              <a:ext cx="24384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3124200" y="1950427"/>
              <a:ext cx="24384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3124200" y="2179026"/>
              <a:ext cx="24384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151563" y="1243584"/>
              <a:ext cx="1011237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67000" y="2684185"/>
            <a:ext cx="1295400" cy="2114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8" name="Picture 1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3352800" y="2971800"/>
            <a:ext cx="2514600" cy="302840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177909" y="3657600"/>
            <a:ext cx="3035581" cy="258796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3352800" y="2057400"/>
            <a:ext cx="2530871" cy="304800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4572000" y="1676400"/>
            <a:ext cx="1524000" cy="204017"/>
          </a:xfrm>
          <a:prstGeom prst="rect">
            <a:avLst/>
          </a:prstGeom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2669968" y="5105400"/>
            <a:ext cx="2968910" cy="231496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2819400" y="5943600"/>
            <a:ext cx="3200400" cy="271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Conditional relative entropy bound (</a:t>
            </a:r>
            <a:r>
              <a:rPr lang="en-US" sz="3600" dirty="0" err="1" smtClean="0">
                <a:solidFill>
                  <a:schemeClr val="accent2"/>
                </a:solidFill>
              </a:rPr>
              <a:t>crent</a:t>
            </a:r>
            <a:r>
              <a:rPr lang="en-US" sz="3600" dirty="0" smtClean="0">
                <a:solidFill>
                  <a:schemeClr val="accent2"/>
                </a:solidFill>
              </a:rPr>
              <a:t>)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52303" name="Text Box 79"/>
          <p:cNvSpPr txBox="1">
            <a:spLocks noChangeArrowheads="1"/>
          </p:cNvSpPr>
          <p:nvPr/>
        </p:nvSpPr>
        <p:spPr bwMode="auto">
          <a:xfrm>
            <a:off x="457200" y="1600200"/>
            <a:ext cx="3733800" cy="350865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sz="1000" dirty="0"/>
          </a:p>
        </p:txBody>
      </p:sp>
      <p:sp>
        <p:nvSpPr>
          <p:cNvPr id="52308" name="Text Box 84"/>
          <p:cNvSpPr txBox="1">
            <a:spLocks noChangeArrowheads="1"/>
          </p:cNvSpPr>
          <p:nvPr/>
        </p:nvSpPr>
        <p:spPr bwMode="auto">
          <a:xfrm>
            <a:off x="4876800" y="1620838"/>
            <a:ext cx="3657600" cy="350865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sz="1000" dirty="0"/>
          </a:p>
        </p:txBody>
      </p:sp>
      <p:pic>
        <p:nvPicPr>
          <p:cNvPr id="34" name="Picture 3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6" cstate="print"/>
          <a:stretch>
            <a:fillRect/>
          </a:stretch>
        </p:blipFill>
        <p:spPr bwMode="auto">
          <a:xfrm>
            <a:off x="5410200" y="4336562"/>
            <a:ext cx="1676400" cy="178288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7" cstate="print"/>
          <a:stretch>
            <a:fillRect/>
          </a:stretch>
        </p:blipFill>
        <p:spPr>
          <a:xfrm>
            <a:off x="874484" y="4468773"/>
            <a:ext cx="1981201" cy="198477"/>
          </a:xfrm>
          <a:prstGeom prst="rect">
            <a:avLst/>
          </a:prstGeom>
        </p:spPr>
      </p:pic>
      <p:pic>
        <p:nvPicPr>
          <p:cNvPr id="90" name="Picture 8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8" cstate="print"/>
          <a:stretch>
            <a:fillRect/>
          </a:stretch>
        </p:blipFill>
        <p:spPr bwMode="auto">
          <a:xfrm>
            <a:off x="869420" y="3676650"/>
            <a:ext cx="2227757" cy="326914"/>
          </a:xfrm>
          <a:prstGeom prst="rect">
            <a:avLst/>
          </a:prstGeom>
          <a:noFill/>
          <a:ln/>
          <a:effectLst/>
        </p:spPr>
      </p:pic>
      <p:pic>
        <p:nvPicPr>
          <p:cNvPr id="105" name="Picture 104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9" cstate="print"/>
          <a:stretch>
            <a:fillRect/>
          </a:stretch>
        </p:blipFill>
        <p:spPr bwMode="auto">
          <a:xfrm>
            <a:off x="5431328" y="4667250"/>
            <a:ext cx="2305655" cy="209189"/>
          </a:xfrm>
          <a:prstGeom prst="rect">
            <a:avLst/>
          </a:prstGeom>
          <a:noFill/>
          <a:ln/>
          <a:effectLst/>
        </p:spPr>
      </p:pic>
      <p:pic>
        <p:nvPicPr>
          <p:cNvPr id="106" name="Picture 105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0" cstate="print"/>
          <a:stretch>
            <a:fillRect/>
          </a:stretch>
        </p:blipFill>
        <p:spPr bwMode="auto">
          <a:xfrm>
            <a:off x="2422269" y="1143000"/>
            <a:ext cx="4680460" cy="250765"/>
          </a:xfrm>
          <a:prstGeom prst="rect">
            <a:avLst/>
          </a:prstGeom>
          <a:noFill/>
          <a:ln/>
          <a:effectLst/>
        </p:spPr>
      </p:pic>
      <p:pic>
        <p:nvPicPr>
          <p:cNvPr id="67" name="Picture 66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1" cstate="print"/>
          <a:stretch>
            <a:fillRect/>
          </a:stretch>
        </p:blipFill>
        <p:spPr bwMode="auto">
          <a:xfrm>
            <a:off x="416583" y="5334000"/>
            <a:ext cx="4231617" cy="359300"/>
          </a:xfrm>
          <a:prstGeom prst="rect">
            <a:avLst/>
          </a:prstGeom>
          <a:noFill/>
          <a:ln/>
          <a:effectLst/>
        </p:spPr>
      </p:pic>
      <p:pic>
        <p:nvPicPr>
          <p:cNvPr id="68" name="Picture 67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2" cstate="print"/>
          <a:stretch>
            <a:fillRect/>
          </a:stretch>
        </p:blipFill>
        <p:spPr bwMode="auto">
          <a:xfrm>
            <a:off x="409115" y="5791200"/>
            <a:ext cx="7058486" cy="405571"/>
          </a:xfrm>
          <a:prstGeom prst="rect">
            <a:avLst/>
          </a:prstGeom>
          <a:noFill/>
          <a:ln/>
          <a:effectLst/>
        </p:spPr>
      </p:pic>
      <p:grpSp>
        <p:nvGrpSpPr>
          <p:cNvPr id="73" name="Group 72"/>
          <p:cNvGrpSpPr/>
          <p:nvPr/>
        </p:nvGrpSpPr>
        <p:grpSpPr>
          <a:xfrm>
            <a:off x="990600" y="1771650"/>
            <a:ext cx="2438400" cy="1676400"/>
            <a:chOff x="1066800" y="1905000"/>
            <a:chExt cx="2133600" cy="1676399"/>
          </a:xfrm>
        </p:grpSpPr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1538288" y="2360612"/>
              <a:ext cx="1662112" cy="1220787"/>
              <a:chOff x="4032" y="1344"/>
              <a:chExt cx="912" cy="672"/>
            </a:xfrm>
          </p:grpSpPr>
          <p:sp>
            <p:nvSpPr>
              <p:cNvPr id="52229" name="Rectangle 5"/>
              <p:cNvSpPr>
                <a:spLocks noChangeArrowheads="1"/>
              </p:cNvSpPr>
              <p:nvPr/>
            </p:nvSpPr>
            <p:spPr bwMode="auto">
              <a:xfrm>
                <a:off x="4032" y="1344"/>
                <a:ext cx="912" cy="672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52230" name="Rectangle 6"/>
              <p:cNvSpPr>
                <a:spLocks noChangeArrowheads="1"/>
              </p:cNvSpPr>
              <p:nvPr/>
            </p:nvSpPr>
            <p:spPr bwMode="auto">
              <a:xfrm>
                <a:off x="4191" y="1437"/>
                <a:ext cx="336" cy="240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4" name="Picture 23" descr="TP_tmp.emf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63" cstate="print"/>
            <a:stretch>
              <a:fillRect/>
            </a:stretch>
          </p:blipFill>
          <p:spPr>
            <a:xfrm>
              <a:off x="1219200" y="2362200"/>
              <a:ext cx="223514" cy="152400"/>
            </a:xfrm>
            <a:prstGeom prst="rect">
              <a:avLst/>
            </a:prstGeom>
          </p:spPr>
        </p:pic>
        <p:pic>
          <p:nvPicPr>
            <p:cNvPr id="26" name="Picture 25" descr="TP_tmp.emf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64" cstate="print"/>
            <a:stretch>
              <a:fillRect/>
            </a:stretch>
          </p:blipFill>
          <p:spPr bwMode="auto">
            <a:xfrm>
              <a:off x="1219200" y="2587332"/>
              <a:ext cx="228600" cy="15586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7" name="Picture 26" descr="TP_tmp.emf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65" cstate="print"/>
            <a:stretch>
              <a:fillRect/>
            </a:stretch>
          </p:blipFill>
          <p:spPr bwMode="auto">
            <a:xfrm>
              <a:off x="1219200" y="2819400"/>
              <a:ext cx="236662" cy="1524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8" name="Picture 27" descr="TP_tmp.emf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66" cstate="print"/>
            <a:stretch>
              <a:fillRect/>
            </a:stretch>
          </p:blipFill>
          <p:spPr>
            <a:xfrm>
              <a:off x="1299420" y="3048000"/>
              <a:ext cx="72180" cy="237051"/>
            </a:xfrm>
            <a:prstGeom prst="rect">
              <a:avLst/>
            </a:prstGeom>
          </p:spPr>
        </p:pic>
        <p:pic>
          <p:nvPicPr>
            <p:cNvPr id="29" name="Picture 28" descr="TP_tmp.emf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67" cstate="print"/>
            <a:stretch>
              <a:fillRect/>
            </a:stretch>
          </p:blipFill>
          <p:spPr>
            <a:xfrm>
              <a:off x="1555382" y="2133600"/>
              <a:ext cx="197218" cy="152400"/>
            </a:xfrm>
            <a:prstGeom prst="rect">
              <a:avLst/>
            </a:prstGeom>
          </p:spPr>
        </p:pic>
        <p:pic>
          <p:nvPicPr>
            <p:cNvPr id="30" name="Picture 29" descr="TP_tmp.emf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68" cstate="print"/>
            <a:stretch>
              <a:fillRect/>
            </a:stretch>
          </p:blipFill>
          <p:spPr bwMode="auto">
            <a:xfrm>
              <a:off x="1807029" y="2133600"/>
              <a:ext cx="223513" cy="1524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1" name="Picture 30" descr="TP_tmp.emf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69" cstate="print"/>
            <a:stretch>
              <a:fillRect/>
            </a:stretch>
          </p:blipFill>
          <p:spPr bwMode="auto">
            <a:xfrm>
              <a:off x="2057400" y="2133600"/>
              <a:ext cx="223513" cy="1524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2" name="Picture 31" descr="TP_tmp.emf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70" cstate="print"/>
            <a:stretch>
              <a:fillRect/>
            </a:stretch>
          </p:blipFill>
          <p:spPr>
            <a:xfrm>
              <a:off x="2367095" y="2149684"/>
              <a:ext cx="426904" cy="114545"/>
            </a:xfrm>
            <a:prstGeom prst="rect">
              <a:avLst/>
            </a:prstGeom>
          </p:spPr>
        </p:pic>
        <p:pic>
          <p:nvPicPr>
            <p:cNvPr id="41" name="Picture 40" descr="TP_tmp.emf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71" cstate="print"/>
            <a:stretch>
              <a:fillRect/>
            </a:stretch>
          </p:blipFill>
          <p:spPr bwMode="auto">
            <a:xfrm>
              <a:off x="1066800" y="2362200"/>
              <a:ext cx="92758" cy="13075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2" name="Picture 41" descr="TP_tmp.emf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72" cstate="print"/>
            <a:stretch>
              <a:fillRect/>
            </a:stretch>
          </p:blipFill>
          <p:spPr bwMode="auto">
            <a:xfrm>
              <a:off x="1066800" y="2590800"/>
              <a:ext cx="76580" cy="1337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66" cstate="print"/>
            <a:stretch>
              <a:fillRect/>
            </a:stretch>
          </p:blipFill>
          <p:spPr>
            <a:xfrm>
              <a:off x="1070820" y="3039549"/>
              <a:ext cx="72180" cy="237051"/>
            </a:xfrm>
            <a:prstGeom prst="rect">
              <a:avLst/>
            </a:prstGeom>
          </p:spPr>
        </p:pic>
        <p:pic>
          <p:nvPicPr>
            <p:cNvPr id="43" name="Picture 42" descr="TP_tmp.emf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72" cstate="print"/>
            <a:stretch>
              <a:fillRect/>
            </a:stretch>
          </p:blipFill>
          <p:spPr bwMode="auto">
            <a:xfrm>
              <a:off x="1066800" y="2819400"/>
              <a:ext cx="76580" cy="1337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5" name="Picture 44" descr="TP_tmp.emf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73" cstate="print"/>
            <a:stretch>
              <a:fillRect/>
            </a:stretch>
          </p:blipFill>
          <p:spPr bwMode="auto">
            <a:xfrm>
              <a:off x="1210280" y="3429000"/>
              <a:ext cx="254502" cy="12779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7" name="Picture 46" descr="TP_tmp.emf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74" cstate="print"/>
            <a:stretch>
              <a:fillRect/>
            </a:stretch>
          </p:blipFill>
          <p:spPr bwMode="auto">
            <a:xfrm>
              <a:off x="3009238" y="2133600"/>
              <a:ext cx="148636" cy="13075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8" name="Picture 47" descr="TP_tmp.emf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71" cstate="print"/>
            <a:stretch>
              <a:fillRect/>
            </a:stretch>
          </p:blipFill>
          <p:spPr bwMode="auto">
            <a:xfrm>
              <a:off x="1600200" y="1905000"/>
              <a:ext cx="92758" cy="13075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9" name="Picture 48" descr="TP_tmp.emf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72" cstate="print"/>
            <a:stretch>
              <a:fillRect/>
            </a:stretch>
          </p:blipFill>
          <p:spPr bwMode="auto">
            <a:xfrm>
              <a:off x="1828800" y="1905000"/>
              <a:ext cx="76580" cy="1337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50"/>
              </p:custDataLst>
            </p:nvPr>
          </p:nvPicPr>
          <p:blipFill>
            <a:blip r:embed="rId72" cstate="print"/>
            <a:stretch>
              <a:fillRect/>
            </a:stretch>
          </p:blipFill>
          <p:spPr bwMode="auto">
            <a:xfrm>
              <a:off x="2111829" y="1905000"/>
              <a:ext cx="76580" cy="1337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1" name="Picture 50" descr="TP_tmp.emf"/>
            <p:cNvPicPr>
              <a:picLocks noChangeAspect="1"/>
            </p:cNvPicPr>
            <p:nvPr>
              <p:custDataLst>
                <p:tags r:id="rId51"/>
              </p:custDataLst>
            </p:nvPr>
          </p:nvPicPr>
          <p:blipFill>
            <a:blip r:embed="rId72" cstate="print"/>
            <a:stretch>
              <a:fillRect/>
            </a:stretch>
          </p:blipFill>
          <p:spPr bwMode="auto">
            <a:xfrm>
              <a:off x="2361820" y="1905000"/>
              <a:ext cx="76580" cy="1337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3" name="Picture 52" descr="TP_tmp.png"/>
            <p:cNvPicPr>
              <a:picLocks noChangeAspect="1"/>
            </p:cNvPicPr>
            <p:nvPr>
              <p:custDataLst>
                <p:tags r:id="rId52"/>
              </p:custDataLst>
            </p:nvPr>
          </p:nvPicPr>
          <p:blipFill>
            <a:blip r:embed="rId75" cstate="print"/>
            <a:stretch>
              <a:fillRect/>
            </a:stretch>
          </p:blipFill>
          <p:spPr>
            <a:xfrm>
              <a:off x="2007108" y="2612571"/>
              <a:ext cx="202692" cy="202692"/>
            </a:xfrm>
            <a:prstGeom prst="rect">
              <a:avLst/>
            </a:prstGeom>
          </p:spPr>
        </p:pic>
        <p:pic>
          <p:nvPicPr>
            <p:cNvPr id="54" name="Picture 53" descr="TP_tmp.emf"/>
            <p:cNvPicPr>
              <a:picLocks noChangeAspect="1"/>
            </p:cNvPicPr>
            <p:nvPr>
              <p:custDataLst>
                <p:tags r:id="rId53"/>
              </p:custDataLst>
            </p:nvPr>
          </p:nvPicPr>
          <p:blipFill>
            <a:blip r:embed="rId70" cstate="print"/>
            <a:stretch>
              <a:fillRect/>
            </a:stretch>
          </p:blipFill>
          <p:spPr>
            <a:xfrm>
              <a:off x="2590800" y="1919514"/>
              <a:ext cx="426904" cy="114545"/>
            </a:xfrm>
            <a:prstGeom prst="rect">
              <a:avLst/>
            </a:prstGeom>
          </p:spPr>
        </p:pic>
      </p:grpSp>
      <p:pic>
        <p:nvPicPr>
          <p:cNvPr id="91" name="Picture 90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6" cstate="print"/>
          <a:stretch>
            <a:fillRect/>
          </a:stretch>
        </p:blipFill>
        <p:spPr bwMode="auto">
          <a:xfrm>
            <a:off x="5410046" y="3699318"/>
            <a:ext cx="2438554" cy="205932"/>
          </a:xfrm>
          <a:prstGeom prst="rect">
            <a:avLst/>
          </a:prstGeom>
          <a:noFill/>
          <a:ln/>
          <a:effectLst/>
        </p:spPr>
      </p:pic>
      <p:pic>
        <p:nvPicPr>
          <p:cNvPr id="87" name="Picture 86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7" cstate="print"/>
          <a:stretch>
            <a:fillRect/>
          </a:stretch>
        </p:blipFill>
        <p:spPr bwMode="auto">
          <a:xfrm>
            <a:off x="1636485" y="4057650"/>
            <a:ext cx="1524005" cy="223114"/>
          </a:xfrm>
          <a:prstGeom prst="rect">
            <a:avLst/>
          </a:prstGeom>
          <a:noFill/>
          <a:ln/>
          <a:effectLst/>
        </p:spPr>
      </p:pic>
      <p:grpSp>
        <p:nvGrpSpPr>
          <p:cNvPr id="74" name="Group 73"/>
          <p:cNvGrpSpPr/>
          <p:nvPr/>
        </p:nvGrpSpPr>
        <p:grpSpPr>
          <a:xfrm>
            <a:off x="5438537" y="1771650"/>
            <a:ext cx="2982598" cy="1676399"/>
            <a:chOff x="5438537" y="1905000"/>
            <a:chExt cx="2982598" cy="1676399"/>
          </a:xfrm>
        </p:grpSpPr>
        <p:grpSp>
          <p:nvGrpSpPr>
            <p:cNvPr id="88" name="Group 87"/>
            <p:cNvGrpSpPr/>
            <p:nvPr/>
          </p:nvGrpSpPr>
          <p:grpSpPr>
            <a:xfrm>
              <a:off x="5438537" y="1905000"/>
              <a:ext cx="2181463" cy="1676399"/>
              <a:chOff x="5438537" y="1905000"/>
              <a:chExt cx="2181463" cy="1676399"/>
            </a:xfrm>
          </p:grpSpPr>
          <p:sp>
            <p:nvSpPr>
              <p:cNvPr id="57" name="Rectangle 5"/>
              <p:cNvSpPr>
                <a:spLocks noChangeArrowheads="1"/>
              </p:cNvSpPr>
              <p:nvPr/>
            </p:nvSpPr>
            <p:spPr bwMode="auto">
              <a:xfrm>
                <a:off x="5957888" y="2360612"/>
                <a:ext cx="1662112" cy="1220787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pic>
            <p:nvPicPr>
              <p:cNvPr id="59" name="Picture 58" descr="TP_tmp.emf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63" cstate="print"/>
              <a:stretch>
                <a:fillRect/>
              </a:stretch>
            </p:blipFill>
            <p:spPr>
              <a:xfrm>
                <a:off x="5638800" y="2362200"/>
                <a:ext cx="223514" cy="152400"/>
              </a:xfrm>
              <a:prstGeom prst="rect">
                <a:avLst/>
              </a:prstGeom>
            </p:spPr>
          </p:pic>
          <p:pic>
            <p:nvPicPr>
              <p:cNvPr id="60" name="Picture 59" descr="TP_tmp.emf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64" cstate="print"/>
              <a:stretch>
                <a:fillRect/>
              </a:stretch>
            </p:blipFill>
            <p:spPr bwMode="auto">
              <a:xfrm>
                <a:off x="5638800" y="2587332"/>
                <a:ext cx="228600" cy="155868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1" name="Picture 60" descr="TP_tmp.emf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65" cstate="print"/>
              <a:stretch>
                <a:fillRect/>
              </a:stretch>
            </p:blipFill>
            <p:spPr bwMode="auto">
              <a:xfrm>
                <a:off x="5638800" y="2819400"/>
                <a:ext cx="236662" cy="15240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2" name="Picture 61" descr="TP_tmp.emf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66" cstate="print"/>
              <a:stretch>
                <a:fillRect/>
              </a:stretch>
            </p:blipFill>
            <p:spPr>
              <a:xfrm>
                <a:off x="5719020" y="3048000"/>
                <a:ext cx="72180" cy="237051"/>
              </a:xfrm>
              <a:prstGeom prst="rect">
                <a:avLst/>
              </a:prstGeom>
            </p:spPr>
          </p:pic>
          <p:pic>
            <p:nvPicPr>
              <p:cNvPr id="63" name="Picture 62" descr="TP_tmp.emf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67" cstate="print"/>
              <a:stretch>
                <a:fillRect/>
              </a:stretch>
            </p:blipFill>
            <p:spPr>
              <a:xfrm>
                <a:off x="5974982" y="2133600"/>
                <a:ext cx="197218" cy="152400"/>
              </a:xfrm>
              <a:prstGeom prst="rect">
                <a:avLst/>
              </a:prstGeom>
            </p:spPr>
          </p:pic>
          <p:pic>
            <p:nvPicPr>
              <p:cNvPr id="64" name="Picture 63" descr="TP_tmp.emf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68" cstate="print"/>
              <a:stretch>
                <a:fillRect/>
              </a:stretch>
            </p:blipFill>
            <p:spPr bwMode="auto">
              <a:xfrm>
                <a:off x="6226629" y="2133600"/>
                <a:ext cx="223513" cy="15240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5" name="Picture 64" descr="TP_tmp.emf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69" cstate="print"/>
              <a:stretch>
                <a:fillRect/>
              </a:stretch>
            </p:blipFill>
            <p:spPr bwMode="auto">
              <a:xfrm>
                <a:off x="6477000" y="2133600"/>
                <a:ext cx="223513" cy="15240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6" name="Picture 65" descr="TP_tmp.emf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70" cstate="print"/>
              <a:stretch>
                <a:fillRect/>
              </a:stretch>
            </p:blipFill>
            <p:spPr>
              <a:xfrm>
                <a:off x="6786695" y="2149684"/>
                <a:ext cx="426904" cy="114545"/>
              </a:xfrm>
              <a:prstGeom prst="rect">
                <a:avLst/>
              </a:prstGeom>
            </p:spPr>
          </p:pic>
          <p:pic>
            <p:nvPicPr>
              <p:cNvPr id="79" name="Picture 78" descr="TP_tmp.emf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78" cstate="print"/>
              <a:stretch>
                <a:fillRect/>
              </a:stretch>
            </p:blipFill>
            <p:spPr bwMode="auto">
              <a:xfrm>
                <a:off x="5449296" y="2362200"/>
                <a:ext cx="166964" cy="130232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80" name="Picture 79" descr="TP_tmp.emf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79" cstate="print"/>
              <a:stretch>
                <a:fillRect/>
              </a:stretch>
            </p:blipFill>
            <p:spPr bwMode="auto">
              <a:xfrm>
                <a:off x="5438537" y="2590800"/>
                <a:ext cx="172304" cy="13439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9" name="Picture 68" descr="TP_tmp.emf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66" cstate="print"/>
              <a:stretch>
                <a:fillRect/>
              </a:stretch>
            </p:blipFill>
            <p:spPr>
              <a:xfrm>
                <a:off x="5490420" y="3039549"/>
                <a:ext cx="72180" cy="237051"/>
              </a:xfrm>
              <a:prstGeom prst="rect">
                <a:avLst/>
              </a:prstGeom>
            </p:spPr>
          </p:pic>
          <p:pic>
            <p:nvPicPr>
              <p:cNvPr id="81" name="Picture 80" descr="TP_tmp.emf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80" cstate="print"/>
              <a:stretch>
                <a:fillRect/>
              </a:stretch>
            </p:blipFill>
            <p:spPr bwMode="auto">
              <a:xfrm>
                <a:off x="5438537" y="2819400"/>
                <a:ext cx="172304" cy="13439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1" name="Picture 70" descr="TP_tmp.emf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73" cstate="print"/>
              <a:stretch>
                <a:fillRect/>
              </a:stretch>
            </p:blipFill>
            <p:spPr bwMode="auto">
              <a:xfrm>
                <a:off x="5629880" y="3429000"/>
                <a:ext cx="254502" cy="12779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2" name="Picture 71" descr="TP_tmp.emf"/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74" cstate="print"/>
              <a:stretch>
                <a:fillRect/>
              </a:stretch>
            </p:blipFill>
            <p:spPr bwMode="auto">
              <a:xfrm>
                <a:off x="7428838" y="2133600"/>
                <a:ext cx="148636" cy="13075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82" name="Picture 81" descr="TP_tmp.emf"/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81" cstate="print"/>
              <a:stretch>
                <a:fillRect/>
              </a:stretch>
            </p:blipFill>
            <p:spPr bwMode="auto">
              <a:xfrm>
                <a:off x="5992158" y="1905000"/>
                <a:ext cx="148041" cy="185886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83" name="Picture 82" descr="TP_tmp.emf"/>
              <p:cNvPicPr>
                <a:picLocks noChangeAspect="1"/>
              </p:cNvPicPr>
              <p:nvPr>
                <p:custDataLst>
                  <p:tags r:id="rId30"/>
                </p:custDataLst>
              </p:nvPr>
            </p:nvPicPr>
            <p:blipFill>
              <a:blip r:embed="rId82" cstate="print"/>
              <a:stretch>
                <a:fillRect/>
              </a:stretch>
            </p:blipFill>
            <p:spPr bwMode="auto">
              <a:xfrm>
                <a:off x="6210301" y="1905000"/>
                <a:ext cx="152777" cy="19183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84" name="Picture 83" descr="TP_tmp.emf"/>
              <p:cNvPicPr>
                <a:picLocks noChangeAspect="1"/>
              </p:cNvPicPr>
              <p:nvPr>
                <p:custDataLst>
                  <p:tags r:id="rId31"/>
                </p:custDataLst>
              </p:nvPr>
            </p:nvPicPr>
            <p:blipFill>
              <a:blip r:embed="rId83" cstate="print"/>
              <a:stretch>
                <a:fillRect/>
              </a:stretch>
            </p:blipFill>
            <p:spPr bwMode="auto">
              <a:xfrm>
                <a:off x="6493330" y="1905000"/>
                <a:ext cx="152777" cy="19183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85" name="Picture 84" descr="TP_tmp.emf"/>
              <p:cNvPicPr>
                <a:picLocks noChangeAspect="1"/>
              </p:cNvPicPr>
              <p:nvPr>
                <p:custDataLst>
                  <p:tags r:id="rId32"/>
                </p:custDataLst>
              </p:nvPr>
            </p:nvPicPr>
            <p:blipFill>
              <a:blip r:embed="rId84" cstate="print"/>
              <a:stretch>
                <a:fillRect/>
              </a:stretch>
            </p:blipFill>
            <p:spPr bwMode="auto">
              <a:xfrm>
                <a:off x="6743321" y="1905000"/>
                <a:ext cx="152777" cy="19183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8" name="Picture 77" descr="TP_tmp.emf"/>
              <p:cNvPicPr>
                <a:picLocks noChangeAspect="1"/>
              </p:cNvPicPr>
              <p:nvPr>
                <p:custDataLst>
                  <p:tags r:id="rId33"/>
                </p:custDataLst>
              </p:nvPr>
            </p:nvPicPr>
            <p:blipFill>
              <a:blip r:embed="rId70" cstate="print"/>
              <a:stretch>
                <a:fillRect/>
              </a:stretch>
            </p:blipFill>
            <p:spPr>
              <a:xfrm>
                <a:off x="6995886" y="1941285"/>
                <a:ext cx="426904" cy="114545"/>
              </a:xfrm>
              <a:prstGeom prst="rect">
                <a:avLst/>
              </a:prstGeom>
            </p:spPr>
          </p:pic>
        </p:grpSp>
        <p:pic>
          <p:nvPicPr>
            <p:cNvPr id="95" name="Picture 94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85" cstate="print"/>
            <a:stretch>
              <a:fillRect/>
            </a:stretch>
          </p:blipFill>
          <p:spPr bwMode="auto">
            <a:xfrm>
              <a:off x="7772400" y="2976399"/>
              <a:ext cx="648735" cy="14780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7" name="Picture 96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86" cstate="print"/>
            <a:stretch>
              <a:fillRect/>
            </a:stretch>
          </p:blipFill>
          <p:spPr bwMode="auto">
            <a:xfrm>
              <a:off x="7772547" y="2667000"/>
              <a:ext cx="648441" cy="132696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70" name="Picture 69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7" cstate="print"/>
          <a:stretch>
            <a:fillRect/>
          </a:stretch>
        </p:blipFill>
        <p:spPr bwMode="auto">
          <a:xfrm>
            <a:off x="5410200" y="4057650"/>
            <a:ext cx="1624947" cy="196615"/>
          </a:xfrm>
          <a:prstGeom prst="rect">
            <a:avLst/>
          </a:prstGeom>
          <a:noFill/>
          <a:ln/>
          <a:effectLst/>
        </p:spPr>
      </p:pic>
      <p:pic>
        <p:nvPicPr>
          <p:cNvPr id="104" name="Picture 103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88" cstate="print"/>
          <a:stretch>
            <a:fillRect/>
          </a:stretch>
        </p:blipFill>
        <p:spPr bwMode="auto">
          <a:xfrm>
            <a:off x="896855" y="4839060"/>
            <a:ext cx="1963097" cy="209229"/>
          </a:xfrm>
          <a:prstGeom prst="rect">
            <a:avLst/>
          </a:prstGeom>
          <a:noFill/>
          <a:ln/>
          <a:effectLst/>
        </p:spPr>
      </p:pic>
      <p:pic>
        <p:nvPicPr>
          <p:cNvPr id="76" name="Picture 75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89" cstate="print"/>
          <a:stretch>
            <a:fillRect/>
          </a:stretch>
        </p:blipFill>
        <p:spPr>
          <a:xfrm>
            <a:off x="3276600" y="6324600"/>
            <a:ext cx="2286000" cy="248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609600" y="1447800"/>
            <a:ext cx="7924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[J, Klauck, Nayak 08]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[Ben-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Aroya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Regev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de Wolf 08]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solidFill>
                  <a:srgbClr val="C00000"/>
                </a:solidFill>
              </a:rPr>
              <a:t>[</a:t>
            </a:r>
            <a:r>
              <a:rPr lang="en-US" dirty="0" err="1" smtClean="0">
                <a:solidFill>
                  <a:srgbClr val="C00000"/>
                </a:solidFill>
              </a:rPr>
              <a:t>Gavinsky</a:t>
            </a:r>
            <a:r>
              <a:rPr lang="en-US" dirty="0" smtClean="0">
                <a:solidFill>
                  <a:srgbClr val="C00000"/>
                </a:solidFill>
              </a:rPr>
              <a:t> 08]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Implied communication entanglement trade-off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[J 10]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Direct Product</a:t>
            </a:r>
            <a:endParaRPr lang="en-SG" sz="3600" dirty="0"/>
          </a:p>
        </p:txBody>
      </p:sp>
      <p:pic>
        <p:nvPicPr>
          <p:cNvPr id="5" name="Content Placeholder 4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971800" y="1905000"/>
            <a:ext cx="2590800" cy="296503"/>
          </a:xfrm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047005" y="5912927"/>
            <a:ext cx="2745189" cy="259273"/>
          </a:xfrm>
          <a:prstGeom prst="rect">
            <a:avLst/>
          </a:prstGeom>
          <a:noFill/>
          <a:ln/>
          <a:effectLst/>
        </p:spPr>
      </p:pic>
      <p:grpSp>
        <p:nvGrpSpPr>
          <p:cNvPr id="20" name="Group 19"/>
          <p:cNvGrpSpPr/>
          <p:nvPr/>
        </p:nvGrpSpPr>
        <p:grpSpPr>
          <a:xfrm>
            <a:off x="6781800" y="609600"/>
            <a:ext cx="1598785" cy="491385"/>
            <a:chOff x="1676400" y="1243584"/>
            <a:chExt cx="5578475" cy="1566291"/>
          </a:xfrm>
        </p:grpSpPr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752600" y="1295400"/>
              <a:ext cx="94615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6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676400" y="2590800"/>
              <a:ext cx="118745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7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096000" y="2590800"/>
              <a:ext cx="11588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3124200" y="1828800"/>
              <a:ext cx="24384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/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151563" y="1243584"/>
              <a:ext cx="1011237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71800" y="1524000"/>
            <a:ext cx="140069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8" name="Picture 1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05862" y="5508171"/>
            <a:ext cx="140069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730786" y="2895600"/>
            <a:ext cx="3072603" cy="255684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732311" y="3352800"/>
            <a:ext cx="3145755" cy="261771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438400" y="4157800"/>
            <a:ext cx="3258464" cy="261800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844808" y="2543628"/>
            <a:ext cx="1073383" cy="19015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844570"/>
            <a:ext cx="6019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rgbClr val="005EA4"/>
                </a:solidFill>
                <a:latin typeface="Brush Script MT" pitchFamily="66" charset="0"/>
              </a:rPr>
              <a:t>Thanks 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57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Questions ?</a:t>
            </a:r>
          </a:p>
        </p:txBody>
      </p:sp>
      <p:pic>
        <p:nvPicPr>
          <p:cNvPr id="8" name="Picture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27583" y="1371600"/>
            <a:ext cx="5444617" cy="436983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838200" y="5105400"/>
            <a:ext cx="7162800" cy="288237"/>
          </a:xfrm>
          <a:prstGeom prst="rect">
            <a:avLst/>
          </a:prstGeom>
        </p:spPr>
      </p:pic>
      <p:pic>
        <p:nvPicPr>
          <p:cNvPr id="21" name="Picture 2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762000" y="1981200"/>
            <a:ext cx="1212852" cy="281559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093976" y="2769059"/>
            <a:ext cx="4141283" cy="355141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133600" y="3313176"/>
            <a:ext cx="3631707" cy="304801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133600" y="3835908"/>
            <a:ext cx="3581870" cy="278928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838200" y="4572001"/>
            <a:ext cx="5334000" cy="284321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081784" y="2286000"/>
            <a:ext cx="3657608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Why do we care 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0"/>
            <a:ext cx="82296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Generic tool for results in several areas of complexity theory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Circuit Lower Bounds, Formula Size Bounds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Time-Space trade-offs for Data Structure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Space lower bounds in the streaming model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Direct Sum leading to possible class separations like NC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and NC</a:t>
            </a:r>
            <a:r>
              <a:rPr lang="en-US" sz="2000" baseline="-25000" dirty="0" smtClean="0"/>
              <a:t>2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Showing lower bounds for Locally Decodable Codes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1828800"/>
            <a:ext cx="946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3048000" y="1981200"/>
            <a:ext cx="2438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3048000" y="2438400"/>
            <a:ext cx="2438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3048000" y="2895600"/>
            <a:ext cx="2438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153" name="Picture 1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7225" y="3124200"/>
            <a:ext cx="7556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34100" y="3124200"/>
            <a:ext cx="723900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55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99163" y="1752600"/>
            <a:ext cx="10112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352800" y="1371600"/>
            <a:ext cx="1828800" cy="32385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05800" cy="4953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endParaRPr lang="en-US" dirty="0" smtClean="0">
              <a:solidFill>
                <a:srgbClr val="C00000"/>
              </a:solidFill>
            </a:endParaRPr>
          </a:p>
          <a:p>
            <a:pPr marL="514350" indent="-514350" algn="ctr"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Two main topics we will look at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r>
              <a:rPr lang="en-US" sz="2300" dirty="0" smtClean="0"/>
              <a:t>Lower bound methods </a:t>
            </a:r>
          </a:p>
          <a:p>
            <a:pPr marL="514350" indent="-514350">
              <a:buAutoNum type="arabicPeriod"/>
            </a:pPr>
            <a:endParaRPr lang="en-US" sz="2300" dirty="0" smtClean="0"/>
          </a:p>
          <a:p>
            <a:pPr marL="914400" lvl="1" indent="-514350">
              <a:buFont typeface="+mj-lt"/>
              <a:buAutoNum type="romanLcPeriod"/>
            </a:pPr>
            <a:r>
              <a:rPr lang="en-US" sz="2300" dirty="0" smtClean="0"/>
              <a:t>the </a:t>
            </a:r>
            <a:r>
              <a:rPr lang="en-US" sz="2300" dirty="0" smtClean="0">
                <a:solidFill>
                  <a:srgbClr val="C00000"/>
                </a:solidFill>
              </a:rPr>
              <a:t>rectangle bound</a:t>
            </a:r>
            <a:r>
              <a:rPr lang="en-US" sz="2300" dirty="0" smtClean="0"/>
              <a:t>, the </a:t>
            </a:r>
            <a:r>
              <a:rPr lang="en-US" sz="2300" dirty="0" smtClean="0">
                <a:solidFill>
                  <a:srgbClr val="C00000"/>
                </a:solidFill>
              </a:rPr>
              <a:t>smooth rectangle bound</a:t>
            </a:r>
          </a:p>
          <a:p>
            <a:pPr marL="914400" lvl="1" indent="-514350">
              <a:buAutoNum type="romanLcPeriod"/>
            </a:pPr>
            <a:r>
              <a:rPr lang="en-US" sz="2300" dirty="0" smtClean="0"/>
              <a:t>the </a:t>
            </a:r>
            <a:r>
              <a:rPr lang="en-US" sz="2300" dirty="0" smtClean="0">
                <a:solidFill>
                  <a:srgbClr val="C00000"/>
                </a:solidFill>
              </a:rPr>
              <a:t>discrepancy bound</a:t>
            </a:r>
            <a:r>
              <a:rPr lang="en-US" sz="2300" dirty="0" smtClean="0"/>
              <a:t>, the </a:t>
            </a:r>
            <a:r>
              <a:rPr lang="en-US" sz="2300" dirty="0" smtClean="0">
                <a:solidFill>
                  <a:srgbClr val="C00000"/>
                </a:solidFill>
              </a:rPr>
              <a:t>smooth discrepancy bound</a:t>
            </a:r>
            <a:r>
              <a:rPr lang="en-US" sz="2300" dirty="0" smtClean="0"/>
              <a:t> (equivalently the       bound equivalently the </a:t>
            </a:r>
            <a:r>
              <a:rPr lang="en-US" sz="2300" dirty="0" smtClean="0">
                <a:solidFill>
                  <a:srgbClr val="C00000"/>
                </a:solidFill>
              </a:rPr>
              <a:t>approximate rank</a:t>
            </a:r>
            <a:r>
              <a:rPr lang="en-US" sz="2300" dirty="0" smtClean="0"/>
              <a:t> bound)</a:t>
            </a:r>
          </a:p>
          <a:p>
            <a:pPr marL="914400" lvl="1" indent="-514350">
              <a:buAutoNum type="romanLcPeriod"/>
            </a:pPr>
            <a:r>
              <a:rPr lang="en-US" sz="2300" dirty="0" smtClean="0"/>
              <a:t>the </a:t>
            </a:r>
            <a:r>
              <a:rPr lang="en-US" sz="2300" dirty="0" smtClean="0">
                <a:solidFill>
                  <a:srgbClr val="C00000"/>
                </a:solidFill>
              </a:rPr>
              <a:t>partition bound</a:t>
            </a:r>
            <a:endParaRPr lang="en-US" sz="2300" baseline="-25000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endParaRPr lang="en-US" sz="2300" dirty="0" smtClean="0"/>
          </a:p>
          <a:p>
            <a:pPr marL="514350" indent="-514350">
              <a:buNone/>
            </a:pPr>
            <a:r>
              <a:rPr lang="en-US" sz="2300" dirty="0" smtClean="0"/>
              <a:t>Direct Sum and Direct Product results</a:t>
            </a:r>
          </a:p>
          <a:p>
            <a:pPr marL="514350" indent="-514350">
              <a:buAutoNum type="arabicPeriod"/>
            </a:pPr>
            <a:endParaRPr lang="en-US" sz="2300" dirty="0" smtClean="0"/>
          </a:p>
          <a:p>
            <a:pPr marL="914400" lvl="1" indent="-514350">
              <a:buFont typeface="+mj-lt"/>
              <a:buAutoNum type="romanLcPeriod"/>
            </a:pPr>
            <a:r>
              <a:rPr lang="en-US" sz="2300" dirty="0" smtClean="0"/>
              <a:t>Two way model</a:t>
            </a:r>
          </a:p>
          <a:p>
            <a:pPr marL="914400" lvl="1" indent="-514350">
              <a:buAutoNum type="romanLcPeriod"/>
            </a:pPr>
            <a:r>
              <a:rPr lang="en-US" sz="2300" dirty="0" smtClean="0"/>
              <a:t>One way model</a:t>
            </a:r>
          </a:p>
          <a:p>
            <a:pPr marL="914400" lvl="1" indent="-514350">
              <a:buAutoNum type="romanLcPeriod"/>
            </a:pPr>
            <a:r>
              <a:rPr lang="en-US" sz="2300" dirty="0" smtClean="0"/>
              <a:t>Simultaneous Message Passing model</a:t>
            </a:r>
            <a:endParaRPr lang="en-SG" sz="2300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828800" y="3352800"/>
            <a:ext cx="304800" cy="25450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Lower Bound Methods</a:t>
            </a:r>
            <a:endParaRPr lang="en-S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 Rectangle Bound</a:t>
            </a:r>
            <a:r>
              <a:rPr lang="en-US" sz="2500" dirty="0" smtClean="0">
                <a:solidFill>
                  <a:srgbClr val="C00000"/>
                </a:solidFill>
              </a:rPr>
              <a:t/>
            </a:r>
            <a:br>
              <a:rPr lang="en-US" sz="2500" dirty="0" smtClean="0">
                <a:solidFill>
                  <a:srgbClr val="C00000"/>
                </a:solidFill>
              </a:rPr>
            </a:br>
            <a:r>
              <a:rPr lang="en-US" sz="25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[Yao 83; </a:t>
            </a:r>
            <a:r>
              <a:rPr lang="en-US" sz="2000" dirty="0" err="1" smtClean="0">
                <a:solidFill>
                  <a:srgbClr val="C00000"/>
                </a:solidFill>
              </a:rPr>
              <a:t>Babai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Frankl</a:t>
            </a:r>
            <a:r>
              <a:rPr lang="en-US" sz="2000" dirty="0" smtClean="0">
                <a:solidFill>
                  <a:srgbClr val="C00000"/>
                </a:solidFill>
              </a:rPr>
              <a:t>, Simon 86; </a:t>
            </a:r>
            <a:r>
              <a:rPr lang="en-US" sz="2000" dirty="0" err="1" smtClean="0">
                <a:solidFill>
                  <a:srgbClr val="C00000"/>
                </a:solidFill>
              </a:rPr>
              <a:t>Razborov</a:t>
            </a:r>
            <a:r>
              <a:rPr lang="en-US" sz="2000" dirty="0" smtClean="0">
                <a:solidFill>
                  <a:srgbClr val="C00000"/>
                </a:solidFill>
              </a:rPr>
              <a:t> 92]</a:t>
            </a:r>
            <a:endParaRPr lang="en-US" sz="2000" dirty="0"/>
          </a:p>
        </p:txBody>
      </p:sp>
      <p:pic>
        <p:nvPicPr>
          <p:cNvPr id="28" name="Picture 2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684494" y="1276350"/>
            <a:ext cx="1954306" cy="346075"/>
          </a:xfrm>
          <a:prstGeom prst="rect">
            <a:avLst/>
          </a:prstGeom>
          <a:noFill/>
          <a:ln/>
          <a:effectLst/>
        </p:spPr>
      </p:pic>
      <p:grpSp>
        <p:nvGrpSpPr>
          <p:cNvPr id="32" name="Group 31"/>
          <p:cNvGrpSpPr/>
          <p:nvPr/>
        </p:nvGrpSpPr>
        <p:grpSpPr>
          <a:xfrm>
            <a:off x="1905000" y="1828800"/>
            <a:ext cx="5334000" cy="3200400"/>
            <a:chOff x="1524000" y="1981200"/>
            <a:chExt cx="5638800" cy="3352800"/>
          </a:xfrm>
        </p:grpSpPr>
        <p:grpSp>
          <p:nvGrpSpPr>
            <p:cNvPr id="3" name="Group 3"/>
            <p:cNvGrpSpPr/>
            <p:nvPr/>
          </p:nvGrpSpPr>
          <p:grpSpPr>
            <a:xfrm>
              <a:off x="1524000" y="1981200"/>
              <a:ext cx="5638800" cy="3352800"/>
              <a:chOff x="2885962" y="1981200"/>
              <a:chExt cx="4048238" cy="25146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429000" y="2362200"/>
                <a:ext cx="3505200" cy="21336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2895600" y="2362200"/>
                <a:ext cx="305999" cy="215999"/>
              </a:xfrm>
              <a:prstGeom prst="rect">
                <a:avLst/>
              </a:prstGeom>
            </p:spPr>
          </p:pic>
          <p:pic>
            <p:nvPicPr>
              <p:cNvPr id="7" name="Picture 6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4" cstate="print"/>
              <a:stretch>
                <a:fillRect/>
              </a:stretch>
            </p:blipFill>
            <p:spPr bwMode="auto">
              <a:xfrm>
                <a:off x="2894998" y="2679600"/>
                <a:ext cx="307203" cy="216849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8" name="Picture 7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5" cstate="print"/>
              <a:stretch>
                <a:fillRect/>
              </a:stretch>
            </p:blipFill>
            <p:spPr bwMode="auto">
              <a:xfrm>
                <a:off x="2885962" y="2984400"/>
                <a:ext cx="325274" cy="216849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" name="Picture 8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2971800" y="3504003"/>
                <a:ext cx="89999" cy="305997"/>
              </a:xfrm>
              <a:prstGeom prst="rect">
                <a:avLst/>
              </a:prstGeom>
            </p:spPr>
          </p:pic>
          <p:pic>
            <p:nvPicPr>
              <p:cNvPr id="10" name="Picture 9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3505200" y="1993801"/>
                <a:ext cx="269999" cy="215999"/>
              </a:xfrm>
              <a:prstGeom prst="rect">
                <a:avLst/>
              </a:prstGeom>
            </p:spPr>
          </p:pic>
          <p:pic>
            <p:nvPicPr>
              <p:cNvPr id="11" name="Picture 10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8" cstate="print"/>
              <a:stretch>
                <a:fillRect/>
              </a:stretch>
            </p:blipFill>
            <p:spPr bwMode="auto">
              <a:xfrm>
                <a:off x="3949548" y="1981200"/>
                <a:ext cx="295703" cy="208732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2" name="Picture 11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9" cstate="print"/>
              <a:stretch>
                <a:fillRect/>
              </a:stretch>
            </p:blipFill>
            <p:spPr bwMode="auto">
              <a:xfrm>
                <a:off x="4406748" y="1981200"/>
                <a:ext cx="295703" cy="208732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3" name="Picture 12" descr="TP_tmp.emf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5181600" y="2043600"/>
                <a:ext cx="323999" cy="90000"/>
              </a:xfrm>
              <a:prstGeom prst="rect">
                <a:avLst/>
              </a:prstGeom>
            </p:spPr>
          </p:pic>
          <p:cxnSp>
            <p:nvCxnSpPr>
              <p:cNvPr id="14" name="Straight Connector 13"/>
              <p:cNvCxnSpPr/>
              <p:nvPr/>
            </p:nvCxnSpPr>
            <p:spPr>
              <a:xfrm>
                <a:off x="3429000" y="2819400"/>
                <a:ext cx="12192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4000500" y="3009900"/>
                <a:ext cx="12954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648200" y="3200400"/>
                <a:ext cx="22860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5067300" y="3848100"/>
                <a:ext cx="12954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429000" y="3657600"/>
                <a:ext cx="22860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3771900" y="4076700"/>
                <a:ext cx="8382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19" descr="TP_tmp.em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3867001" y="2438400"/>
                <a:ext cx="323999" cy="305999"/>
              </a:xfrm>
              <a:prstGeom prst="rect">
                <a:avLst/>
              </a:prstGeom>
            </p:spPr>
          </p:pic>
          <p:pic>
            <p:nvPicPr>
              <p:cNvPr id="21" name="Picture 20" descr="TP_tmp.emf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2" cstate="print"/>
              <a:stretch>
                <a:fillRect/>
              </a:stretch>
            </p:blipFill>
            <p:spPr bwMode="auto">
              <a:xfrm>
                <a:off x="3889242" y="3046801"/>
                <a:ext cx="317915" cy="30025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2" name="Picture 21" descr="TP_tmp.emf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3" cstate="print"/>
              <a:stretch>
                <a:fillRect/>
              </a:stretch>
            </p:blipFill>
            <p:spPr bwMode="auto">
              <a:xfrm>
                <a:off x="5546443" y="2590800"/>
                <a:ext cx="317915" cy="30025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3" name="Picture 22" descr="TP_tmp.emf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4" cstate="print"/>
              <a:stretch>
                <a:fillRect/>
              </a:stretch>
            </p:blipFill>
            <p:spPr bwMode="auto">
              <a:xfrm>
                <a:off x="3642979" y="3885000"/>
                <a:ext cx="353239" cy="30025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4" name="Picture 23" descr="TP_tmp.emf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5" cstate="print"/>
              <a:stretch>
                <a:fillRect/>
              </a:stretch>
            </p:blipFill>
            <p:spPr bwMode="auto">
              <a:xfrm>
                <a:off x="4708243" y="3885000"/>
                <a:ext cx="317915" cy="30025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5" name="Picture 24" descr="TP_tmp.emf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6" cstate="print"/>
              <a:stretch>
                <a:fillRect/>
              </a:stretch>
            </p:blipFill>
            <p:spPr bwMode="auto">
              <a:xfrm>
                <a:off x="5013043" y="3275400"/>
                <a:ext cx="317915" cy="30025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6" name="Picture 25" descr="TP_tmp.emf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7" cstate="print"/>
              <a:stretch>
                <a:fillRect/>
              </a:stretch>
            </p:blipFill>
            <p:spPr bwMode="auto">
              <a:xfrm>
                <a:off x="6156043" y="3732600"/>
                <a:ext cx="317915" cy="300253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42" name="Picture 41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8" cstate="print"/>
            <a:stretch>
              <a:fillRect/>
            </a:stretch>
          </p:blipFill>
          <p:spPr bwMode="auto">
            <a:xfrm>
              <a:off x="5611769" y="3810000"/>
              <a:ext cx="562063" cy="22993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3" name="Picture 42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9" cstate="print"/>
            <a:stretch>
              <a:fillRect/>
            </a:stretch>
          </p:blipFill>
          <p:spPr bwMode="auto">
            <a:xfrm>
              <a:off x="6469812" y="4871649"/>
              <a:ext cx="585761" cy="23430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4" name="Picture 43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40" cstate="print"/>
            <a:stretch>
              <a:fillRect/>
            </a:stretch>
          </p:blipFill>
          <p:spPr bwMode="auto">
            <a:xfrm>
              <a:off x="6414353" y="3810000"/>
              <a:ext cx="544281" cy="2332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5" name="Picture 44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1" cstate="print"/>
            <a:stretch>
              <a:fillRect/>
            </a:stretch>
          </p:blipFill>
          <p:spPr bwMode="auto">
            <a:xfrm>
              <a:off x="5627968" y="4875464"/>
              <a:ext cx="580460" cy="227137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9" name="TextBox 38"/>
          <p:cNvSpPr txBox="1"/>
          <p:nvPr/>
        </p:nvSpPr>
        <p:spPr>
          <a:xfrm>
            <a:off x="1371600" y="55626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 smtClean="0"/>
              <a:t>A deterministic protocol with </a:t>
            </a:r>
            <a:r>
              <a:rPr lang="en-SG" sz="2000" dirty="0" smtClean="0">
                <a:solidFill>
                  <a:srgbClr val="C00000"/>
                </a:solidFill>
              </a:rPr>
              <a:t>c</a:t>
            </a:r>
            <a:r>
              <a:rPr lang="en-SG" sz="2000" dirty="0" smtClean="0"/>
              <a:t> bits of communication divides the inputs into at most </a:t>
            </a:r>
            <a:r>
              <a:rPr lang="en-SG" sz="2000" dirty="0" smtClean="0">
                <a:solidFill>
                  <a:srgbClr val="C00000"/>
                </a:solidFill>
              </a:rPr>
              <a:t>2</a:t>
            </a:r>
            <a:r>
              <a:rPr lang="en-SG" sz="2000" baseline="30000" dirty="0" smtClean="0">
                <a:solidFill>
                  <a:srgbClr val="C00000"/>
                </a:solidFill>
              </a:rPr>
              <a:t>c</a:t>
            </a:r>
            <a:r>
              <a:rPr lang="en-SG" sz="2000" dirty="0" smtClean="0"/>
              <a:t> rectangles.</a:t>
            </a:r>
            <a:endParaRPr lang="en-S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3733800" cy="457200"/>
          </a:xfrm>
        </p:spPr>
        <p:txBody>
          <a:bodyPr>
            <a:noAutofit/>
          </a:bodyPr>
          <a:lstStyle/>
          <a:p>
            <a:r>
              <a:rPr lang="en-US" sz="2500" dirty="0" smtClean="0">
                <a:solidFill>
                  <a:srgbClr val="C00000"/>
                </a:solidFill>
              </a:rPr>
              <a:t> The Rectangle Bound</a:t>
            </a:r>
            <a:endParaRPr lang="en-SG" sz="2500" dirty="0"/>
          </a:p>
        </p:txBody>
      </p:sp>
      <p:pic>
        <p:nvPicPr>
          <p:cNvPr id="79" name="Picture 7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692732" y="1219200"/>
            <a:ext cx="5777331" cy="1893766"/>
          </a:xfrm>
          <a:prstGeom prst="rect">
            <a:avLst/>
          </a:prstGeom>
          <a:noFill/>
          <a:ln/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0" y="3048000"/>
            <a:ext cx="6705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The Smooth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Rectangle Bound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[J, Klauck 10]</a:t>
            </a:r>
            <a:endParaRPr kumimoji="0" lang="en-SG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7" name="Picture 7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686581" y="4114800"/>
            <a:ext cx="5971570" cy="1896908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041931" y="685800"/>
            <a:ext cx="4145736" cy="224566"/>
          </a:xfrm>
          <a:prstGeom prst="rect">
            <a:avLst/>
          </a:prstGeom>
          <a:noFill/>
          <a:ln/>
          <a:effectLst/>
        </p:spPr>
      </p:pic>
      <p:grpSp>
        <p:nvGrpSpPr>
          <p:cNvPr id="71" name="Group 70"/>
          <p:cNvGrpSpPr/>
          <p:nvPr/>
        </p:nvGrpSpPr>
        <p:grpSpPr bwMode="auto">
          <a:xfrm>
            <a:off x="6553200" y="228600"/>
            <a:ext cx="1752600" cy="1143000"/>
            <a:chOff x="6553200" y="228600"/>
            <a:chExt cx="1752600" cy="1143000"/>
          </a:xfrm>
        </p:grpSpPr>
        <p:grpSp>
          <p:nvGrpSpPr>
            <p:cNvPr id="70" name="Group 69"/>
            <p:cNvGrpSpPr/>
            <p:nvPr/>
          </p:nvGrpSpPr>
          <p:grpSpPr bwMode="auto">
            <a:xfrm>
              <a:off x="6553200" y="228600"/>
              <a:ext cx="1752600" cy="1143000"/>
              <a:chOff x="6553200" y="228600"/>
              <a:chExt cx="1752600" cy="1143000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6788297" y="401782"/>
                <a:ext cx="1517503" cy="96981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Picture 43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7" cstate="print"/>
              <a:stretch>
                <a:fillRect/>
              </a:stretch>
            </p:blipFill>
            <p:spPr bwMode="auto">
              <a:xfrm>
                <a:off x="6557373" y="401782"/>
                <a:ext cx="132476" cy="98181"/>
              </a:xfrm>
              <a:prstGeom prst="rect">
                <a:avLst/>
              </a:prstGeom>
            </p:spPr>
          </p:pic>
          <p:pic>
            <p:nvPicPr>
              <p:cNvPr id="45" name="Picture 44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8" cstate="print"/>
              <a:stretch>
                <a:fillRect/>
              </a:stretch>
            </p:blipFill>
            <p:spPr bwMode="auto">
              <a:xfrm>
                <a:off x="6557112" y="546055"/>
                <a:ext cx="132997" cy="98568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6" name="Picture 45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9" cstate="print"/>
              <a:stretch>
                <a:fillRect/>
              </a:stretch>
            </p:blipFill>
            <p:spPr bwMode="auto">
              <a:xfrm>
                <a:off x="6553200" y="684600"/>
                <a:ext cx="140821" cy="98568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7" name="Picture 46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0" cstate="print"/>
              <a:stretch>
                <a:fillRect/>
              </a:stretch>
            </p:blipFill>
            <p:spPr bwMode="auto">
              <a:xfrm>
                <a:off x="6590362" y="920783"/>
                <a:ext cx="38963" cy="139090"/>
              </a:xfrm>
              <a:prstGeom prst="rect">
                <a:avLst/>
              </a:prstGeom>
            </p:spPr>
          </p:pic>
          <p:pic>
            <p:nvPicPr>
              <p:cNvPr id="48" name="Picture 47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 bwMode="auto">
              <a:xfrm>
                <a:off x="6821286" y="234328"/>
                <a:ext cx="116890" cy="98181"/>
              </a:xfrm>
              <a:prstGeom prst="rect">
                <a:avLst/>
              </a:prstGeom>
            </p:spPr>
          </p:pic>
          <p:pic>
            <p:nvPicPr>
              <p:cNvPr id="49" name="Picture 48" descr="TP_tmp.emf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2" cstate="print"/>
              <a:stretch>
                <a:fillRect/>
              </a:stretch>
            </p:blipFill>
            <p:spPr bwMode="auto">
              <a:xfrm>
                <a:off x="7013657" y="228600"/>
                <a:ext cx="128018" cy="94878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50" name="Picture 49" descr="TP_tmp.em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3" cstate="print"/>
              <a:stretch>
                <a:fillRect/>
              </a:stretch>
            </p:blipFill>
            <p:spPr bwMode="auto">
              <a:xfrm>
                <a:off x="7211593" y="228600"/>
                <a:ext cx="128018" cy="94878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51" name="Picture 50" descr="TP_tmp.emf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4" cstate="print"/>
              <a:stretch>
                <a:fillRect/>
              </a:stretch>
            </p:blipFill>
            <p:spPr bwMode="auto">
              <a:xfrm>
                <a:off x="7547048" y="256964"/>
                <a:ext cx="140269" cy="40909"/>
              </a:xfrm>
              <a:prstGeom prst="rect">
                <a:avLst/>
              </a:prstGeom>
            </p:spPr>
          </p:pic>
          <p:cxnSp>
            <p:nvCxnSpPr>
              <p:cNvPr id="52" name="Straight Connector 51"/>
              <p:cNvCxnSpPr/>
              <p:nvPr/>
            </p:nvCxnSpPr>
            <p:spPr bwMode="auto">
              <a:xfrm>
                <a:off x="6788297" y="609600"/>
                <a:ext cx="527827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auto">
              <a:xfrm rot="5400000">
                <a:off x="7021715" y="696191"/>
                <a:ext cx="588818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auto">
              <a:xfrm>
                <a:off x="7316124" y="782782"/>
                <a:ext cx="989676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auto">
              <a:xfrm rot="5400000">
                <a:off x="7483564" y="1077191"/>
                <a:ext cx="588818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6788297" y="990600"/>
                <a:ext cx="989676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 bwMode="auto">
              <a:xfrm rot="5400000">
                <a:off x="6927689" y="1181100"/>
                <a:ext cx="3810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Picture 60" descr="TP_tmp.emf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5" cstate="print"/>
              <a:stretch>
                <a:fillRect/>
              </a:stretch>
            </p:blipFill>
            <p:spPr bwMode="auto">
              <a:xfrm>
                <a:off x="6977920" y="436418"/>
                <a:ext cx="140269" cy="139090"/>
              </a:xfrm>
              <a:prstGeom prst="rect">
                <a:avLst/>
              </a:prstGeom>
            </p:spPr>
          </p:pic>
          <p:pic>
            <p:nvPicPr>
              <p:cNvPr id="62" name="Picture 61" descr="TP_tmp.emf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6" cstate="print"/>
              <a:stretch>
                <a:fillRect/>
              </a:stretch>
            </p:blipFill>
            <p:spPr bwMode="auto">
              <a:xfrm>
                <a:off x="6987549" y="712964"/>
                <a:ext cx="137635" cy="136479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3" name="Picture 62" descr="TP_tmp.emf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7" cstate="print"/>
              <a:stretch>
                <a:fillRect/>
              </a:stretch>
            </p:blipFill>
            <p:spPr bwMode="auto">
              <a:xfrm>
                <a:off x="7715904" y="505689"/>
                <a:ext cx="208896" cy="190631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4" name="Picture 63" descr="TP_tmp.emf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8" cstate="print"/>
              <a:stretch>
                <a:fillRect/>
              </a:stretch>
            </p:blipFill>
            <p:spPr bwMode="auto">
              <a:xfrm>
                <a:off x="6880935" y="1093964"/>
                <a:ext cx="152927" cy="136479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5" name="Picture 64" descr="TP_tmp.emf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9" cstate="print"/>
              <a:stretch>
                <a:fillRect/>
              </a:stretch>
            </p:blipFill>
            <p:spPr bwMode="auto">
              <a:xfrm>
                <a:off x="7342118" y="1093964"/>
                <a:ext cx="137635" cy="136479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6" name="Picture 65" descr="TP_tmp.emf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40" cstate="print"/>
              <a:stretch>
                <a:fillRect/>
              </a:stretch>
            </p:blipFill>
            <p:spPr bwMode="auto">
              <a:xfrm>
                <a:off x="7474075" y="816873"/>
                <a:ext cx="137635" cy="136479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7" name="Picture 66" descr="TP_tmp.emf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41" cstate="print"/>
              <a:stretch>
                <a:fillRect/>
              </a:stretch>
            </p:blipFill>
            <p:spPr bwMode="auto">
              <a:xfrm>
                <a:off x="7968913" y="1024691"/>
                <a:ext cx="137635" cy="136479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42" cstate="print"/>
            <a:stretch>
              <a:fillRect/>
            </a:stretch>
          </p:blipFill>
          <p:spPr bwMode="auto">
            <a:xfrm>
              <a:off x="7823723" y="852055"/>
              <a:ext cx="174695" cy="7838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0" name="Picture 3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3" cstate="print"/>
            <a:stretch>
              <a:fillRect/>
            </a:stretch>
          </p:blipFill>
          <p:spPr bwMode="auto">
            <a:xfrm>
              <a:off x="8090412" y="1213980"/>
              <a:ext cx="182061" cy="7987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1" name="Picture 4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4" cstate="print"/>
            <a:stretch>
              <a:fillRect/>
            </a:stretch>
          </p:blipFill>
          <p:spPr bwMode="auto">
            <a:xfrm>
              <a:off x="8073175" y="852055"/>
              <a:ext cx="169168" cy="795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2" name="Picture 41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5" cstate="print"/>
            <a:stretch>
              <a:fillRect/>
            </a:stretch>
          </p:blipFill>
          <p:spPr bwMode="auto">
            <a:xfrm>
              <a:off x="7828758" y="1215281"/>
              <a:ext cx="180413" cy="77433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83" name="TextBox 82"/>
          <p:cNvSpPr txBox="1"/>
          <p:nvPr/>
        </p:nvSpPr>
        <p:spPr>
          <a:xfrm>
            <a:off x="1524000" y="562117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[Yao 79]</a:t>
            </a:r>
            <a:endParaRPr lang="en-SG" sz="1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C00000"/>
                </a:solidFill>
              </a:rPr>
              <a:t>The Discrepancy Bound</a:t>
            </a:r>
            <a:br>
              <a:rPr lang="en-US" sz="2500" dirty="0" smtClean="0">
                <a:solidFill>
                  <a:srgbClr val="C00000"/>
                </a:solidFill>
              </a:rPr>
            </a:br>
            <a:r>
              <a:rPr lang="en-US" sz="2500" dirty="0" smtClean="0">
                <a:solidFill>
                  <a:srgbClr val="C00000"/>
                </a:solidFill>
              </a:rPr>
              <a:t> [Yao 83; </a:t>
            </a:r>
            <a:r>
              <a:rPr lang="en-US" sz="2500" dirty="0" err="1" smtClean="0">
                <a:solidFill>
                  <a:srgbClr val="C00000"/>
                </a:solidFill>
              </a:rPr>
              <a:t>Babai</a:t>
            </a:r>
            <a:r>
              <a:rPr lang="en-US" sz="2500" dirty="0" smtClean="0">
                <a:solidFill>
                  <a:srgbClr val="C00000"/>
                </a:solidFill>
              </a:rPr>
              <a:t>, </a:t>
            </a:r>
            <a:r>
              <a:rPr lang="en-US" sz="2500" dirty="0" err="1" smtClean="0">
                <a:solidFill>
                  <a:srgbClr val="C00000"/>
                </a:solidFill>
              </a:rPr>
              <a:t>Frankl</a:t>
            </a:r>
            <a:r>
              <a:rPr lang="en-US" sz="2500" dirty="0" smtClean="0">
                <a:solidFill>
                  <a:srgbClr val="C00000"/>
                </a:solidFill>
              </a:rPr>
              <a:t>, Simon 86]</a:t>
            </a:r>
            <a:endParaRPr lang="en-US" sz="2500" dirty="0"/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69773" y="1447800"/>
            <a:ext cx="6091783" cy="1577720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505200" y="1066800"/>
            <a:ext cx="1727456" cy="231254"/>
          </a:xfrm>
          <a:prstGeom prst="rect">
            <a:avLst/>
          </a:prstGeom>
        </p:spPr>
      </p:pic>
      <p:sp>
        <p:nvSpPr>
          <p:cNvPr id="50" name="Title 1"/>
          <p:cNvSpPr txBox="1">
            <a:spLocks/>
          </p:cNvSpPr>
          <p:nvPr/>
        </p:nvSpPr>
        <p:spPr>
          <a:xfrm>
            <a:off x="1752600" y="3048000"/>
            <a:ext cx="5943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The Smooth Discrepancy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Bound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[Klauck 07,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Linail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Shraibman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07]</a:t>
            </a:r>
            <a:endParaRPr kumimoji="0" lang="en-SG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086195" y="4191000"/>
            <a:ext cx="5472726" cy="1009543"/>
          </a:xfrm>
          <a:prstGeom prst="rect">
            <a:avLst/>
          </a:prstGeom>
          <a:noFill/>
          <a:ln/>
          <a:effectLst/>
        </p:spPr>
      </p:pic>
      <p:sp>
        <p:nvSpPr>
          <p:cNvPr id="15" name="TextBox 14"/>
          <p:cNvSpPr txBox="1"/>
          <p:nvPr/>
        </p:nvSpPr>
        <p:spPr>
          <a:xfrm>
            <a:off x="1371600" y="5562600"/>
            <a:ext cx="6172200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smooth discrepancy bound </a:t>
            </a:r>
            <a:r>
              <a:rPr lang="en-US" dirty="0" smtClean="0"/>
              <a:t>is equivalent to the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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b</a:t>
            </a:r>
            <a:r>
              <a:rPr lang="en-US" dirty="0" smtClean="0">
                <a:solidFill>
                  <a:srgbClr val="C00000"/>
                </a:solidFill>
              </a:rPr>
              <a:t>ound</a:t>
            </a:r>
            <a:r>
              <a:rPr lang="en-US" dirty="0" smtClean="0"/>
              <a:t>. 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[</a:t>
            </a:r>
            <a:r>
              <a:rPr lang="en-US" dirty="0" err="1" smtClean="0">
                <a:solidFill>
                  <a:srgbClr val="C00000"/>
                </a:solidFill>
              </a:rPr>
              <a:t>Linial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Shraibman</a:t>
            </a:r>
            <a:r>
              <a:rPr lang="en-US" dirty="0" smtClean="0">
                <a:solidFill>
                  <a:srgbClr val="C00000"/>
                </a:solidFill>
              </a:rPr>
              <a:t> 07],  [Lee, </a:t>
            </a:r>
            <a:r>
              <a:rPr lang="en-US" dirty="0" err="1" smtClean="0">
                <a:solidFill>
                  <a:srgbClr val="C00000"/>
                </a:solidFill>
              </a:rPr>
              <a:t>Shraibman</a:t>
            </a:r>
            <a:r>
              <a:rPr lang="en-US" dirty="0" smtClean="0">
                <a:solidFill>
                  <a:srgbClr val="C00000"/>
                </a:solidFill>
              </a:rPr>
              <a:t> 08].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solidFill>
                  <a:schemeClr val="accent2"/>
                </a:solidFill>
              </a:rPr>
              <a:t>Quantum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chemeClr val="accent2"/>
                </a:solidFill>
              </a:rPr>
              <a:t>World: The </a:t>
            </a:r>
            <a:r>
              <a:rPr lang="en-US" sz="2500" dirty="0" smtClean="0">
                <a:solidFill>
                  <a:schemeClr val="accent2"/>
                </a:solidFill>
                <a:sym typeface="Symbol"/>
              </a:rPr>
              <a:t></a:t>
            </a:r>
            <a:r>
              <a:rPr lang="en-US" sz="2500" baseline="-25000" dirty="0" smtClean="0">
                <a:solidFill>
                  <a:schemeClr val="accent2"/>
                </a:solidFill>
                <a:sym typeface="Symbol"/>
              </a:rPr>
              <a:t>2</a:t>
            </a:r>
            <a:r>
              <a:rPr lang="en-US" sz="25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sz="2500" dirty="0" smtClean="0">
                <a:solidFill>
                  <a:schemeClr val="accent2"/>
                </a:solidFill>
              </a:rPr>
              <a:t>Bound</a:t>
            </a:r>
            <a:br>
              <a:rPr lang="en-US" sz="2500" dirty="0" smtClean="0">
                <a:solidFill>
                  <a:schemeClr val="accent2"/>
                </a:solidFill>
              </a:rPr>
            </a:br>
            <a:r>
              <a:rPr lang="en-US" sz="2500" dirty="0" smtClean="0">
                <a:solidFill>
                  <a:srgbClr val="C00000"/>
                </a:solidFill>
              </a:rPr>
              <a:t> [</a:t>
            </a:r>
            <a:r>
              <a:rPr lang="en-US" sz="2500" dirty="0" err="1" smtClean="0">
                <a:solidFill>
                  <a:srgbClr val="C00000"/>
                </a:solidFill>
              </a:rPr>
              <a:t>Linial</a:t>
            </a:r>
            <a:r>
              <a:rPr lang="en-US" sz="2500" dirty="0" smtClean="0">
                <a:solidFill>
                  <a:srgbClr val="C00000"/>
                </a:solidFill>
              </a:rPr>
              <a:t>, </a:t>
            </a:r>
            <a:r>
              <a:rPr lang="en-US" sz="2500" dirty="0" err="1" smtClean="0">
                <a:solidFill>
                  <a:srgbClr val="C00000"/>
                </a:solidFill>
              </a:rPr>
              <a:t>Shraibman</a:t>
            </a:r>
            <a:r>
              <a:rPr lang="en-US" sz="2500" dirty="0" smtClean="0">
                <a:solidFill>
                  <a:srgbClr val="C00000"/>
                </a:solidFill>
              </a:rPr>
              <a:t> 07]</a:t>
            </a:r>
            <a:endParaRPr lang="en-US" sz="25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209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/>
              <a:t>The master lower bound : beats all other generic lower bounds</a:t>
            </a:r>
          </a:p>
          <a:p>
            <a:pPr>
              <a:buNone/>
            </a:pPr>
            <a:r>
              <a:rPr lang="en-US" sz="2000" dirty="0" smtClean="0"/>
              <a:t>	Incomparable with information theoretic lower bound methods which are not generic and not known to beat the </a:t>
            </a:r>
            <a:r>
              <a:rPr lang="en-US" sz="2000" dirty="0" smtClean="0">
                <a:sym typeface="Symbol"/>
              </a:rPr>
              <a:t></a:t>
            </a:r>
            <a:r>
              <a:rPr lang="en-US" sz="2000" baseline="-25000" dirty="0" smtClean="0">
                <a:sym typeface="Symbol"/>
              </a:rPr>
              <a:t>2 </a:t>
            </a:r>
            <a:r>
              <a:rPr lang="en-US" sz="2000" dirty="0" smtClean="0"/>
              <a:t>bound either</a:t>
            </a:r>
          </a:p>
        </p:txBody>
      </p:sp>
      <p:pic>
        <p:nvPicPr>
          <p:cNvPr id="11" name="Picture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454451" y="1524000"/>
            <a:ext cx="6235086" cy="201588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026" name="Picture 2" descr="D:\rahul-backup\work-backup-May-14-2010-latest\slides\partition-bound\boxing_hopa_narrowweb__300x451,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4343400"/>
            <a:ext cx="381000" cy="572823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914397" y="4343400"/>
            <a:ext cx="2244445" cy="249382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505200" y="3810000"/>
            <a:ext cx="2043880" cy="2313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rho  template TPT1  env TPENV1  fore 0  back 16777215  eqnno 1"/>
  <p:tag name="FILENAME" val="TP_tmp"/>
  <p:tag name="ORIGWIDTH" val="8"/>
  <p:tag name="PICTUREFILESIZE" val="96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sf{prt}_\epsilon(f) =  template TPT1  env TPENV1  fore 0  back 16777215  eqnno 14"/>
  <p:tag name="FILENAME" val="TP_tmp"/>
  <p:tag name="ORIGWIDTH" val="42"/>
  <p:tag name="PICTUREFILESIZE" val="325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: \cal{X} \times \cal{Y} \rightarrow \cal{Z}  template TPT1  env TPENV1  fore 0  back 16777215  eqnno 2"/>
  <p:tag name="FILENAME" val="TP_tmp"/>
  <p:tag name="ORIGWIDTH" val="68"/>
  <p:tag name="PICTUREFILESIZE" val="235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\subseteq \cal{X} \times \cal{Y} \times \cal{Z}  template TPT1  env TPENV1  fore 0  back 16777215  eqnno 2"/>
  <p:tag name="FILENAME" val="TP_tmp"/>
  <p:tag name="ORIGWIDTH" val="72"/>
  <p:tag name="PICTUREFILESIZE" val="194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minipage}{3in}&#10;    \centerline{ \underline{Primal}}\vspace{-0.2in}&#10; \begin{eqnarray*}&#10;&amp;      \mbox{min:}\quad  \sum_{z} \sum_{R}  w_{z,R} \\&#10;      \quad &amp; \forall (x,y) : \sum_{z: (x,y,z) \in f} \sum_{R: (x,y) \in R} w_{z,R} \geq 1 - \epsilon\\&#10;      &amp; \forall (x,y) : \sum_{z}  \quad \sum_{R: (x,y) \in R}  w_{z,R} = 1  \\&#10;      &amp; \forall z , \forall R  : w_{z,R} \geq 0 &#10;    \end{eqnarray*}&#10;\end{minipage}&#10;&#10;\vspace{0.7in} &#10;&#10;\begin{minipage}{3in}\vspace{-0.35in}&#10;    \centerline{\underline{Dual}}\vspace{-0.2in}&#10; \begin{eqnarray*}&#10;  &amp;    \mbox{max:}\quad   \sum_{(x,y)} (1-\epsilon) \mu_{x,y} - \phi_{x,y}\\&#10;      \quad &amp;  \forall z , \forall R : \sum_{(x,y)\in R : (x,y,z) \in f} \mu_{x,y}   - \sum_{(x,y)\in  R} \phi_{x,y}  \leq 1\\&#10;      &amp; \forall (x,y) : \mu_{x,y} \geq 0, \phi_{x,y} \in {\mathcal {R}}   &#10; \end{eqnarray*}&#10;\end{minipag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24"/>
  <p:tag name="PICTUREFILESIZE" val="6226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sf{prt}_\epsilon(f) =  template TPT1  env TPENV1  fore 0  back 16777215  eqnno 14"/>
  <p:tag name="FILENAME" val="TP_tmp"/>
  <p:tag name="ORIGWIDTH" val="42"/>
  <p:tag name="PICTUREFILESIZE" val="325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 \in \cal{X}  template TPT1  env TPENV1  fore 0  back 16777215  eqnno 3"/>
  <p:tag name="FILENAME" val="TP_tmp"/>
  <p:tag name="ORIGWIDTH" val="30"/>
  <p:tag name="PICTUREFILESIZE" val="156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 \in \cal{Y}  template TPT1  env TPENV1  fore 0  back 16777215  eqnno 3"/>
  <p:tag name="FILENAME" val="TP_tmp"/>
  <p:tag name="ORIGWIDTH" val="29"/>
  <p:tag name="PICTUREFILESIZE" val="156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Task: Output $z \in \cal{Z}$ such that $(x,y,z) \in f$.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2"/>
  <p:tag name="PICTUREFILESIZE" val="698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q  template TPT1  env TPENV1  fore 198  back 16777215  eqnno 1"/>
  <p:tag name="FILENAME" val="TP_tmp"/>
  <p:tag name="ORIGWIDTH" val="7"/>
  <p:tag name="PICTUREFILESIZE" val="146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q  template TPT1  env TPENV1  fore 198  back 16777215  eqnno 1"/>
  <p:tag name="FILENAME" val="TP_tmp"/>
  <p:tag name="ORIGWIDTH" val="7"/>
  <p:tag name="PICTUREFILESIZE" val="14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: \cal{X} \times \cal{Y} \rightarrow \cal{Z}  template TPT1  env TPENV1  fore 0  back 16777215  eqnno 2"/>
  <p:tag name="FILENAME" val="TP_tmp"/>
  <p:tag name="ORIGWIDTH" val="68"/>
  <p:tag name="PICTUREFILESIZE" val="235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eq  template TPT1  env TPENV1  fore 191  back 16777215  eqnno 2"/>
  <p:tag name="FILENAME" val="TP_tmp"/>
  <p:tag name="ORIGWIDTH" val="7"/>
  <p:tag name="PICTUREFILESIZE" val="157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: \cal{X} \times \cal{Y} \rightarrow \cal{Z}  template TPT1  env TPENV1  fore 0  back 16777215  eqnno 2"/>
  <p:tag name="FILENAME" val="TP_tmp"/>
  <p:tag name="ORIGWIDTH" val="68"/>
  <p:tag name="PICTUREFILESIZE" val="235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{\footnotesize&#10;\hspace{-0.4in}\begin{minipage}{3in}&#10;    \centerline{\underline{Primal}}\vspace{-0.1in}&#10;    \begin{eqnarray*}&#10;      &amp; \mbox{min:}\quad  \sum_{R }  w_{R} \\&#10;       \quad &amp;  \forall (x,y) \in  f^{-1}(z): \sum_{R: (x,y) \in R} w_{R} \geq 1 - \epsilon\\&#10;      &amp; \forall (x,y) \in  f^{-1}(z): \sum_{R: (x,y) \in R} w_{R} \leq 1\\&#10;      &amp;  \forall (x,y) \notin    f^{-1}(z): \sum_{R: (x,y) \in R} w_{R} \leq \epsilon\\&#10;      &amp; \forall R : w_{R} \geq 0 &#10;    \end{eqnarray*}&#10;\end{minipage}&#10;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8"/>
  <p:tag name="PICTUREFILESIZE" val="4356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mathsf {srec}}_{\epsilon}(f) = \max_z {\mathsf {srec}}^z_{\epsilon}(f)  template TPT1  env TPENV1  fore 0  back 16777215  eqnno 15"/>
  <p:tag name="FILENAME" val="TP_tmp"/>
  <p:tag name="ORIGWIDTH" val="106"/>
  <p:tag name="PICTUREFILESIZE" val="736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mathsf {srec}}^z_{\epsilon}(f) =  template TPT1  env TPENV1  fore 0  back 16777215  eqnno 15"/>
  <p:tag name="FILENAME" val="TP_tmp"/>
  <p:tag name="ORIGWIDTH" val="45"/>
  <p:tag name="PICTUREFILESIZE" val="39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mathsf {rec}}_\epsilon(f) = \max_z {\mathsf {rec}}^z_\epsilon(f)  template TPT1  env TPENV1  fore 0  back 16777215  eqnno 15"/>
  <p:tag name="FILENAME" val="TP_tmp"/>
  <p:tag name="ORIGWIDTH" val="100"/>
  <p:tag name="PICTUREFILESIZE" val="683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{\footnotesize&#10;\begin{minipage}{3in}&#10;    \centerline{\underline{Primal}}\vspace{-0.1in}&#10;    \begin{eqnarray*}&#10;&amp;      \mbox{min:}\quad  \sum_{R}  w_{R} \\&#10;       \quad &amp;  \forall (x,y) \in f^{-1}(z): \sum_{R: (x,y) \in R} w_{R} \geq 1 - \epsilon\\&#10;      &amp;  \forall (x,y) \notin   f^{-1}(z): \sum_{R: (x,y) \in R} w_{R} \leq \epsilon\\&#10;      &amp; \forall R  : w_{R} \geq 0 &#10;    \end{eqnarray*}&#10;\end{minipage}&#10;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9"/>
  <p:tag name="PICTUREFILESIZE" val="3198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mathsf {rec}}^z_\epsilon(f) =  template TPT1  env TPENV1  fore 0  back 16777215  eqnno 15"/>
  <p:tag name="FILENAME" val="TP_tmp"/>
  <p:tag name="ORIGWIDTH" val="43"/>
  <p:tag name="PICTUREFILESIZE" val="335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{\footnotesize&#10;\begin{minipage}{3in}&#10;    \centerline{\underline{Primal}}\vspace{-0.1in}&#10;    \begin{eqnarray*}&#10; &amp;     \mbox{min:}\quad  \sum_{R}  w_{R} + v_R\\&#10;       \quad &amp;  \forall (x,y) \in  f^{-1}(1): \sum_{R: (x,y) \in R} w_{R}  - v_R \geq 1 \\&#10;      &amp; \forall (x,y) \in  f^{-1}(0): \sum_{R: (x,y) \in R} v_R - w_{R} \geq 1\\&#10;      &amp; \forall R : w_{R}, v_R \geq 0 &#10;    \end{eqnarray*}&#10;\end{minipage}&#10;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5"/>
  <p:tag name="PICTUREFILESIZE" val="3446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mathsf {disc}}(f)  template TPT1  env TPENV1  fore 0  back 16777215  eqnno 15"/>
  <p:tag name="FILENAME" val="TP_tmp"/>
  <p:tag name="ORIGWIDTH" val="30"/>
  <p:tag name="PICTUREFILESIZE" val="30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 \in \cal{X}  template TPT1  env TPENV1  fore 0  back 16777215  eqnno 3"/>
  <p:tag name="FILENAME" val="TP_tmp"/>
  <p:tag name="ORIGWIDTH" val="30"/>
  <p:tag name="PICTUREFILESIZE" val="156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{\footnotesize&#10;\begin{minipage}{3in}&#10;    \centerline{ \underline{Primal}}\vspace{-0.1in}&#10; \begin{eqnarray*}&#10;      &amp; \mbox{min:}\quad  \sum_{z} \sum_{R}  w_{z,R} \\&#10;      \quad &amp; \forall (x,y) : \sum_{R: (x,y) \in R} w_{f(x,y),R} \geq 1 - \epsilon\\&#10;      &amp; \forall (x,y) : \sum_{z}  \quad \sum_{R: (x,y) \in R}  w_{z,R} = 1  \\&#10;      &amp; \forall z , \forall R  : w_{z,R} \geq 0 &#10;    \end{eqnarray*}&#10;\end{minipage}&#10;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5"/>
  <p:tag name="PICTUREFILESIZE" val="3004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sf{prt}_\epsilon(f)  template TPT1  env TPENV1  fore 0  back 16777215  eqnno 14"/>
  <p:tag name="FILENAME" val="TP_tmp"/>
  <p:tag name="ORIGWIDTH" val="29"/>
  <p:tag name="PICTUREFILESIZE" val="293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^{pub}_{1 - 2^{-\Omega(k)}} (\mathsf{DISJ}^k) =  \Omega(k \cdot R^{pub}_\epsilon(\mathsf{DISJ}))  template TPT1  env TPENV1  fore 0  back 16777215  eqnno 5"/>
  <p:tag name="FILENAME" val="TP_tmp"/>
  <p:tag name="ORIGWIDTH" val="164"/>
  <p:tag name="PICTUREFILESIZE" val="1349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^{pub}_{1 - 2^{-\Omega(k)}}(k-\mathsf{Int}) = \Omega\left(srec_{1 - 2^{-\Omega(k)}, 2^{-\Omega(k)}}(k-\mathsf{Int})\right) = \Omega(k \cdot n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1765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^{pub}_{\epsilon }(\mathsf{Gap-Hamming}) = \Omega\left(srec_{\epsilon,\epsilon}(\mathsf{Gap-Hamming})\right) = \Omega(n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606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command{\pub}{{\mathsf {pub}}}&#10;\newcommand{\prt}{{\mathsf {prt}}}&#10;\newcommand{\srec}{{\mathsf {srec}}}&#10;\newcommand{\sdisc}{{\mathsf {sdisc}}}&#10;\newcommand{\disc}{{\mathsf {disc}}}&#10;\newcommand{\rec}{{\mathsf {rec}}}&#10;\newcommand{\rank}{{\mathsf {rank}}}&#10;\newcommand{\mcX}{{\mathcal {X}}}&#10;\newcommand{\mcY}{{\mathcal {Y}}}&#10;\newcommand{\mcZ}{{\mathsf {Z}}}&#10;\newcommand{\R}{{\mathsf {R}}}&#10;\newcommand{\D}{{\mathsf {D}}}&#10;&#10;\begin{document}&#10;\begin{enumerate}&#10;\item $\R^\pub_\epsilon(f) \geq \log \prt_\epsilon(f)$&#10;\item $\prt_\epsilon(f) \geq  \srec_\epsilon(f)   \geq \rec_\epsilon(f) = \Omega(\disc(f))$&#10;\item $\srec_\epsilon(f) = \Omega(\sdisc_{\epsilon}(f)) = \Theta(\gamma_2^\alpha(f))$&#10;\item $Q^{ent}_\epsilon(f) = \Omega(\sdisc_{\epsilon}(f)) = \Theta(\gamma_2^\alpha(f))$&#10;\end{enumerate} \label{thm:main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91"/>
  <p:tag name="PICTUREFILESIZE" val="3924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: \cal{X} \times \cal{Y} \rightarrow \cal{Z}  template TPT1  env TPENV1  fore 0  back 16777215  eqnno 2"/>
  <p:tag name="FILENAME" val="TP_tmp"/>
  <p:tag name="ORIGWIDTH" val="68"/>
  <p:tag name="PICTUREFILESIZE" val="235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command{\R}{\mathsf{R}}&#10;\newcommand{\prt}{\mathsf{prt}}&#10;\newcommand{\srec}{\mathsf{srec}}&#10;\newcommand{\adv}{\mathsf{adv}}&#10;\newcommand{\edeg}{\mathsf{deg}}&#10;\newcommand{\poly}{\mathsf{poly}}&#10;\newcommand{\tribes}{\mathsf{Tribes}}&#10;\newcommand{\pub}{\mathsf{pub}}&#10;&#10;\begin{document}&#10;\begin{enumerate}&#10;\item Is $\R^\pub_{1/3}(f) \leq \poly(\log \prt_{1/3}(f))$ for all functions/relations $f$?&#10;\item Is $ \log \prt_{1/3}(f) \leq \poly(\log \srec_{1/3}(f))$ for all functions/relations $f$?&#10;\item Lower bounds for specfic functions/relations using the partition bound?&#10;%\item For total functions, is $\R_0(f) = O(\prt_0(f))$ ?&#10;\end{enumerat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28"/>
  <p:tag name="PICTUREFILESIZE" val="3438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, \ldots, x_k  template TPT1  env TPENV1  fore 0  back 16777215  eqnno 8"/>
  <p:tag name="FILENAME" val="TP_tmp"/>
  <p:tag name="ORIGWIDTH" val="47"/>
  <p:tag name="PICTUREFILESIZE" val="294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1, \ldots, y_k  template TPT1  env TPENV1  fore 0  back 16777215  eqnno 9"/>
  <p:tag name="FILENAME" val="TP_tmp"/>
  <p:tag name="ORIGWIDTH" val="46"/>
  <p:tag name="PICTUREFILESIZE" val="294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 \in \cal{Y}  template TPT1  env TPENV1  fore 0  back 16777215  eqnno 3"/>
  <p:tag name="FILENAME" val="TP_tmp"/>
  <p:tag name="ORIGWIDTH" val="29"/>
  <p:tag name="PICTUREFILESIZE" val="156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noindent Task: Output $z_1, \ldots, z_k$ such that for all &#10;$i \in [k], (x_i, y_i, z_i) \in f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3"/>
  <p:tag name="PICTUREFILESIZE" val="1415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\subseteq \cal{X} \times \cal{Y} \times \cal{Z}  template TPT1  env TPENV1  fore 0  back 16777215  eqnno 2"/>
  <p:tag name="FILENAME" val="TP_tmp"/>
  <p:tag name="ORIGWIDTH" val="72"/>
  <p:tag name="PICTUREFILESIZE" val="194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noindent Direct Sum Question : $R^{pub}_\epsilon(f^k) = \Omega(k \cdot R^{pub}_\epsilon(f)) \ ?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26"/>
  <p:tag name="PICTUREFILESIZE" val="996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numerate}&#10;\item $R^{pvt}_{1/3}(\mathsf{EQ}_n) = \Theta(\log n)$ but  $R^{pvt}_{1/3}(\mathsf{EQ}^k_n) = O(k \log k + \log n)$&#10;\item Open $D(f^k) = \Omega(k \cdot D(f)) \ ? $&#10;\end{enumerat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67"/>
  <p:tag name="PICTUREFILESIZE" val="2354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, \ldots, x_k  template TPT1  env TPENV1  fore 0  back 16777215  eqnno 8"/>
  <p:tag name="FILENAME" val="TP_tmp"/>
  <p:tag name="ORIGWIDTH" val="47"/>
  <p:tag name="PICTUREFILESIZE" val="294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1, \ldots, y_k  template TPT1  env TPENV1  fore 0  back 16777215  eqnno 9"/>
  <p:tag name="FILENAME" val="TP_tmp"/>
  <p:tag name="ORIGWIDTH" val="46"/>
  <p:tag name="PICTUREFILESIZE" val="294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\subseteq \cal{X} \times \cal{Y} \times \cal{Z}  template TPT1  env TPENV1  fore 0  back 16777215  eqnno 2"/>
  <p:tag name="FILENAME" val="TP_tmp"/>
  <p:tag name="ORIGWIDTH" val="72"/>
  <p:tag name="PICTUREFILESIZE" val="194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Direct Product : Is the trivial protocol essentially optimal ?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63"/>
  <p:tag name="PICTUREFILESIZE" val="576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Open: $R^{pub}_{1 - 2^{-\Omega(k)} }(f^k) = \Omega(k \cdot R^{pub}_\epsilon(f) ) ~~?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90"/>
  <p:tag name="PICTUREFILESIZE" val="1221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Task: Output $z_1, \ldots z_k \in {\cal Z}^k$ such that for all $i, (x_i,y_i,z_i) \in f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1"/>
  <p:tag name="PICTUREFILESIZE" val="127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: \cal{X} \times \cal{Y} \rightarrow \cal{Z}  template TPT1  env TPENV1  fore 0  back 16777215  eqnno 2"/>
  <p:tag name="FILENAME" val="TP_tmp"/>
  <p:tag name="ORIGWIDTH" val="68"/>
  <p:tag name="PICTUREFILESIZE" val="235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^{pub}_\epsilon(f^k) = \Omega(\sqrt{k} \cdot R^{pub}_\epsilon(f) 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4"/>
  <p:tag name="PICTUREFILESIZE" val="842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^{\mu^k}_\epsilon(f^k) = \Omega \left( k \cdot ( D^{\mu}_\epsilon(f) - O(r) ) \right)$ &#10;&#10;\medskip &#10;&#10;$r:$ rounds for the protocol for $f^k$ achieving $D^{\mu^k}_\epsilon(f^k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30"/>
  <p:tag name="PICTUREFILESIZE" val="2082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^{\mu^k}_\epsilon(f^k) = \Omega \left( k \cdot ( D^{\mu}_\epsilon(f) - O(r) ) \right)$ &#10;&#10;$r:$ rounds for the protocol for $f^k$ achieving $D^{\mu^k}_\epsilon(f^k)$&#10;&#10;$\mu:$ a product distribution across $\mathcal{X} \times \mathcal{Y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30"/>
  <p:tag name="PICTUREFILESIZE" val="2501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(f^k) = \Omega(k \cdot (\sqrt{D(f)} - O(\log n) ) 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8"/>
  <p:tag name="PICTUREFILESIZE" val="1023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, \ldots, x_k  template TPT1  env TPENV1  fore 0  back 16777215  eqnno 8"/>
  <p:tag name="FILENAME" val="TP_tmp"/>
  <p:tag name="ORIGWIDTH" val="47"/>
  <p:tag name="PICTUREFILESIZE" val="294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1, \ldots, y_k  template TPT1  env TPENV1  fore 0  back 16777215  eqnno 9"/>
  <p:tag name="FILENAME" val="TP_tmp"/>
  <p:tag name="ORIGWIDTH" val="46"/>
  <p:tag name="PICTUREFILESIZE" val="294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\subseteq \cal{X} \times \cal{Y} \times \cal{Z}  template TPT1  env TPENV1  fore 0  back 16777215  eqnno 2"/>
  <p:tag name="FILENAME" val="TP_tmp"/>
  <p:tag name="ORIGWIDTH" val="72"/>
  <p:tag name="PICTUREFILESIZE" val="194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^{1, pub}_\epsilon(f^k) = \Omega(k \cdot R^{1,pub}_\epsilon(f) 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8"/>
  <p:tag name="PICTUREFILESIZE" val="892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Q^{1, ent}_\epsilon(f^k) = \Omega(k \cdot Q^{1,ent}_\epsilon(f) 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7"/>
  <p:tag name="PICTUREFILESIZE" val="892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^{smp, pub}_\epsilon(f^k) = \Omega(k \cdot R^{smp,pub}_\epsilon(f) 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0"/>
  <p:tag name="PICTUREFILESIZE" val="850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2^\alpha  template TPT1  env TPENV1  fore 176  back 16777215  eqnno 1"/>
  <p:tag name="FILENAME" val="TP_tmp"/>
  <p:tag name="ORIGWIDTH" val="12"/>
  <p:tag name="PICTUREFILESIZE" val="242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Q^{smp, pub/ent}_\epsilon(f^k) = \Omega(k \cdot Q^{smp,pub/ent}_\epsilon(f) 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82"/>
  <p:tag name="PICTUREFILESIZE" val="927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^{smp, pvt}_\epsilon(f^k) = \Omega(k \cdot (R^{smp,pvt}_\epsilon(f) - O(\log n) 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0"/>
  <p:tag name="PICTUREFILESIZE" val="1179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Q^{smp, pvt/ent}_\epsilon(f^k) = \Omega(k \cdot Q^{smp,pvt/ent}_\epsilon(f) 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80"/>
  <p:tag name="PICTUREFILESIZE" val="927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^{smp, pvt}_\epsilon(EQ^k) = \Omega(k \cdot (R^{smp,pvt}_\epsilon(EQ) - O(\log n) ) 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24"/>
  <p:tag name="PICTUREFILESIZE" val="1208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\subseteq \cal{X} \times \cal{Y} \times \cal{Z}  template TPT1  env TPENV1  fore 0  back 16777215  eqnno 2"/>
  <p:tag name="FILENAME" val="TP_tmp"/>
  <p:tag name="ORIGWIDTH" val="72"/>
  <p:tag name="PICTUREFILESIZE" val="194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\subseteq \cal{X} \times \cal{Y} \times \cal{Z}  template TPT1  env TPENV1  fore 0  back 16777215  eqnno 2"/>
  <p:tag name="FILENAME" val="TP_tmp"/>
  <p:tag name="ORIGWIDTH" val="72"/>
  <p:tag name="PICTUREFILESIZE" val="194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, \ldots, x_k  template TPT1  env TPENV1  fore 0  back 16777215  eqnno 8"/>
  <p:tag name="FILENAME" val="TP_tmp"/>
  <p:tag name="ORIGWIDTH" val="47"/>
  <p:tag name="PICTUREFILESIZE" val="294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1, \ldots, y_k  template TPT1  env TPENV1  fore 0  back 16777215  eqnno 9"/>
  <p:tag name="FILENAME" val="TP_tmp"/>
  <p:tag name="ORIGWIDTH" val="46"/>
  <p:tag name="PICTUREFILESIZE" val="294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, \ldots, x_k  template TPT1  env TPENV1  fore 0  back 16777215  eqnno 8"/>
  <p:tag name="FILENAME" val="TP_tmp"/>
  <p:tag name="ORIGWIDTH" val="47"/>
  <p:tag name="PICTUREFILESIZE" val="294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1, \ldots, y_k  template TPT1  env TPENV1  fore 0  back 16777215  eqnno 9"/>
  <p:tag name="FILENAME" val="TP_tmp"/>
  <p:tag name="ORIGWIDTH" val="46"/>
  <p:tag name="PICTUREFILESIZE" val="294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: \cal{X} \times \cal{Y} \rightarrow \cal{Z}  template TPT1  env TPENV1  fore 0  back 16777215  eqnno 2"/>
  <p:tag name="FILENAME" val="TP_tmp"/>
  <p:tag name="ORIGWIDTH" val="68"/>
  <p:tag name="PICTUREFILESIZE" val="235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isc^{uniform^k}(f^k) = k \cdot disc^{uniform}(f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19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 : \mathcal{X} \times \mathcal{Y} \rightarrow \{0,1\}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528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sf{IP}(x,y) = \sum_{i=1}^n x_i \cdot y_i ~ \mathsf{mod} ~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846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isc^{\mu^k}(f^k) = k \cdot disc^{\mu}(f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17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 : \mathcal{X} \times \mathcal{Y} \rightarrow \{0,1\}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528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 : \mathcal{X} \times \mathcal{Y} \rightarrow \{0,1\}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528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{R}_{1 - 2^{-\Omega\left(\frac{k}{R^{pub}_\epsilon(f)} \right)}} (f^k) =  \Omega(k \cdot R^{pub}_\epsilon(f))  template TPT1  env TPENV1  fore 0  back 16777215  eqnno 5"/>
  <p:tag name="FILENAME" val="TP_tmp"/>
  <p:tag name="ORIGWIDTH" val="166"/>
  <p:tag name="PICTUREFILESIZE" val="1446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 : \mathcal{X} \times \mathcal{Y} \rightarrow \{0,1\}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528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Q^{ent}_{1 - 2^{-\Omega(k)} } (f^k) =  \Omega(sdisc_{ 2^{-\Omega(k)} }(f^k) )=  \Omega(k \cdot sdisc_\epsilon(f)) = \Omega(k \cdot \gamma_2^\alpha(f)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026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sf{DISJ}(x,y) =  \bigvee ~ (x_i \wedge y_i) 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6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x_{i}, y_{j})  template TPT1  env TPENV1  fore 183  back 16777215  eqnno 5"/>
  <p:tag name="FILENAME" val="TP_tmp"/>
  <p:tag name="ORIGWIDTH" val="31"/>
  <p:tag name="PICTUREFILESIZE" val="356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, \ldots, x_k  template TPT1  env TPENV1  fore 0  back 16777215  eqnno 8"/>
  <p:tag name="FILENAME" val="TP_tmp"/>
  <p:tag name="ORIGWIDTH" val="47"/>
  <p:tag name="PICTUREFILESIZE" val="294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1, \ldots, y_k  template TPT1  env TPENV1  fore 0  back 16777215  eqnno 9"/>
  <p:tag name="FILENAME" val="TP_tmp"/>
  <p:tag name="ORIGWIDTH" val="46"/>
  <p:tag name="PICTUREFILESIZE" val="294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^{pub}_{1 - 2^{-\Omega(k)}} (f^k) =  \Omega(k ~ \cdot ~ crent_\epsilon(f))  template TPT1  env TPENV1  fore 0  back 16777215  eqnno 5"/>
  <p:tag name="FILENAME" val="TP_tmp"/>
  <p:tag name="ORIGWIDTH" val="148"/>
  <p:tag name="PICTUREFILESIZE" val="1120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\subseteq \cal{X} \times \cal{Y} \times \cal{Z}  template TPT1  env TPENV1  fore 0  back 16777215  eqnno 2"/>
  <p:tag name="FILENAME" val="TP_tmp"/>
  <p:tag name="ORIGWIDTH" val="72"/>
  <p:tag name="PICTUREFILESIZE" val="194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\subseteq \cal{X} \times \cal{Y} \times \cal{Z}  template TPT1  env TPENV1  fore 0  back 16777215  eqnno 2"/>
  <p:tag name="FILENAME" val="TP_tmp"/>
  <p:tag name="ORIGWIDTH" val="72"/>
  <p:tag name="PICTUREFILESIZE" val="194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^{pub}_{1 - 2^{-\Omega(k)}} (f^k) =  \Omega(k \cdot rec^{[]}_\epsilon(f)) \quad  template TPT1  env TPENV1  fore 0  back 16777215  eqnno 5"/>
  <p:tag name="FILENAME" val="TP_tmp"/>
  <p:tag name="ORIGWIDTH" val="133"/>
  <p:tag name="PICTUREFILESIZE" val="1102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^{pub}_{1 - 2^{-\Omega(k)}} (\mathsf{DISJ}^k) =  \Omega(k \cdot R^{pub}_\epsilon(\mathsf{DISJ}))  template TPT1  env TPENV1  fore 0  back 16777215  eqnno 5"/>
  <p:tag name="FILENAME" val="TP_tmp"/>
  <p:tag name="ORIGWIDTH" val="164"/>
  <p:tag name="PICTUREFILESIZE" val="1349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^{pub}_{1 - 2^{-\Omega(k)}} (f^k) =  \Omega(k \cdot rec^{[]}_\epsilon(f))  template TPT1  env TPENV1  fore 0  back 16777215  eqnno 5"/>
  <p:tag name="FILENAME" val="TP_tmp"/>
  <p:tag name="ORIGWIDTH" val="133"/>
  <p:tag name="PICTUREFILESIZE" val="1102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 : \mathcal{X} \times \mathcal{Y} \rightarrow \{0,1\}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528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crent_\epsilon(\mathsf{DISJ}) = \Theta(n)  = \Theta(R^{pub}_\epsilon(\mathsf{DISJ})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6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x_{k}, y_{l})  template TPT1  env TPENV1  fore 185  back 16777215  eqnno 5"/>
  <p:tag name="FILENAME" val="TP_tmp"/>
  <p:tag name="ORIGWIDTH" val="32"/>
  <p:tag name="PICTUREFILESIZE" val="356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rent_\epsilon(f) = \Omega(rec^{[]}_\epsilon(f)) = \Omega(disc^{[]}(f))  template TPT1  env TPENV1  fore 0  back 16777215  eqnno 2"/>
  <p:tag name="FILENAME" val="TP_tmp"/>
  <p:tag name="ORIGWIDTH" val="165"/>
  <p:tag name="PICTUREFILESIZE" val="1158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, \ldots, x_k  template TPT1  env TPENV1  fore 0  back 16777215  eqnno 8"/>
  <p:tag name="FILENAME" val="TP_tmp"/>
  <p:tag name="ORIGWIDTH" val="47"/>
  <p:tag name="PICTUREFILESIZE" val="294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1, \ldots, y_k  template TPT1  env TPENV1  fore 0  back 16777215  eqnno 9"/>
  <p:tag name="FILENAME" val="TP_tmp"/>
  <p:tag name="ORIGWIDTH" val="46"/>
  <p:tag name="PICTUREFILESIZE" val="294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$ has error at most $\epsilon$ 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4"/>
  <p:tag name="PICTUREFILESIZE" val="302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u_R$ has error at most $\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65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ec^\mu_\epsilon(f) = \min \{ \log \frac{1}{\mu(R)} \}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9"/>
  <p:tag name="PICTUREFILESIZE" val="783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rent_\epsilon(f) = \max_\mu crent^\mu_\epsilon(f)  template TPT1  env TPENV1  fore 0  back 16777215  eqnno 2"/>
  <p:tag name="FILENAME" val="TP_tmp"/>
  <p:tag name="ORIGWIDTH" val="121"/>
  <p:tag name="PICTUREFILESIZE" val="845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\subseteq \cal{X} \times \cal{Y} \times \cal{Z} \quad \mu$: \mbox{distribution on} $\cal{X} \times \cal{Y}  template TPT1  env TPENV1  fore 0  back 16777215  eqnno 2"/>
  <p:tag name="FILENAME" val="TP_tmp"/>
  <p:tag name="ORIGWIDTH" val="187"/>
  <p:tag name="PICTUREFILESIZE" val="1075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Relative entropy: } S(\lambda || \mu) =\mathsf{E}_{(x,y) \leftarrow \lambda} \log \frac{\lambda(x,y)}{\mu(x,y)}  template TPT1  env TPENV1  fore 0  back 16777215  eqnno 6"/>
  <p:tag name="FILENAME" val="TP_tmp"/>
  <p:tag name="ORIGWIDTH" val="200"/>
  <p:tag name="PICTUREFILESIZE" val="1682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Conditional relative entropy: } crent(\lambda||\mu) =  \mathsf{E}_{(x,y) \leftarrow \lambda} \left(\log \frac{\lambda(x|y)}{\mu(x|y)} +  \log \frac{\lambda(y|x)}{\mu(y|x)} \right)  template TPT1  env TPENV1  fore 0  back 16777215  eqnno 1"/>
  <p:tag name="FILENAME" val="TP_tmp"/>
  <p:tag name="ORIGWIDTH" val="331"/>
  <p:tag name="PICTUREFILESIZE" val="270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x_{i}, y_{l})  template TPT1  env TPENV1  fore 185  back 16777215  eqnno 5"/>
  <p:tag name="FILENAME" val="TP_tmp"/>
  <p:tag name="ORIGWIDTH" val="30"/>
  <p:tag name="PICTUREFILESIZE" val="356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rent^\mu_\epsilon(f) = \min \{ crent(\lambda||\mu)\}  template TPT1  env TPENV1  fore 0  back 16777215  eqnno 2"/>
  <p:tag name="FILENAME" val="TP_tmp"/>
  <p:tag name="ORIGWIDTH" val="130"/>
  <p:tag name="PICTUREFILESIZE" val="958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\min \{ S(\mu_R || \mu)\}  template TPT1  env TPENV1  fore 0  back 16777215  eqnno 2"/>
  <p:tag name="FILENAME" val="TP_tmp"/>
  <p:tag name="ORIGWIDTH" val="75"/>
  <p:tag name="PICTUREFILESIZE" val="579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$ is message-like for $\mu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9"/>
  <p:tag name="PICTUREFILESIZE" val="331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ec_\epsilon(f) = \max_\mu rec^\mu_\epsilon(f)  template TPT1  env TPENV1  fore 0  back 16777215  eqnno 2"/>
  <p:tag name="FILENAME" val="TP_tmp"/>
  <p:tag name="ORIGWIDTH" val="103"/>
  <p:tag name="PICTUREFILESIZE" val="720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ec_\epsilon(f) = \Omega(crent_\epsilon(f))  template TPT1  env TPENV1  fore 0  back 16777215  eqnno 1"/>
  <p:tag name="FILENAME" val="TP_tmp"/>
  <p:tag name="ORIGWIDTH" val="101"/>
  <p:tag name="PICTUREFILESIZE" val="702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\leq b_i \leq 1  template TPT1  env TPENV1  fore 0  back 16777215  eqnno 1"/>
  <p:tag name="FILENAME" val="TP_tmp"/>
  <p:tag name="ORIGWIDTH" val="44"/>
  <p:tag name="PICTUREFILESIZE" val="302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\leq a_i \leq 1  template TPT1  env TPENV1  fore 0  back 16777215  eqnno 1"/>
  <p:tag name="FILENAME" val="TP_tmp"/>
  <p:tag name="ORIGWIDTH" val="44"/>
  <p:tag name="PICTUREFILESIZE" val="287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"/>
  <p:tag name="FILENAME" val="TP_tmp"/>
  <p:tag name="ORIGWIDTH" val="12"/>
  <p:tag name="PICTUREFILESIZE" val="146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3  template TPT1  env TPENV1  fore 0  back 16777215  eqnno 1"/>
  <p:tag name="FILENAME" val="TP_tmp"/>
  <p:tag name="ORIGWIDTH" val="13"/>
  <p:tag name="PICTUREFILESIZE" val="14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x_{k}, y_{j})  template TPT1  env TPENV1  fore 181  back 16777215  eqnno 5"/>
  <p:tag name="FILENAME" val="TP_tmp"/>
  <p:tag name="ORIGWIDTH" val="33"/>
  <p:tag name="PICTUREFILESIZE" val="356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dots  template TPT1  env TPENV1  fore 0  back 16777215  eqnno 10"/>
  <p:tag name="FILENAME" val="TP_tmp"/>
  <p:tag name="ORIGWIDTH" val="4"/>
  <p:tag name="PICTUREFILESIZE" val="116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1  template TPT1  env TPENV1  fore 0  back 16777215  eqnno 11"/>
  <p:tag name="FILENAME" val="TP_tmp"/>
  <p:tag name="ORIGWIDTH" val="11"/>
  <p:tag name="PICTUREFILESIZE" val="146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2  template TPT1  env TPENV1  fore 0  back 16777215  eqnno 11"/>
  <p:tag name="FILENAME" val="TP_tmp"/>
  <p:tag name="ORIGWIDTH" val="12"/>
  <p:tag name="PICTUREFILESIZE" val="146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3  template TPT1  env TPENV1  fore 0  back 16777215  eqnno 11"/>
  <p:tag name="FILENAME" val="TP_tmp"/>
  <p:tag name="ORIGWIDTH" val="12"/>
  <p:tag name="PICTUREFILESIZE" val="146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cdots  template TPT1  env TPENV1  fore 0  back 16777215  eqnno 12"/>
  <p:tag name="FILENAME" val="TP_tmp"/>
  <p:tag name="ORIGWIDTH" val="13"/>
  <p:tag name="PICTUREFILESIZE" val="116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1  template TPT1  env TPENV1  fore 0  back 16777215  eqnno 1"/>
  <p:tag name="FILENAME" val="TP_tmp"/>
  <p:tag name="ORIGWIDTH" val="9"/>
  <p:tag name="PICTUREFILESIZE" val="140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2  template TPT1  env TPENV1  fore 0  back 16777215  eqnno 1"/>
  <p:tag name="FILENAME" val="TP_tmp"/>
  <p:tag name="ORIGWIDTH" val="9"/>
  <p:tag name="PICTUREFILESIZE" val="155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dots  template TPT1  env TPENV1  fore 0  back 16777215  eqnno 10"/>
  <p:tag name="FILENAME" val="TP_tmp"/>
  <p:tag name="ORIGWIDTH" val="4"/>
  <p:tag name="PICTUREFILESIZE" val="116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3  template TPT1  env TPENV1  fore 0  back 16777215  eqnno 1"/>
  <p:tag name="FILENAME" val="TP_tmp"/>
  <p:tag name="ORIGWIDTH" val="9"/>
  <p:tag name="PICTUREFILESIZE" val="158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m  template TPT1  env TPENV1  fore 0  back 16777215  eqnno 1"/>
  <p:tag name="FILENAME" val="TP_tmp"/>
  <p:tag name="ORIGWIDTH" val="14"/>
  <p:tag name="PICTUREFILESIZE" val="17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l  template TPT1  env TPENV1  fore 0  back 16777215  eqnno 11"/>
  <p:tag name="FILENAME" val="TP_tmp"/>
  <p:tag name="ORIGWIDTH" val="8"/>
  <p:tag name="PICTUREFILESIZE" val="149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_1  template TPT1  env TPENV1  fore 0  back 16777215  eqnno 1"/>
  <p:tag name="FILENAME" val="TP_tmp"/>
  <p:tag name="ORIGWIDTH" val="8"/>
  <p:tag name="PICTUREFILESIZE" val="143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_2  template TPT1  env TPENV1  fore 0  back 16777215  eqnno 1"/>
  <p:tag name="FILENAME" val="TP_tmp"/>
  <p:tag name="ORIGWIDTH" val="8"/>
  <p:tag name="PICTUREFILESIZE" val="157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_3  template TPT1  env TPENV1  fore 0  back 16777215  eqnno 1"/>
  <p:tag name="FILENAME" val="TP_tmp"/>
  <p:tag name="ORIGWIDTH" val="8"/>
  <p:tag name="PICTUREFILESIZE" val="160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_4  template TPT1  env TPENV1  fore 0  back 16777215  eqnno 1"/>
  <p:tag name="FILENAME" val="TP_tmp"/>
  <p:tag name="ORIGWIDTH" val="8"/>
  <p:tag name="PICTUREFILESIZE" val="150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cdots  template TPT1  env TPENV1  fore 0  back 16777215  eqnno 12"/>
  <p:tag name="FILENAME" val="TP_tmp"/>
  <p:tag name="ORIGWIDTH" val="13"/>
  <p:tag name="PICTUREFILESIZE" val="116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"/>
  <p:tag name="FILENAME" val="TP_tmp"/>
  <p:tag name="ORIGWIDTH" val="12"/>
  <p:tag name="PICTUREFILESIZE" val="146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3  template TPT1  env TPENV1  fore 0  back 16777215  eqnno 1"/>
  <p:tag name="FILENAME" val="TP_tmp"/>
  <p:tag name="ORIGWIDTH" val="13"/>
  <p:tag name="PICTUREFILESIZE" val="146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dots  template TPT1  env TPENV1  fore 0  back 16777215  eqnno 10"/>
  <p:tag name="FILENAME" val="TP_tmp"/>
  <p:tag name="ORIGWIDTH" val="4"/>
  <p:tag name="PICTUREFILESIZE" val="11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"/>
  <p:tag name="FILENAME" val="TP_tmp"/>
  <p:tag name="ORIGWIDTH" val="12"/>
  <p:tag name="PICTUREFILESIZE" val="146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1  template TPT1  env TPENV1  fore 0  back 16777215  eqnno 11"/>
  <p:tag name="FILENAME" val="TP_tmp"/>
  <p:tag name="ORIGWIDTH" val="11"/>
  <p:tag name="PICTUREFILESIZE" val="146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2  template TPT1  env TPENV1  fore 0  back 16777215  eqnno 11"/>
  <p:tag name="FILENAME" val="TP_tmp"/>
  <p:tag name="ORIGWIDTH" val="12"/>
  <p:tag name="PICTUREFILESIZE" val="146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3  template TPT1  env TPENV1  fore 0  back 16777215  eqnno 11"/>
  <p:tag name="FILENAME" val="TP_tmp"/>
  <p:tag name="ORIGWIDTH" val="12"/>
  <p:tag name="PICTUREFILESIZE" val="146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cdots  template TPT1  env TPENV1  fore 0  back 16777215  eqnno 12"/>
  <p:tag name="FILENAME" val="TP_tmp"/>
  <p:tag name="ORIGWIDTH" val="13"/>
  <p:tag name="PICTUREFILESIZE" val="116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5"/>
  <p:tag name="PICTUREFILESIZE" val="122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4"/>
  <p:tag name="PICTUREFILESIZE" val="102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dots  template TPT1  env TPENV1  fore 0  back 16777215  eqnno 10"/>
  <p:tag name="FILENAME" val="TP_tmp"/>
  <p:tag name="ORIGWIDTH" val="4"/>
  <p:tag name="PICTUREFILESIZE" val="116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4"/>
  <p:tag name="PICTUREFILESIZE" val="102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m  template TPT1  env TPENV1  fore 0  back 16777215  eqnno 1"/>
  <p:tag name="FILENAME" val="TP_tmp"/>
  <p:tag name="ORIGWIDTH" val="14"/>
  <p:tag name="PICTUREFILESIZE" val="177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l  template TPT1  env TPENV1  fore 0  back 16777215  eqnno 11"/>
  <p:tag name="FILENAME" val="TP_tmp"/>
  <p:tag name="ORIGWIDTH" val="8"/>
  <p:tag name="PICTUREFILESIZE" val="149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3  template TPT1  env TPENV1  fore 0  back 16777215  eqnno 1"/>
  <p:tag name="FILENAME" val="TP_tmp"/>
  <p:tag name="ORIGWIDTH" val="13"/>
  <p:tag name="PICTUREFILESIZE" val="146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5"/>
  <p:tag name="PICTUREFILESIZE" val="122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4"/>
  <p:tag name="PICTUREFILESIZE" val="102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4"/>
  <p:tag name="PICTUREFILESIZE" val="102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4"/>
  <p:tag name="PICTUREFILESIZE" val="102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 template TPT1  env TPENV1  fore 187  back 16777215  eqnno 1"/>
  <p:tag name="FILENAME" val="TP_tmp"/>
  <p:tag name="ORIGWIDTH" val="8"/>
  <p:tag name="PICTUREFILESIZE" val="171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cdots  template TPT1  env TPENV1  fore 0  back 16777215  eqnno 12"/>
  <p:tag name="FILENAME" val="TP_tmp"/>
  <p:tag name="ORIGWIDTH" val="13"/>
  <p:tag name="PICTUREFILESIZE" val="116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^{1,pub}_{1 - 2^{-\Omega(k)}} (f^k) =  \Omega(k \cdot rec^{1,[]}_\epsilon(f))  template TPT1  env TPENV1  fore 0  back 16777215  eqnno 1"/>
  <p:tag name="FILENAME" val="TP_tmp"/>
  <p:tag name="ORIGWIDTH" val="140"/>
  <p:tag name="PICTUREFILESIZE" val="1163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^{1, pub}_{1 - 2^{-\Omega(k)}} (f^k) =  \Omega(k ~ \cdot ~ R^{1,pub}_\epsilon(f) )  template TPT1  env TPENV1  fore 0  back 16777215  eqnno 2"/>
  <p:tag name="FILENAME" val="TP_tmp"/>
  <p:tag name="ORIGWIDTH" val="148"/>
  <p:tag name="PICTUREFILESIZE" val="1179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\subseteq \cal{X} \times \cal{Y} \times \cal{Z}  template TPT1  env TPENV1  fore 0  back 16777215  eqnno 2"/>
  <p:tag name="FILENAME" val="TP_tmp"/>
  <p:tag name="ORIGWIDTH" val="72"/>
  <p:tag name="PICTUREFILESIZE" val="194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\subseteq \cal{X} \times \cal{Y} \times \cal{Z}  template TPT1  env TPENV1  fore 0  back 16777215  eqnno 2"/>
  <p:tag name="FILENAME" val="TP_tmp"/>
  <p:tag name="ORIGWIDTH" val="72"/>
  <p:tag name="PICTUREFILESIZE" val="194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dots  template TPT1  env TPENV1  fore 0  back 16777215  eqnno 10"/>
  <p:tag name="FILENAME" val="TP_tmp"/>
  <p:tag name="ORIGWIDTH" val="4"/>
  <p:tag name="PICTUREFILESIZE" val="116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^{1,ent}_{1 - 2^{-\Omega(k)}} (\mathsf{RAC}^k) =  \Omega(k \cdot Q^{1,ent}_\epsilon(\mathsf{RAC}))  template TPT1  env TPENV1  fore 0  back 16777215  eqnno 1"/>
  <p:tag name="FILENAME" val="TP_tmp"/>
  <p:tag name="ORIGWIDTH" val="168"/>
  <p:tag name="PICTUREFILESIZE" val="1421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^{1,pub}_{1 - 2^{-\Omega(k)}} (\mathsf{RAC}^k) =  \Omega(k \cdot R^{1,pub}_\epsilon(\mathsf{RAC}))  template TPT1  env TPENV1  fore 0  back 16777215  eqnno 1"/>
  <p:tag name="FILENAME" val="TP_tmp"/>
  <p:tag name="ORIGWIDTH" val="168"/>
  <p:tag name="PICTUREFILESIZE" val="1403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^{1,pub}_{1 - 2^{-\Omega(k)}} (\mathsf{HMR}^k) =  \Omega(k \cdot R^{1,pub}_\epsilon(\mathsf{HMR}))  template TPT1  env TPENV1  fore 0  back 16777215  eqnno 1"/>
  <p:tag name="FILENAME" val="TP_tmp"/>
  <p:tag name="ORIGWIDTH" val="174"/>
  <p:tag name="PICTUREFILESIZE" val="1473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sf{RAC}(x,i) = x_i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82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, \ldots, x_k  template TPT1  env TPENV1  fore 0  back 16777215  eqnno 8"/>
  <p:tag name="FILENAME" val="TP_tmp"/>
  <p:tag name="ORIGWIDTH" val="47"/>
  <p:tag name="PICTUREFILESIZE" val="294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1, \ldots, y_k  template TPT1  env TPENV1  fore 0  back 16777215  eqnno 9"/>
  <p:tag name="FILENAME" val="TP_tmp"/>
  <p:tag name="ORIGWIDTH" val="46"/>
  <p:tag name="PICTUREFILESIZE" val="294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Holy Grail: $R^{pub}_{1 - 2^{-\Omega(k)} }(f^k) = \Omega(k \cdot R^{pub}_\epsilon(f) ) \ ?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99"/>
  <p:tag name="PICTUREFILESIZE" val="1269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Direct Sum and Direct Product for Quantum protocols ?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486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noindent En route: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3"/>
  <p:tag name="PICTUREFILESIZE" val="144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2. \quad $R^{pub}_{1-2^{-\Omega(k)} } (f^k) = \Omega(k \cdot rec_\epsilon(f)) \ ? $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74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1  template TPT1  env TPENV1  fore 0  back 16777215  eqnno 11"/>
  <p:tag name="FILENAME" val="TP_tmp"/>
  <p:tag name="ORIGWIDTH" val="11"/>
  <p:tag name="PICTUREFILESIZE" val="146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3. \quad $R^{pub}_\epsilon(f) = \mathsf{poly}(crent_\epsilon(f)) \ ? 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41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4. \quad $rec_\epsilon(f) = \mathsf{poly}(crent_\epsilon(f)) \ ? 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34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Direct Product results for SMP protocols ?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209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1. \quad $R^{pub}_\epsilon(f^k) = \Omega(k \cdot R^{pub}_\epsilon(f)) \ ? 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010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2  template TPT1  env TPENV1  fore 0  back 16777215  eqnno 11"/>
  <p:tag name="FILENAME" val="TP_tmp"/>
  <p:tag name="ORIGWIDTH" val="12"/>
  <p:tag name="PICTUREFILESIZE" val="146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3  template TPT1  env TPENV1  fore 0  back 16777215  eqnno 11"/>
  <p:tag name="FILENAME" val="TP_tmp"/>
  <p:tag name="ORIGWIDTH" val="12"/>
  <p:tag name="PICTUREFILESIZE" val="146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cdots  template TPT1  env TPENV1  fore 0  back 16777215  eqnno 12"/>
  <p:tag name="FILENAME" val="TP_tmp"/>
  <p:tag name="ORIGWIDTH" val="13"/>
  <p:tag name="PICTUREFILESIZE" val="11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1  template TPT1  env TPENV1  fore 0  back 16777215  eqnno 13"/>
  <p:tag name="FILENAME" val="TP_tmp"/>
  <p:tag name="ORIGWIDTH" val="13"/>
  <p:tag name="PICTUREFILESIZE" val="14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 \in \cal{X}  template TPT1  env TPENV1  fore 0  back 16777215  eqnno 3"/>
  <p:tag name="FILENAME" val="TP_tmp"/>
  <p:tag name="ORIGWIDTH" val="30"/>
  <p:tag name="PICTUREFILESIZE" val="156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3  template TPT1  env TPENV1  fore 0  back 16777215  eqnno 13"/>
  <p:tag name="FILENAME" val="TP_tmp"/>
  <p:tag name="ORIGWIDTH" val="13"/>
  <p:tag name="PICTUREFILESIZE" val="146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2  template TPT1  env TPENV1  fore 0  back 16777215  eqnno 13"/>
  <p:tag name="FILENAME" val="TP_tmp"/>
  <p:tag name="ORIGWIDTH" val="13"/>
  <p:tag name="PICTUREFILESIZE" val="146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7  template TPT1  env TPENV1  fore 0  back 16777215  eqnno 13"/>
  <p:tag name="FILENAME" val="TP_tmp"/>
  <p:tag name="ORIGWIDTH" val="14"/>
  <p:tag name="PICTUREFILESIZE" val="146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6  template TPT1  env TPENV1  fore 0  back 16777215  eqnno 13"/>
  <p:tag name="FILENAME" val="TP_tmp"/>
  <p:tag name="ORIGWIDTH" val="13"/>
  <p:tag name="PICTUREFILESIZE" val="146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4  template TPT1  env TPENV1  fore 0  back 16777215  eqnno 13"/>
  <p:tag name="FILENAME" val="TP_tmp"/>
  <p:tag name="ORIGWIDTH" val="13"/>
  <p:tag name="PICTUREFILESIZE" val="146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5  template TPT1  env TPENV1  fore 0  back 16777215  eqnno 13"/>
  <p:tag name="FILENAME" val="TP_tmp"/>
  <p:tag name="ORIGWIDTH" val="13"/>
  <p:tag name="PICTUREFILESIZE" val="146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numerate}&#10;\item A protocol with communication $\leq c -1$ and error $\leq \epsilon/2$ under $\mu$&#10;\newline  $\quad \Rightarrow \quad $ &#10;A rectangle $R$ with $\mu(R) \geq 2^{-c}$ and error $\leq \epsilon$ under $\mu_R$&#10;\item For all rectangles $R$ with $\mu(R) \geq 2^{-c}$, error $&gt; \epsilon$ under $\mu_R$ \newline&#10;$\quad \Rightarrow \quad R^{pub}_{\epsilon/2}(f) \geq D^\mu_{\epsilon/2}(f) \geq c$&#10;\item $rec^\mu_\epsilon(f)$ is maximum such $c; \quad rec_\epsilon(f) = \max_\mu rec^\mu_\epsilon(f)$&#10;\item Does not utilize the partition structure of the protocol&#10;\end{enumerate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8867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numerate}&#10;\item Let $g  : \cal{X} \times \cal{Y} \rightarrow \cal{Z}$ be such that $\Pr_{(x,y) \leftarrow \mu} \left(f(x,y) \neq g(x,y) \right) \leq \delta$&#10;\item $D^\mu_\epsilon(f) \geq D^\mu_{\epsilon + \delta} (g)  \geq rec^\mu_{2\epsilon + 2\delta}(g)$ &#10;\item $srec^\mu_{\epsilon,\delta}(f) = \max\{rec^\mu_{\epsilon}(g) ~ | ~ \Pr_{(x,y) \leftarrow \mu} \left(f(x,y) \neq g(x,y) \right) \leq \delta\}$&#10;\item $srec_{\epsilon,\delta}(f) = \max_\mu srec^\mu_{\epsilon,\delta}(f) $&#10;\item $R^{pub}_\epsilon(f) = \max_\mu D^\mu_\epsilon(f)  = \Omega(srec_{\epsilon,\epsilon}(f))$&#10;\end{enumerate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7776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: \cal{X} \times \cal{Y} \rightarrow \cal{Z} \quad  \mu$: \mbox{distribution on} $\cal{X} \times \cal{Y}  template TPT1  env TPENV1  fore 0  back 16777215  eqnno 2"/>
  <p:tag name="FILENAME" val="TP_tmp"/>
  <p:tag name="ORIGWIDTH" val="185"/>
  <p:tag name="PICTUREFILESIZE" val="1049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x_{i}, y_{j})  template TPT1  env TPENV1  fore 183  back 16777215  eqnno 5"/>
  <p:tag name="FILENAME" val="TP_tmp"/>
  <p:tag name="ORIGWIDTH" val="31"/>
  <p:tag name="PICTUREFILESIZE" val="35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 \in \cal{Y}  template TPT1  env TPENV1  fore 0  back 16777215  eqnno 3"/>
  <p:tag name="FILENAME" val="TP_tmp"/>
  <p:tag name="ORIGWIDTH" val="29"/>
  <p:tag name="PICTUREFILESIZE" val="156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x_{k}, y_{l})  template TPT1  env TPENV1  fore 185  back 16777215  eqnno 5"/>
  <p:tag name="FILENAME" val="TP_tmp"/>
  <p:tag name="ORIGWIDTH" val="32"/>
  <p:tag name="PICTUREFILESIZE" val="356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x_{i}, y_{l})  template TPT1  env TPENV1  fore 185  back 16777215  eqnno 5"/>
  <p:tag name="FILENAME" val="TP_tmp"/>
  <p:tag name="ORIGWIDTH" val="30"/>
  <p:tag name="PICTUREFILESIZE" val="356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x_{k}, y_{j})  template TPT1  env TPENV1  fore 181  back 16777215  eqnno 5"/>
  <p:tag name="FILENAME" val="TP_tmp"/>
  <p:tag name="ORIGWIDTH" val="33"/>
  <p:tag name="PICTUREFILESIZE" val="356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"/>
  <p:tag name="FILENAME" val="TP_tmp"/>
  <p:tag name="ORIGWIDTH" val="12"/>
  <p:tag name="PICTUREFILESIZE" val="146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3  template TPT1  env TPENV1  fore 0  back 16777215  eqnno 1"/>
  <p:tag name="FILENAME" val="TP_tmp"/>
  <p:tag name="ORIGWIDTH" val="13"/>
  <p:tag name="PICTUREFILESIZE" val="146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dots  template TPT1  env TPENV1  fore 0  back 16777215  eqnno 10"/>
  <p:tag name="FILENAME" val="TP_tmp"/>
  <p:tag name="ORIGWIDTH" val="4"/>
  <p:tag name="PICTUREFILESIZE" val="116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1  template TPT1  env TPENV1  fore 0  back 16777215  eqnno 11"/>
  <p:tag name="FILENAME" val="TP_tmp"/>
  <p:tag name="ORIGWIDTH" val="11"/>
  <p:tag name="PICTUREFILESIZE" val="146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2  template TPT1  env TPENV1  fore 0  back 16777215  eqnno 11"/>
  <p:tag name="FILENAME" val="TP_tmp"/>
  <p:tag name="ORIGWIDTH" val="12"/>
  <p:tag name="PICTUREFILESIZE" val="146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3  template TPT1  env TPENV1  fore 0  back 16777215  eqnno 11"/>
  <p:tag name="FILENAME" val="TP_tmp"/>
  <p:tag name="ORIGWIDTH" val="12"/>
  <p:tag name="PICTUREFILESIZE" val="14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Task: Output $f(x,y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97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cdots  template TPT1  env TPENV1  fore 0  back 16777215  eqnno 12"/>
  <p:tag name="FILENAME" val="TP_tmp"/>
  <p:tag name="ORIGWIDTH" val="13"/>
  <p:tag name="PICTUREFILESIZE" val="116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1  template TPT1  env TPENV1  fore 0  back 16777215  eqnno 13"/>
  <p:tag name="FILENAME" val="TP_tmp"/>
  <p:tag name="ORIGWIDTH" val="13"/>
  <p:tag name="PICTUREFILESIZE" val="146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3  template TPT1  env TPENV1  fore 0  back 16777215  eqnno 13"/>
  <p:tag name="FILENAME" val="TP_tmp"/>
  <p:tag name="ORIGWIDTH" val="13"/>
  <p:tag name="PICTUREFILESIZE" val="146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2  template TPT1  env TPENV1  fore 40192  back 16777215  eqnno 13"/>
  <p:tag name="FILENAME" val="TP_tmp"/>
  <p:tag name="ORIGWIDTH" val="11"/>
  <p:tag name="PICTUREFILESIZE" val="218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7  template TPT1  env TPENV1  fore 0  back 16777215  eqnno 13"/>
  <p:tag name="FILENAME" val="TP_tmp"/>
  <p:tag name="ORIGWIDTH" val="14"/>
  <p:tag name="PICTUREFILESIZE" val="146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6  template TPT1  env TPENV1  fore 0  back 16777215  eqnno 13"/>
  <p:tag name="FILENAME" val="TP_tmp"/>
  <p:tag name="ORIGWIDTH" val="13"/>
  <p:tag name="PICTUREFILESIZE" val="146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4  template TPT1  env TPENV1  fore 0  back 16777215  eqnno 13"/>
  <p:tag name="FILENAME" val="TP_tmp"/>
  <p:tag name="ORIGWIDTH" val="13"/>
  <p:tag name="PICTUREFILESIZE" val="146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5  template TPT1  env TPENV1  fore 0  back 16777215  eqnno 13"/>
  <p:tag name="FILENAME" val="TP_tmp"/>
  <p:tag name="ORIGWIDTH" val="13"/>
  <p:tag name="PICTUREFILESIZE" val="146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numerate}&#10;\item Let $2^{-d} = \max_{R} |\mu(f^{-1}(0) \cap R) - \mu(f^{-1}(1) \cap R)|$&#10;\item For any rectangle $R$ with $\mu(R) \geq 4 \cdot 2^{-d}$, both $\mu_R(f^{-1}(1)) \leq \frac{2}{3} \cdot \mu(R)$ and $\mu_R(f^{-1}(0)) \leq \frac{2}{3} \cdot \mu(R)$; therefore $D^\mu_{1/3}(f) \geq d - 2$&#10;\item $disc^\mu(f) = d ; \quad disc(f) = \max_\mu disc^\mu(f)$&#10;\item $rec^\mu_\epsilon(f) \geq disc^\mu(f) + O(\log \frac{1}{\epsilon}) ; \quad rec_\epsilon(f) \geq disc(f) + O(\log \frac{1}{\epsilon})$&#10;\end{enumerate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8663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 : \mathcal{X} \times \mathcal{Y} \rightarrow \{0,1\}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5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itemize}&#10;\item $D(f):$ Deterministic protocols, no error&#10;\item $R^{pub /pvt}_{\epsilon}(f) :$ Randomized protocols using public/private coins, tolerate error at most $\epsilon$ on any input $(x,y)$&#10;\item $D^{\mu}_\epsilon(f):$ Deterministic protocols, tolerate error at most $\epsilon$ averaged over $\mu$&#10;\end{itemize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6462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numerate}&#10;\item $sdisc^\mu_{\delta}(f) = \max\{disc^\mu(g) ~ | ~ \Pr_{(x,y) \leftarrow \mu} \left(f(x,y) \neq g(x,y) \right) \leq \delta\}$&#10;\item $sdisc_{\delta}(f) = \max_\mu sdisc^\mu_{\delta}(f)$&#10;\item $Q^{ent}_\epsilon(f) = \Omega(sdisc_{\epsilon}(f))$&#10;\end{enumerate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4248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 \gamma_2(A) &amp; = &amp; \min_{X,Y : XY = A} r(X)c(Y) \\&#10;\gamma_2^\alpha(A)  &amp; = &amp; \min_{B: \forall (i,j) \; 1 \leq A(i,j)B(i,j) \leq \alpha} \gamma_2(B) &#10;\end{eqnarray*}&#10;&#10;$r(X)$ = the largest $\ell_2$ norm of the rows of $X$&#10;&#10;\vspace{0.1in}&#10;&#10;$c(X)$ = the largest $\ell_2$ norm of the columns of $Y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47"/>
  <p:tag name="PICTUREFILESIZE" val="3768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^{ent}_\epsilon(f) = \Omega(\log \gamma_2^\alpha(A_f))  template TPT1  env TPENV1  fore 0  back 16777215  eqnno 1"/>
  <p:tag name="FILENAME" val="TP_tmp"/>
  <p:tag name="ORIGWIDTH" val="108"/>
  <p:tag name="PICTUREFILESIZE" val="951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 : \mathcal{X} \times \mathcal{Y} \rightarrow \{+1,-1\}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533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minipage}{3in}&#10; \begin{eqnarray*}&#10;     &amp; \mbox{min:}\quad  \sum_{z} \sum_{R}  w_{z,R} \\&#10;      \quad &amp; \forall (x,y) : \sum_{R: (x,y) \in R} w_{f(x,y),R} \geq 1 - \epsilon\\&#10;      &amp; \forall (x,y) : \sum_{z}  \quad \sum_{R: (x,y) \in R}  w_{z,R} = 1  \\&#10;      &amp; \forall z , \forall R  : w_{z,R} \geq 0 &#10;    \end{eqnarray*}&#10;\end{minipag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3"/>
  <p:tag name="PICTUREFILESIZE" val="2927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Initially all $w'_{z,R} = 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3"/>
  <p:tag name="PICTUREFILESIZE" val="41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'_{z_1,R^1_1} =  w'_{z_1,R^1_1} + p(r_1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5"/>
  <p:tag name="PICTUREFILESIZE" val="1016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'_{z_2,R^1_2} =  w'_{z_2,R^1_2} + p(r_1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5"/>
  <p:tag name="PICTUREFILESIZE" val="1016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For any $(x,y,z) : \Pr[\mbox{Protocol outputs } z \mbox{ on input} (x,y)] = \sum_{R: (x,y) \in R} w'_{z,R}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24"/>
  <p:tag name="PICTUREFILESIZE" val="1309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z_1  template TPT1  env TPENV1  fore 196  back 16777215  eqnno 7"/>
  <p:tag name="FILENAME" val="TP_tmp"/>
  <p:tag name="ORIGWIDTH" val="8"/>
  <p:tag name="PICTUREFILESIZE" val="15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itemize}&#10;\item $Q^{ent}_\epsilon(f):$ Quantum protocols with entanglement, tolerate error $\epsilon$ on any input $(x,y)$&#10;\end{itemiz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1"/>
  <p:tag name="PICTUREFILESIZE" val="1122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z_2  template TPT1  env TPENV1  fore 210  back 16777215  eqnno 7"/>
  <p:tag name="FILENAME" val="TP_tmp"/>
  <p:tag name="ORIGWIDTH" val="8"/>
  <p:tag name="PICTUREFILESIZE" val="167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_z \sum_R w'_{z,R} \leq 2^c  template TPT1  env TPENV1  fore 0  back 16777215  eqnno 8"/>
  <p:tag name="FILENAME" val="TP_tmp"/>
  <p:tag name="ORIGWIDTH" val="78"/>
  <p:tag name="PICTUREFILESIZE" val="548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dots  template TPT1  env TPENV1  fore 0  back 16777215  eqnno 9"/>
  <p:tag name="FILENAME" val="TP_tmp"/>
  <p:tag name="ORIGWIDTH" val="13"/>
  <p:tag name="PICTUREFILESIZE" val="116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: \cal{X} \times \cal{Y} \rightarrow \cal{Z}  template TPT1  env TPENV1  fore 0  back 16777215  eqnno 2"/>
  <p:tag name="FILENAME" val="TP_tmp"/>
  <p:tag name="ORIGWIDTH" val="68"/>
  <p:tag name="PICTUREFILESIZE" val="235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dots  template TPT1  env TPENV1  fore 0  back 16777215  eqnno 17"/>
  <p:tag name="FILENAME" val="TP_tmp"/>
  <p:tag name="ORIGWIDTH" val="4"/>
  <p:tag name="PICTUREFILESIZE" val="116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sf{prt}_\epsilon(f) =  template TPT1  env TPENV1  fore 0  back 16777215  eqnno 18"/>
  <p:tag name="FILENAME" val="TP_tmp"/>
  <p:tag name="ORIGWIDTH" val="42"/>
  <p:tag name="PICTUREFILESIZE" val="325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^{pub}_\epsilon(f) = \Omega(\log \mathsf{prt}_\epsilon(f)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7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1  template TPT1  env TPENV1  fore 0  back 16777215  eqnno 3"/>
  <p:tag name="FILENAME" val="TP_tmp"/>
  <p:tag name="ORIGWIDTH" val="11"/>
  <p:tag name="PICTUREFILESIZE" val="146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2  template TPT1  env TPENV1  fore 0  back 16777215  eqnno 3"/>
  <p:tag name="FILENAME" val="TP_tmp"/>
  <p:tag name="ORIGWIDTH" val="11"/>
  <p:tag name="PICTUREFILESIZE" val="146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dots  template TPT1  env TPENV1  fore 0  back 16777215  eqnno 4"/>
  <p:tag name="FILENAME" val="TP_tmp"/>
  <p:tag name="ORIGWIDTH" val="4"/>
  <p:tag name="PICTUREFILESIZE" val="11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\phi\rangle  template TPT1  env TPENV1  fore 0  back 16777215  eqnno 1"/>
  <p:tag name="FILENAME" val="TP_tmp"/>
  <p:tag name="ORIGWIDTH" val="12"/>
  <p:tag name="PICTUREFILESIZE" val="192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m  template TPT1  env TPENV1  fore 0  back 16777215  eqnno 3"/>
  <p:tag name="FILENAME" val="TP_tmp"/>
  <p:tag name="ORIGWIDTH" val="14"/>
  <p:tag name="PICTUREFILESIZE" val="146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r_1)  template TPT1  env TPENV1  fore 0  back 16777215  eqnno 3"/>
  <p:tag name="FILENAME" val="TP_tmp"/>
  <p:tag name="ORIGWIDTH" val="24"/>
  <p:tag name="PICTUREFILESIZE" val="296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r_2)  template TPT1  env TPENV1  fore 0  back 16777215  eqnno 3"/>
  <p:tag name="FILENAME" val="TP_tmp"/>
  <p:tag name="ORIGWIDTH" val="24"/>
  <p:tag name="PICTUREFILESIZE" val="296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dots  template TPT1  env TPENV1  fore 0  back 16777215  eqnno 4"/>
  <p:tag name="FILENAME" val="TP_tmp"/>
  <p:tag name="ORIGWIDTH" val="4"/>
  <p:tag name="PICTUREFILESIZE" val="116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r_m)  template TPT1  env TPENV1  fore 0  back 16777215  eqnno 3"/>
  <p:tag name="FILENAME" val="TP_tmp"/>
  <p:tag name="ORIGWIDTH" val="27"/>
  <p:tag name="PICTUREFILESIZE" val="296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1^1  template TPT1  env TPENV1  fore 0  back 16777215  eqnno 5"/>
  <p:tag name="FILENAME" val="TP_tmp"/>
  <p:tag name="ORIGWIDTH" val="13"/>
  <p:tag name="PICTUREFILESIZE" val="156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2^1  template TPT1  env TPENV1  fore 0  back 16777215  eqnno 5"/>
  <p:tag name="FILENAME" val="TP_tmp"/>
  <p:tag name="ORIGWIDTH" val="13"/>
  <p:tag name="PICTUREFILESIZE" val="156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3^1  template TPT1  env TPENV1  fore 0  back 16777215  eqnno 5"/>
  <p:tag name="FILENAME" val="TP_tmp"/>
  <p:tag name="ORIGWIDTH" val="13"/>
  <p:tag name="PICTUREFILESIZE" val="156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dots  template TPT1  env TPENV1  fore 0  back 16777215  eqnno 6"/>
  <p:tag name="FILENAME" val="TP_tmp"/>
  <p:tag name="ORIGWIDTH" val="13"/>
  <p:tag name="PICTUREFILESIZE" val="116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{2^c}^1  template TPT1  env TPENV1  fore 0  back 16777215  eqnno 5"/>
  <p:tag name="FILENAME" val="TP_tmp"/>
  <p:tag name="ORIGWIDTH" val="17"/>
  <p:tag name="PICTUREFILESIZE" val="20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\psi\rangle  template TPT1  env TPENV1  fore 0  back 16777215  eqnno 1"/>
  <p:tag name="FILENAME" val="TP_tmp"/>
  <p:tag name="ORIGWIDTH" val="15"/>
  <p:tag name="PICTUREFILESIZE" val="196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1^2  template TPT1  env TPENV1  fore 0  back 16777215  eqnno 5"/>
  <p:tag name="FILENAME" val="TP_tmp"/>
  <p:tag name="ORIGWIDTH" val="13"/>
  <p:tag name="PICTUREFILESIZE" val="156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2^2  template TPT1  env TPENV1  fore 0  back 16777215  eqnno 5"/>
  <p:tag name="FILENAME" val="TP_tmp"/>
  <p:tag name="ORIGWIDTH" val="13"/>
  <p:tag name="PICTUREFILESIZE" val="156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3^2  template TPT1  env TPENV1  fore 0  back 16777215  eqnno 5"/>
  <p:tag name="FILENAME" val="TP_tmp"/>
  <p:tag name="ORIGWIDTH" val="13"/>
  <p:tag name="PICTUREFILESIZE" val="156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dots  template TPT1  env TPENV1  fore 0  back 16777215  eqnno 6"/>
  <p:tag name="FILENAME" val="TP_tmp"/>
  <p:tag name="ORIGWIDTH" val="13"/>
  <p:tag name="PICTUREFILESIZE" val="116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{2^c}^2  template TPT1  env TPENV1  fore 0  back 16777215  eqnno 5"/>
  <p:tag name="FILENAME" val="TP_tmp"/>
  <p:tag name="ORIGWIDTH" val="17"/>
  <p:tag name="PICTUREFILESIZE" val="206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dots  template TPT1  env TPENV1  fore 0  back 16777215  eqnno 4"/>
  <p:tag name="FILENAME" val="TP_tmp"/>
  <p:tag name="ORIGWIDTH" val="4"/>
  <p:tag name="PICTUREFILESIZE" val="116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dots  template TPT1  env TPENV1  fore 0  back 16777215  eqnno 6"/>
  <p:tag name="FILENAME" val="TP_tmp"/>
  <p:tag name="ORIGWIDTH" val="13"/>
  <p:tag name="PICTUREFILESIZE" val="116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dots  template TPT1  env TPENV1  fore 0  back 16777215  eqnno 6"/>
  <p:tag name="FILENAME" val="TP_tmp"/>
  <p:tag name="ORIGWIDTH" val="13"/>
  <p:tag name="PICTUREFILESIZE" val="116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{2^c}^m  template TPT1  env TPENV1  fore 0  back 16777215  eqnno 5"/>
  <p:tag name="FILENAME" val="TP_tmp"/>
  <p:tag name="ORIGWIDTH" val="17"/>
  <p:tag name="PICTUREFILESIZE" val="246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minipage}{3in}&#10;    \centerline{ \underline{Primal}}\vspace{-0.2in}&#10; \begin{eqnarray*}&#10;&amp;      \mbox{min:}\quad  \sum_{z} \sum_{R}  w_{z,R} \\&#10;      \quad &amp; \forall (x,y) : \sum_{R: (x,y) \in R} w_{f(x,y),R} \geq 1 - \epsilon\\&#10;      &amp; \forall (x,y) : \sum_{z}  \quad \sum_{R: (x,y) \in R}  w_{z,R} = 1  \\&#10;      &amp; \forall z , \forall R  : w_{z,R} \geq 0 &#10;    \end{eqnarray*}&#10;\end{minipage}&#10;&#10;\vspace{0.7in} &#10;&#10;\begin{minipage}{3in}\vspace{-0.35in}&#10;    \centerline{\underline{Dual}}\vspace{-0.2in}&#10; \begin{eqnarray*}&#10;  &amp;    \mbox{max:}\quad   (1-\epsilon)\sum_{(x,y)}  \mu_{x,y} - \sum_{(x,y)}\phi_{x,y}\\&#10;      \quad &amp;  \forall z , \forall R : \sum_{(x,y)\in f^{-1}(z)\cap R} \mu_{x,y}   - \sum_{(x,y)\in  R} \phi_{x,y}  \leq 1\\&#10;      &amp; \forall (x,y) : \mu_{x,y} \geq 0, \phi_{x,y} \in {\mathcal {R}}   &#10; \end{eqnarray*}&#10;\end{minipag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17"/>
  <p:tag name="PICTUREFILESIZE" val="626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9583</TotalTime>
  <Words>637</Words>
  <Application>Microsoft Office PowerPoint</Application>
  <PresentationFormat>On-screen Show (4:3)</PresentationFormat>
  <Paragraphs>187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55" baseType="lpstr">
      <vt:lpstr>Arial</vt:lpstr>
      <vt:lpstr>Calibri</vt:lpstr>
      <vt:lpstr>CMMI10</vt:lpstr>
      <vt:lpstr>CMSY10ORIG</vt:lpstr>
      <vt:lpstr>CMR10</vt:lpstr>
      <vt:lpstr>CMR7</vt:lpstr>
      <vt:lpstr>CMMI7</vt:lpstr>
      <vt:lpstr>CMSY7</vt:lpstr>
      <vt:lpstr>CMTI10</vt:lpstr>
      <vt:lpstr>CMSS10</vt:lpstr>
      <vt:lpstr>CMEX10</vt:lpstr>
      <vt:lpstr>CMSY5</vt:lpstr>
      <vt:lpstr>CMR5</vt:lpstr>
      <vt:lpstr>CMMI5</vt:lpstr>
      <vt:lpstr>CMR8</vt:lpstr>
      <vt:lpstr>CMMI6</vt:lpstr>
      <vt:lpstr>CMMI8</vt:lpstr>
      <vt:lpstr>CMSY8</vt:lpstr>
      <vt:lpstr>CMSY6</vt:lpstr>
      <vt:lpstr>CMR6</vt:lpstr>
      <vt:lpstr>CMSS8</vt:lpstr>
      <vt:lpstr>CMBX10</vt:lpstr>
      <vt:lpstr>Symbol</vt:lpstr>
      <vt:lpstr>cmbx5</vt:lpstr>
      <vt:lpstr>Brush Script MT</vt:lpstr>
      <vt:lpstr>Office Theme</vt:lpstr>
      <vt:lpstr>Communication Complexity </vt:lpstr>
      <vt:lpstr>Communication Protocols</vt:lpstr>
      <vt:lpstr>Why do we care ?</vt:lpstr>
      <vt:lpstr>Slide 4</vt:lpstr>
      <vt:lpstr>Lower Bound Methods</vt:lpstr>
      <vt:lpstr>The Rectangle Bound  [Yao 83; Babai, Frankl, Simon 86; Razborov 92]</vt:lpstr>
      <vt:lpstr> The Rectangle Bound</vt:lpstr>
      <vt:lpstr>The Discrepancy Bound  [Yao 83; Babai, Frankl, Simon 86]</vt:lpstr>
      <vt:lpstr>Quantum World: The 2 Bound  [Linial, Shraibman 07]</vt:lpstr>
      <vt:lpstr>The Partition Bound  [J, Klauck 10]</vt:lpstr>
      <vt:lpstr>The Partition Bound</vt:lpstr>
      <vt:lpstr>The Partition Bound for Relations</vt:lpstr>
      <vt:lpstr>All these bounds can be captured by linear programs</vt:lpstr>
      <vt:lpstr>Applications</vt:lpstr>
      <vt:lpstr>Questions </vt:lpstr>
      <vt:lpstr>Slide 16</vt:lpstr>
      <vt:lpstr>Direct Sum</vt:lpstr>
      <vt:lpstr>Direct Product</vt:lpstr>
      <vt:lpstr>Why do we care ?</vt:lpstr>
      <vt:lpstr>Direct Sum – Two way model</vt:lpstr>
      <vt:lpstr>Direct Sum – One Way and SMP models</vt:lpstr>
      <vt:lpstr>Direct Product</vt:lpstr>
      <vt:lpstr>Direct Product</vt:lpstr>
      <vt:lpstr>Conditional relative entropy bound (crent)</vt:lpstr>
      <vt:lpstr>Direct Product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Partition Bound for Classical Communication Complexity and Query Complexity</dc:title>
  <dc:creator>Rahul Jain</dc:creator>
  <cp:lastModifiedBy>Rahul Jain</cp:lastModifiedBy>
  <cp:revision>358</cp:revision>
  <dcterms:created xsi:type="dcterms:W3CDTF">2006-08-16T00:00:00Z</dcterms:created>
  <dcterms:modified xsi:type="dcterms:W3CDTF">2011-05-08T03:59:16Z</dcterms:modified>
</cp:coreProperties>
</file>