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1" r:id="rId2"/>
    <p:sldId id="455" r:id="rId3"/>
    <p:sldId id="506" r:id="rId4"/>
    <p:sldId id="503" r:id="rId5"/>
    <p:sldId id="521" r:id="rId6"/>
    <p:sldId id="509" r:id="rId7"/>
    <p:sldId id="365" r:id="rId8"/>
    <p:sldId id="488" r:id="rId9"/>
    <p:sldId id="527" r:id="rId10"/>
    <p:sldId id="473" r:id="rId11"/>
    <p:sldId id="471" r:id="rId12"/>
    <p:sldId id="524" r:id="rId13"/>
    <p:sldId id="520" r:id="rId14"/>
    <p:sldId id="525" r:id="rId15"/>
    <p:sldId id="547" r:id="rId16"/>
    <p:sldId id="548" r:id="rId17"/>
    <p:sldId id="554" r:id="rId18"/>
    <p:sldId id="549" r:id="rId19"/>
    <p:sldId id="553" r:id="rId20"/>
    <p:sldId id="555" r:id="rId21"/>
    <p:sldId id="550" r:id="rId22"/>
    <p:sldId id="551" r:id="rId23"/>
    <p:sldId id="474" r:id="rId24"/>
    <p:sldId id="552" r:id="rId25"/>
    <p:sldId id="475" r:id="rId26"/>
    <p:sldId id="528" r:id="rId27"/>
    <p:sldId id="556" r:id="rId28"/>
    <p:sldId id="544" r:id="rId29"/>
    <p:sldId id="502" r:id="rId30"/>
    <p:sldId id="54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46"/>
    <p:restoredTop sz="94847"/>
  </p:normalViewPr>
  <p:slideViewPr>
    <p:cSldViewPr>
      <p:cViewPr varScale="1">
        <p:scale>
          <a:sx n="118" d="100"/>
          <a:sy n="118" d="100"/>
        </p:scale>
        <p:origin x="1104" y="20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387C5-8331-D146-8796-0423E579112F}" type="datetimeFigureOut">
              <a:rPr lang="en-US" smtClean="0"/>
              <a:pPr/>
              <a:t>12/14/25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5B5E-EB1E-F042-AEDD-7CDCCB15C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9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BE58-CD77-405B-AB8A-85BE67BAF8A4}" type="datetimeFigureOut">
              <a:rPr lang="ru-RU" smtClean="0"/>
              <a:pPr/>
              <a:t>14.12.2025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26FEC-2ECD-4A5D-8254-5DC3E3AC72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20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47F258C-FE34-7D4D-85DD-E5A9FA9183A0}" type="slidenum">
              <a:rPr lang="en-US" sz="1200" i="0">
                <a:latin typeface="Arial" charset="0"/>
              </a:rPr>
              <a:pPr/>
              <a:t>1</a:t>
            </a:fld>
            <a:endParaRPr lang="en-US" sz="1200" i="0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63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851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36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58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640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670B55-8C1A-C54B-0569-2E92AC9A6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FB875D6A-9554-BA00-0E6D-6DCA89FA39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AECDBA4A-870F-3669-8389-8DC54C70C2C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9593D89C-F388-80D1-F02C-2C8B1562AE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384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F38DF0-82DB-C4C1-573E-4C4C24F26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DE76A0AF-9039-8521-1443-DF9C32B3D6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85E49A30-BBEA-02CB-AA7D-90468D07F4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25134673-F1DD-7849-501B-2EE04ECACD7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126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16BF61-951A-5A54-4529-51471035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6A356797-66D3-E3F7-98CE-AB5F498A67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779176D0-D02C-6A0C-0111-CCF192E180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0EDDF083-A955-E726-2B0E-D17248702DD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213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76E74-8A55-A261-114B-FEEB2507A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463DFB36-8C52-91A1-A58C-4F109F9C7A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FC72CD8D-7D3B-F17A-21A1-7F10F66CEC3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0681AEDF-4FB0-80AB-FFD3-044FC30A5F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03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90A92C-5FFF-AD9B-A95B-31557B1F1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3CBAAD3A-BBEA-F75C-60FF-C44FEB8522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1A6B42F2-6A7A-EC8F-1D0E-3362B1F7EB2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B5CF16B5-C831-5B18-118A-8D96076C1DA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97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DB16FE-A605-EC8A-965A-8D6D3BE55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695C33BA-F7FD-EB8A-D6D1-2ACC1462AE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1722EFF2-C4AD-86EA-E294-9B7C410F95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68FE16F2-AFF9-5865-4D07-DDD82CCDA8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49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6BD666-F92A-60B3-C629-656DE6054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BBF2BE8B-5166-AF35-89F8-8E912B1F75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09CCA95C-CF20-00D6-C29C-836ADFA315E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C7554FF5-5B81-0187-816F-27756ECD60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376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FCB71-8193-86D9-661D-94CAD5D60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62F5D295-1A78-F4C9-AF79-CBAE7C3E72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42CDC83F-E2FE-A450-E113-4EC49B5545E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6CD7EEFA-0D5E-9233-CB62-8042501800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379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887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FE582B-E92C-13FC-EF63-90EFD1003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9D75A4FC-2BC0-6C23-D753-B7EB66C707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970D9204-EC8A-F2A2-22BF-0A2A3024E71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051D82B8-A678-E5E9-8605-21EB7B11554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955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95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64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561615-9DA3-F6B7-02B0-1CDF8E4A5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66461457-397D-4631-E403-E59D178B5F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F2DD01ED-36E8-C3AD-762E-7D7150DED97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FE02800F-2B47-1F8F-3005-CED402E1E0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18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62A008-C126-F9A5-06DC-42891E97D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04510D97-3BDE-074F-0071-9700DCDE74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3793" name="Text Box 1">
            <a:extLst>
              <a:ext uri="{FF2B5EF4-FFF2-40B4-BE49-F238E27FC236}">
                <a16:creationId xmlns:a16="http://schemas.microsoft.com/office/drawing/2014/main" id="{42A4D358-6B90-4A61-8B94-846C62315E0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BA2A32EA-551C-F2B2-0738-1C692E537F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02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5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8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9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7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41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E1B087-F3BD-AA41-9092-33C27C8E777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1263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10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9343-44E1-C043-AF20-49D9C8F9FA76}" type="datetime1">
              <a:rPr lang="en-US" smtClean="0"/>
              <a:t>12/14/25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6D0B-A4E1-3B42-973C-BA8C1852F325}" type="datetime1">
              <a:rPr lang="en-US" smtClean="0"/>
              <a:t>12/14/25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733F-9D47-5346-B5D4-593858B88509}" type="datetime1">
              <a:rPr lang="en-US" smtClean="0"/>
              <a:t>12/14/25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3DD-9B9C-3547-ADA4-4EAC8FD85D99}" type="datetime1">
              <a:rPr lang="en-US" smtClean="0"/>
              <a:t>12/14/25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3E7-7A08-4F40-B7A4-E252A7F18883}" type="datetime1">
              <a:rPr lang="en-US" smtClean="0"/>
              <a:t>12/14/25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1BC2-31CA-BA49-B97E-7E22F853B4F3}" type="datetime1">
              <a:rPr lang="en-US" smtClean="0"/>
              <a:t>12/14/25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4011-55CB-314A-991F-4E76B0AC2CC0}" type="datetime1">
              <a:rPr lang="en-US" smtClean="0"/>
              <a:t>12/14/25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CF77-FC9B-634E-BC1F-9E85C96573B3}" type="datetime1">
              <a:rPr lang="en-US" smtClean="0"/>
              <a:t>12/14/25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45DC-A9B0-4442-9ED9-8D0BF239428F}" type="datetime1">
              <a:rPr lang="en-US" smtClean="0"/>
              <a:t>12/14/25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06C4-7E4A-3746-AF0A-22C8D11689DA}" type="datetime1">
              <a:rPr lang="en-US" smtClean="0"/>
              <a:t>12/14/25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EBF3-AFB7-BF4A-919F-29E78138F4F1}" type="datetime1">
              <a:rPr lang="en-US" smtClean="0"/>
              <a:t>12/14/25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AFC6B-099D-414B-B21F-1CCA2BD4BF03}" type="datetime1">
              <a:rPr lang="en-US" smtClean="0"/>
              <a:t>12/14/25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ACE6-709A-4375-B0FC-90EC8D22C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08050"/>
            <a:ext cx="799484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004FF"/>
                </a:solidFill>
                <a:latin typeface="+mn-lt"/>
              </a:rPr>
              <a:t>Reward schemes in blockchain environments: Shapley value and proportional sharing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2984872"/>
            <a:ext cx="3967163" cy="1092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1004FF"/>
                </a:solidFill>
              </a:rPr>
              <a:t>Vangelis Markakis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187450" y="3803556"/>
            <a:ext cx="68405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+mn-lt"/>
              </a:rPr>
              <a:t>Athens University of Economics and Business (AUEB)</a:t>
            </a:r>
          </a:p>
          <a:p>
            <a:pPr algn="ctr"/>
            <a:r>
              <a:rPr lang="en-US" dirty="0">
                <a:latin typeface="+mn-lt"/>
              </a:rPr>
              <a:t>Archimedes, Athena Research Center,</a:t>
            </a:r>
          </a:p>
          <a:p>
            <a:pPr algn="ctr"/>
            <a:r>
              <a:rPr lang="en-US" dirty="0">
                <a:latin typeface="+mn-lt"/>
              </a:rPr>
              <a:t>Input Output Global (IOG)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98045-1AD0-49C8-CA2C-A03D8EFD3E08}"/>
              </a:ext>
            </a:extLst>
          </p:cNvPr>
          <p:cNvSpPr txBox="1"/>
          <p:nvPr/>
        </p:nvSpPr>
        <p:spPr>
          <a:xfrm>
            <a:off x="467544" y="534279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Joint work with Aggelos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Kiayias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Elias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Koutsoupias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Panagiotis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Tsamopoulos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 (appeared at AFT ’25)</a:t>
            </a:r>
          </a:p>
        </p:txBody>
      </p:sp>
    </p:spTree>
    <p:extLst>
      <p:ext uri="{BB962C8B-B14F-4D97-AF65-F5344CB8AC3E}">
        <p14:creationId xmlns:p14="http://schemas.microsoft.com/office/powerpoint/2010/main" val="364641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74848" y="1270992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dirty="0">
              <a:latin typeface="+mn-lt"/>
            </a:endParaRPr>
          </a:p>
          <a:p>
            <a:pPr marL="342900" indent="-342900">
              <a:spcBef>
                <a:spcPts val="400"/>
              </a:spcBef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How should a pool split among its members the rewards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it receives</a:t>
            </a:r>
            <a:r>
              <a:rPr lang="en-GB" dirty="0">
                <a:latin typeface="+mn-lt"/>
              </a:rPr>
              <a:t>?</a:t>
            </a:r>
          </a:p>
          <a:p>
            <a:pPr marL="75565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Regardless of whether we have </a:t>
            </a:r>
            <a:r>
              <a:rPr lang="en-GB" sz="2000" dirty="0" err="1">
                <a:latin typeface="+mn-lt"/>
              </a:rPr>
              <a:t>onchain</a:t>
            </a:r>
            <a:r>
              <a:rPr lang="en-GB" sz="2000" dirty="0">
                <a:latin typeface="+mn-lt"/>
              </a:rPr>
              <a:t> or </a:t>
            </a:r>
            <a:r>
              <a:rPr lang="en-GB" sz="2000" dirty="0" err="1">
                <a:latin typeface="+mn-lt"/>
              </a:rPr>
              <a:t>offchain</a:t>
            </a:r>
            <a:r>
              <a:rPr lang="en-GB" sz="2000" dirty="0">
                <a:latin typeface="+mn-lt"/>
              </a:rPr>
              <a:t> pooling </a:t>
            </a:r>
            <a:endParaRPr lang="en-GB" dirty="0">
              <a:latin typeface="+mn-lt"/>
            </a:endParaRPr>
          </a:p>
          <a:p>
            <a:pPr marL="387350" indent="-342900">
              <a:spcBef>
                <a:spcPts val="400"/>
              </a:spcBef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</a:rPr>
              <a:t>Most systems employ a proportional rule (according to stake owned)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Reward according to </a:t>
            </a:r>
            <a:r>
              <a:rPr lang="en-GB" sz="2000" dirty="0" err="1">
                <a:latin typeface="+mn-lt"/>
              </a:rPr>
              <a:t>s</a:t>
            </a:r>
            <a:r>
              <a:rPr lang="en-GB" sz="2000" baseline="-25000" dirty="0" err="1">
                <a:latin typeface="+mn-lt"/>
              </a:rPr>
              <a:t>i</a:t>
            </a:r>
            <a:r>
              <a:rPr lang="en-GB" sz="2000" dirty="0">
                <a:latin typeface="+mn-lt"/>
              </a:rPr>
              <a:t> / </a:t>
            </a:r>
            <a:r>
              <a:rPr lang="el-GR" sz="2000" dirty="0">
                <a:latin typeface="+mn-lt"/>
              </a:rPr>
              <a:t>Σ</a:t>
            </a:r>
            <a:r>
              <a:rPr lang="en-US" sz="2000" baseline="-25000" dirty="0">
                <a:latin typeface="+mn-lt"/>
              </a:rPr>
              <a:t>j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s</a:t>
            </a:r>
            <a:r>
              <a:rPr lang="en-GB" sz="2000" baseline="-25000" dirty="0" err="1">
                <a:latin typeface="+mn-lt"/>
              </a:rPr>
              <a:t>j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After the validator claims her cost and profit margins</a:t>
            </a:r>
          </a:p>
          <a:p>
            <a:pPr marL="387350" indent="-342900">
              <a:spcBef>
                <a:spcPts val="400"/>
              </a:spcBef>
              <a:buFont typeface="Wingdings" pitchFamily="2" charset="2"/>
              <a:buChar char="Ø"/>
            </a:pPr>
            <a:r>
              <a:rPr lang="en-GB" dirty="0">
                <a:solidFill>
                  <a:srgbClr val="FF0000"/>
                </a:solidFill>
                <a:latin typeface="+mn-lt"/>
              </a:rPr>
              <a:t>Is proportional sharing the best we can do?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We should first see what are the objectives we want to achieve</a:t>
            </a:r>
          </a:p>
          <a:p>
            <a:pPr marL="387350" indent="-342900">
              <a:spcBef>
                <a:spcPts val="400"/>
              </a:spcBef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Reward sharing among pool members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73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1559024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+mn-lt"/>
              </a:rPr>
              <a:t>Promoting decentralization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creation of a high number of pools very desirable</a:t>
            </a:r>
            <a:endParaRPr lang="en-GB" baseline="-250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Even beyond the number of pools: geographic diversity/robustness, presence of operators from all continents</a:t>
            </a:r>
          </a:p>
          <a:p>
            <a:pPr marL="328614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+mn-lt"/>
              </a:rPr>
              <a:t>Sybil resistance</a:t>
            </a:r>
          </a:p>
          <a:p>
            <a:pPr marL="741364" lvl="1" indent="-342900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Discourage stakeholders to create multiple identities and split their stake into different pools</a:t>
            </a:r>
          </a:p>
          <a:p>
            <a:pPr marL="328614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+mn-lt"/>
              </a:rPr>
              <a:t>Fairness</a:t>
            </a:r>
          </a:p>
          <a:p>
            <a:pPr marL="741364" lvl="1" indent="-342900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Creation of pools with roughly equal size</a:t>
            </a:r>
          </a:p>
          <a:p>
            <a:pPr marL="741364" lvl="1" indent="-342900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Fair allocation of rewards to its members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Relevant desiderata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19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74848" y="1054968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dirty="0">
              <a:latin typeface="+mn-lt"/>
            </a:endParaRPr>
          </a:p>
          <a:p>
            <a:pPr marL="387350" indent="-3429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GB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Chen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, Papadimitriou, </a:t>
            </a:r>
            <a:r>
              <a:rPr lang="en-GB" dirty="0" err="1">
                <a:solidFill>
                  <a:srgbClr val="FF0000"/>
                </a:solidFill>
                <a:latin typeface="+mn-lt"/>
              </a:rPr>
              <a:t>Roughgarden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’19]:</a:t>
            </a:r>
            <a:r>
              <a:rPr lang="en-GB" dirty="0">
                <a:latin typeface="+mn-lt"/>
              </a:rPr>
              <a:t> 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A formal justification for the use of proportional sharing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Axiomatic study but 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for a model without pool formation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87350" indent="-3429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</a:rPr>
              <a:t>What else could we try out? </a:t>
            </a:r>
          </a:p>
          <a:p>
            <a:pPr marL="387350" indent="-34290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Almost anything from cooperative game theory!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Main objective in cooperative games: how to split rewards/costs so that formed coalitions are “stable”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But usually studied without the angle of decentralization or Sybil attacks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Reward sharing among pool members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43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1412776"/>
            <a:ext cx="856895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/>
            <a:r>
              <a:rPr lang="en-GB" sz="2800" dirty="0">
                <a:solidFill>
                  <a:srgbClr val="FF0000"/>
                </a:solidFill>
                <a:latin typeface="+mn-lt"/>
              </a:rPr>
              <a:t>The core [Gillies ’59]</a:t>
            </a:r>
            <a:endParaRPr lang="en-GB" sz="28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dirty="0">
              <a:latin typeface="+mn-lt"/>
            </a:endParaRPr>
          </a:p>
          <a:p>
            <a:pPr marL="342900" indent="-342900">
              <a:spcBef>
                <a:spcPts val="400"/>
              </a:spcBef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Most studied solution in cooperative games</a:t>
            </a:r>
            <a:endParaRPr lang="en-GB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ts val="400"/>
              </a:spcBef>
              <a:buFont typeface="Wingdings" pitchFamily="2" charset="2"/>
              <a:buChar char="Ø"/>
            </a:pPr>
            <a:r>
              <a:rPr lang="en-GB" dirty="0">
                <a:solidFill>
                  <a:srgbClr val="00B050"/>
                </a:solidFill>
                <a:latin typeface="+mn-lt"/>
              </a:rPr>
              <a:t>Informally:</a:t>
            </a:r>
            <a:r>
              <a:rPr lang="en-GB" dirty="0">
                <a:latin typeface="+mn-lt"/>
              </a:rPr>
              <a:t> allocate rewards so that no subset of a pool has incentives to break away and form a pool on its own</a:t>
            </a:r>
          </a:p>
          <a:p>
            <a:pPr marL="75565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A polyhedron of solutions (defined by linear inequalities)</a:t>
            </a:r>
          </a:p>
          <a:p>
            <a:pPr marL="342900" indent="-342900">
              <a:spcBef>
                <a:spcPts val="400"/>
              </a:spcBef>
              <a:buFont typeface="Wingdings" pitchFamily="2" charset="2"/>
              <a:buChar char="Ø"/>
            </a:pPr>
            <a:r>
              <a:rPr lang="en-GB" dirty="0">
                <a:solidFill>
                  <a:srgbClr val="00B050"/>
                </a:solidFill>
                <a:latin typeface="+mn-lt"/>
              </a:rPr>
              <a:t>Main drawback: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The core is empty in several games</a:t>
            </a:r>
          </a:p>
          <a:p>
            <a:pPr marL="928687" lvl="2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Too strict to satisfy all core constraints</a:t>
            </a:r>
          </a:p>
          <a:p>
            <a:pPr marL="928687" lvl="2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Core emptiness already discussed in the context of blockchains in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GB" dirty="0" err="1">
                <a:solidFill>
                  <a:srgbClr val="FF0000"/>
                </a:solidFill>
                <a:latin typeface="+mn-lt"/>
              </a:rPr>
              <a:t>Lewenberg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et al. ’15]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Solutions from cooperative games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3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1412776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/>
            <a:r>
              <a:rPr lang="en-GB" sz="3200" dirty="0">
                <a:solidFill>
                  <a:srgbClr val="FF0000"/>
                </a:solidFill>
                <a:latin typeface="+mn-lt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Shapley value</a:t>
            </a:r>
            <a:r>
              <a:rPr lang="en-GB" sz="3200" dirty="0">
                <a:solidFill>
                  <a:srgbClr val="FF0000"/>
                </a:solidFill>
                <a:latin typeface="+mn-lt"/>
              </a:rPr>
              <a:t> [Shapley ’53]</a:t>
            </a:r>
            <a:endParaRPr lang="en-GB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Proposed as a way to reward more the most pivotal players</a:t>
            </a:r>
            <a:endParaRPr lang="en-GB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dirty="0">
                <a:solidFill>
                  <a:srgbClr val="00B050"/>
                </a:solidFill>
                <a:latin typeface="+mn-lt"/>
              </a:rPr>
              <a:t>Informally:</a:t>
            </a:r>
            <a:r>
              <a:rPr lang="en-GB" dirty="0">
                <a:latin typeface="+mn-lt"/>
              </a:rPr>
              <a:t> what counts is the marginal contribution a player makes when added to a set; thus average out over all possible permutations of players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dirty="0">
                <a:solidFill>
                  <a:srgbClr val="00B050"/>
                </a:solidFill>
                <a:latin typeface="+mn-lt"/>
              </a:rPr>
              <a:t>Formally: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Shapley value for player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in pool S = 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Solutions from cooperative games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61046-FF9E-E29B-2CF4-5E630B6C9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149080"/>
            <a:ext cx="5976664" cy="967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87EF4F-7FD7-FF54-F303-5B899B13FC5D}"/>
              </a:ext>
            </a:extLst>
          </p:cNvPr>
          <p:cNvSpPr txBox="1"/>
          <p:nvPr/>
        </p:nvSpPr>
        <p:spPr>
          <a:xfrm>
            <a:off x="539552" y="5314563"/>
            <a:ext cx="748883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400" b="0" i="0" u="none" strike="noStrike" dirty="0">
                <a:effectLst/>
              </a:rPr>
              <a:t>Recently proposed as a possible blockchain rewards sharing scheme</a:t>
            </a:r>
            <a:r>
              <a:rPr lang="en-GB" sz="2400" b="0" i="0" u="none" strike="noStrike" dirty="0">
                <a:solidFill>
                  <a:srgbClr val="595959"/>
                </a:solidFill>
                <a:effectLst/>
              </a:rPr>
              <a:t> </a:t>
            </a:r>
            <a:r>
              <a:rPr lang="en-GB" sz="2400" b="0" i="0" u="none" strike="noStrike" dirty="0">
                <a:solidFill>
                  <a:srgbClr val="FF0000"/>
                </a:solidFill>
                <a:effectLst/>
              </a:rPr>
              <a:t>[Chen et al. ’20]</a:t>
            </a:r>
            <a:endParaRPr lang="en-GB" sz="2400" b="0" i="0" u="none" strike="noStrike" dirty="0">
              <a:solidFill>
                <a:srgbClr val="595959"/>
              </a:solidFill>
              <a:effectLst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effectLst/>
              </a:rPr>
              <a:t>But studied only </a:t>
            </a:r>
            <a:r>
              <a:rPr lang="en-GB" sz="2000" b="0" i="0" u="none" strike="noStrike" dirty="0" err="1">
                <a:effectLst/>
              </a:rPr>
              <a:t>w.r.t.</a:t>
            </a:r>
            <a:r>
              <a:rPr lang="en-GB" sz="2000" b="0" i="0" u="none" strike="noStrike" dirty="0">
                <a:effectLst/>
              </a:rPr>
              <a:t> its computational aspects</a:t>
            </a:r>
          </a:p>
        </p:txBody>
      </p:sp>
    </p:spTree>
    <p:extLst>
      <p:ext uri="{BB962C8B-B14F-4D97-AF65-F5344CB8AC3E}">
        <p14:creationId xmlns:p14="http://schemas.microsoft.com/office/powerpoint/2010/main" val="3727690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D6688-A7E7-48A4-B730-5FA06F270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A3304862-605B-40B9-FA40-9D2C02151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12776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/>
            <a:r>
              <a:rPr lang="en-GB" sz="2800" dirty="0">
                <a:solidFill>
                  <a:srgbClr val="FF0000"/>
                </a:solidFill>
                <a:latin typeface="+mn-lt"/>
              </a:rPr>
              <a:t>Comparing reward schemes</a:t>
            </a:r>
          </a:p>
          <a:p>
            <a:pPr marL="0" indent="0"/>
            <a:endParaRPr lang="en-GB" sz="28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We study a pool formation game</a:t>
            </a:r>
          </a:p>
          <a:p>
            <a:pPr marL="7556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Set of players N</a:t>
            </a:r>
          </a:p>
          <a:p>
            <a:pPr marL="7556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Each stakeholder chooses 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whether to open a pool or join someone else’s pool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7556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Strategy space ≡ N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Comparison of Nash equilibria </a:t>
            </a:r>
            <a:r>
              <a:rPr lang="en-GB" dirty="0" err="1">
                <a:latin typeface="+mn-lt"/>
              </a:rPr>
              <a:t>w.r.t.</a:t>
            </a:r>
            <a:r>
              <a:rPr lang="en-GB" dirty="0">
                <a:latin typeface="+mn-lt"/>
              </a:rPr>
              <a:t> decentralization</a:t>
            </a:r>
          </a:p>
          <a:p>
            <a:pPr marL="75565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Number of pools formed at equilibrium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Sybil resilience of equilibrium formations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9FCF-7E74-4681-0753-314D91CD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Shapley vs proportional sharing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AAEA2-6FE9-871A-788E-93A3C2A5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27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66ED-8F4D-5E11-36C6-60A416BB2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8EE581DF-64AB-3159-C00B-E1FFCF22F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12776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rtl="0">
              <a:spcBef>
                <a:spcPts val="0"/>
              </a:spcBef>
              <a:spcAft>
                <a:spcPts val="1600"/>
              </a:spcAft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GB" sz="2800" b="0" i="0" u="none" strike="noStrike" dirty="0">
                <a:solidFill>
                  <a:srgbClr val="FF0000"/>
                </a:solidFill>
                <a:effectLst/>
                <a:latin typeface="+mn-lt"/>
              </a:rPr>
              <a:t>e have </a:t>
            </a:r>
            <a:r>
              <a:rPr lang="en-GB" sz="2800" dirty="0">
                <a:solidFill>
                  <a:srgbClr val="FF0000"/>
                </a:solidFill>
                <a:latin typeface="+mn-lt"/>
              </a:rPr>
              <a:t>consider</a:t>
            </a:r>
            <a:r>
              <a:rPr lang="en-GB" sz="2800" b="0" i="0" u="none" strike="noStrike" dirty="0">
                <a:solidFill>
                  <a:srgbClr val="FF0000"/>
                </a:solidFill>
                <a:effectLst/>
                <a:latin typeface="+mn-lt"/>
              </a:rPr>
              <a:t>ed a model with</a:t>
            </a:r>
            <a:endParaRPr lang="en-GB" sz="2800" b="0" dirty="0">
              <a:effectLst/>
              <a:latin typeface="+mn-l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Small and large players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B050"/>
                </a:solidFill>
                <a:effectLst/>
                <a:latin typeface="+mn-lt"/>
              </a:rPr>
              <a:t>Oceanic games</a:t>
            </a: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GB" sz="2000" b="0" i="0" u="none" strike="noStrike" dirty="0">
                <a:solidFill>
                  <a:srgbClr val="FF0000"/>
                </a:solidFill>
                <a:effectLst/>
                <a:latin typeface="+mn-lt"/>
              </a:rPr>
              <a:t>[Milnor, Shapley ’78]</a:t>
            </a: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Volume of infinitesimally small players (the ocean) and finite number of bigger players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Advocated for blockchain populations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GB" sz="2000" dirty="0" err="1">
                <a:solidFill>
                  <a:srgbClr val="FF0000"/>
                </a:solidFill>
                <a:latin typeface="+mn-lt"/>
              </a:rPr>
              <a:t>Leonardos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FF0000"/>
                </a:solidFill>
                <a:latin typeface="+mn-lt"/>
              </a:rPr>
              <a:t>Leonardos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FF0000"/>
                </a:solidFill>
                <a:latin typeface="+mn-lt"/>
              </a:rPr>
              <a:t>Piliouras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 ’19]</a:t>
            </a:r>
            <a:endParaRPr lang="en-GB" sz="2000" b="0" i="0" u="none" strike="noStrike" dirty="0">
              <a:solidFill>
                <a:srgbClr val="FF0000"/>
              </a:solidFill>
              <a:effectLst/>
              <a:latin typeface="+mn-lt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We also have analogous results for a discrete version of this </a:t>
            </a:r>
            <a:endParaRPr lang="en-GB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Threshold-based pool rewards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Capturing Ethereum-like protocols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Pools are either winning (total stake at least h) or losing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8AF1D-476D-A4E6-62E3-1C76B446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Shapley vs proportional sharing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AF1041-25D6-DA7D-1228-7A4CE3B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55B4C4-D85D-4793-46E0-BE98AA5D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48821"/>
            <a:ext cx="3240360" cy="91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08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2662F-43D7-B068-DF22-5F35BC177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DEA19C31-63BA-82A5-666C-182E3D56B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00808"/>
            <a:ext cx="82296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2858" indent="0">
              <a:buSzPct val="100000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We focus on the case that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+mn-lt"/>
              </a:rPr>
              <a:t>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&lt; h, for every atomic player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: </a:t>
            </a:r>
          </a:p>
          <a:p>
            <a:pPr marL="345758" indent="-342900"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</a:rPr>
              <a:t>We are interested in players who need to collaborate with others in order to be part of a winning pool</a:t>
            </a:r>
          </a:p>
          <a:p>
            <a:pPr marL="345758" indent="-342900"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n-lt"/>
              </a:rPr>
              <a:t>Much larger players would most likely run their own pools of size </a:t>
            </a:r>
            <a:r>
              <a:rPr lang="en-GB" dirty="0">
                <a:latin typeface="+mn-lt"/>
              </a:rPr>
              <a:t>≈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h</a:t>
            </a:r>
          </a:p>
          <a:p>
            <a:pPr marL="2858" indent="0">
              <a:buSzPct val="100000"/>
            </a:pPr>
            <a:endParaRPr lang="en-GB" dirty="0">
              <a:latin typeface="+mn-lt"/>
            </a:endParaRPr>
          </a:p>
          <a:p>
            <a:pPr marL="2858" indent="0">
              <a:buSzPct val="100000"/>
            </a:pPr>
            <a:r>
              <a:rPr lang="en-GB" dirty="0">
                <a:solidFill>
                  <a:srgbClr val="FF0000"/>
                </a:solidFill>
                <a:latin typeface="+mn-lt"/>
              </a:rPr>
              <a:t>Definition:</a:t>
            </a:r>
            <a:r>
              <a:rPr lang="en-GB" dirty="0">
                <a:latin typeface="+mn-lt"/>
              </a:rPr>
              <a:t> Given a reward scheme, a partition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C</a:t>
            </a:r>
            <a:r>
              <a:rPr lang="en-US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,…, C</a:t>
            </a:r>
            <a:r>
              <a:rPr lang="en-US" baseline="-25000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</a:t>
            </a:r>
            <a:r>
              <a:rPr lang="en-GB" dirty="0">
                <a:latin typeface="+mn-lt"/>
              </a:rPr>
              <a:t> is a Nash equilibrium if no player has a unilateral incentive to move her stake to another pool</a:t>
            </a:r>
            <a:endParaRPr lang="en-GB" sz="2000" dirty="0">
              <a:latin typeface="+mn-lt"/>
            </a:endParaRPr>
          </a:p>
          <a:p>
            <a:pPr marL="0" lvl="1" indent="0">
              <a:buSzPct val="100000"/>
            </a:pPr>
            <a:endParaRPr lang="en-GB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1AC4C-4C61-997E-AF51-307AE098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Game-theoretic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178EE7-7B54-F935-C38E-2470F519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27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710E3-523F-4A4A-9CD4-A3EF5F673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A39AD41A-4DAB-1DB0-9E42-8C07715B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12776"/>
            <a:ext cx="829126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r>
              <a:rPr lang="en-GB" b="0" i="0" u="none" strike="noStrike" dirty="0">
                <a:solidFill>
                  <a:srgbClr val="FF0000"/>
                </a:solidFill>
                <a:effectLst/>
                <a:latin typeface="+mn-lt"/>
              </a:rPr>
              <a:t>Optimal decentralized formation: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OPT = 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maximum number of 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pools we can make with total stake at least h each</a:t>
            </a:r>
            <a:endParaRPr lang="en-GB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Known as the Dual Bin Packing problem (or Bin Cover)</a:t>
            </a:r>
          </a:p>
          <a:p>
            <a:pPr marL="457200" lvl="1" indent="0" rtl="0" fontAlgn="base">
              <a:spcBef>
                <a:spcPts val="0"/>
              </a:spcBef>
              <a:spcAft>
                <a:spcPts val="0"/>
              </a:spcAft>
            </a:pPr>
            <a:endParaRPr lang="en-GB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0" indent="0" fontAlgn="base"/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Fact: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Price of Anarchy can be very large (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Ω(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OPT))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565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grand coalition is an equilibrium</a:t>
            </a:r>
          </a:p>
          <a:p>
            <a:pPr marL="75565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a very unnatural one</a:t>
            </a:r>
          </a:p>
          <a:p>
            <a:pPr marL="0" indent="0" fontAlgn="base"/>
            <a:endParaRPr lang="en-GB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instead focus on the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Price of Stability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5650" lvl="1" indent="-34290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For a game G, let W</a:t>
            </a:r>
            <a:r>
              <a:rPr lang="en-GB" b="0" i="0" u="none" strike="noStrike" baseline="-25000" dirty="0">
                <a:solidFill>
                  <a:schemeClr val="tx1"/>
                </a:solidFill>
                <a:effectLst/>
                <a:latin typeface="+mn-lt"/>
              </a:rPr>
              <a:t>G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 = maximum number of winning pools at an equilibrium of G</a:t>
            </a:r>
          </a:p>
          <a:p>
            <a:pPr marL="755650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Price of Stability = </a:t>
            </a:r>
            <a:r>
              <a:rPr lang="en-US" altLang="en-GR" dirty="0">
                <a:solidFill>
                  <a:srgbClr val="FF0000"/>
                </a:solidFill>
                <a:latin typeface="+mn-lt"/>
              </a:rPr>
              <a:t>OPT/W</a:t>
            </a:r>
            <a:r>
              <a:rPr lang="en-US" altLang="en-GR" baseline="-25000" dirty="0">
                <a:solidFill>
                  <a:srgbClr val="FF0000"/>
                </a:solidFill>
                <a:latin typeface="+mn-lt"/>
              </a:rPr>
              <a:t>G</a:t>
            </a:r>
            <a:endParaRPr lang="en-US" altLang="en-GR" dirty="0">
              <a:solidFill>
                <a:srgbClr val="FF0000"/>
              </a:solidFill>
              <a:latin typeface="+mn-lt"/>
            </a:endParaRPr>
          </a:p>
          <a:p>
            <a:pPr marL="755650" lvl="1" indent="-342900" fontAlgn="base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0" indent="0" fontAlgn="base"/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indent="0" fontAlgn="base"/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F55D7-4527-7E0D-683C-D79EB798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Benchmark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97D4D-06B3-67FA-FE30-8E6538B4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0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E12AB-FFE9-8B8A-AA97-01061205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26870B62-6734-B749-E100-FD998670B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12776"/>
            <a:ext cx="829126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457200" lvl="1" indent="0" rtl="0" fontAlgn="base">
              <a:spcBef>
                <a:spcPts val="0"/>
              </a:spcBef>
              <a:spcAft>
                <a:spcPts val="0"/>
              </a:spcAft>
            </a:pPr>
            <a:endParaRPr lang="en-GB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0" indent="0" fontAlgn="base"/>
            <a:r>
              <a:rPr lang="en-GB" b="0" i="0" u="none" strike="noStrike" dirty="0">
                <a:solidFill>
                  <a:srgbClr val="FF0000"/>
                </a:solidFill>
                <a:effectLst/>
                <a:latin typeface="+mn-lt"/>
              </a:rPr>
              <a:t>Theorem 1: 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For any game, the proportional sharing scheme always has an optimal equilibrium partition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.e</a:t>
            </a: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GB" sz="2000" b="0" i="1" u="none" strike="noStrike" dirty="0">
                <a:solidFill>
                  <a:schemeClr val="tx1"/>
                </a:solidFill>
                <a:effectLst/>
                <a:latin typeface="+mn-lt"/>
              </a:rPr>
              <a:t>Price of Stability = 1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endParaRPr lang="en-GB" b="0" i="0" u="none" strike="noStrike" dirty="0">
              <a:solidFill>
                <a:srgbClr val="FF0000"/>
              </a:solidFill>
              <a:effectLst/>
              <a:latin typeface="+mn-lt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r>
              <a:rPr lang="en-GB" b="0" i="0" u="none" strike="noStrike" dirty="0">
                <a:solidFill>
                  <a:srgbClr val="FF0000"/>
                </a:solidFill>
                <a:effectLst/>
                <a:latin typeface="+mn-lt"/>
              </a:rPr>
              <a:t>Theorem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+mn-lt"/>
              </a:rPr>
              <a:t>: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 Consider an oceanic game where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for each large player, </a:t>
            </a:r>
            <a:r>
              <a:rPr lang="en-GB" b="0" i="0" u="none" strike="noStrike" dirty="0" err="1">
                <a:solidFill>
                  <a:schemeClr val="tx1"/>
                </a:solidFill>
                <a:effectLst/>
                <a:latin typeface="+mn-lt"/>
              </a:rPr>
              <a:t>s</a:t>
            </a:r>
            <a:r>
              <a:rPr lang="en-GB" b="0" i="0" u="none" strike="noStrike" baseline="-25000" dirty="0" err="1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en-GB" b="0" i="0" u="none" strike="noStrike" baseline="-2500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≥ h/4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+mn-lt"/>
              </a:rPr>
              <a:t>there is a sufficiently large mass of small players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Then, the Shapley scheme has an equilibrium where </a:t>
            </a:r>
          </a:p>
          <a:p>
            <a:pPr marL="0" indent="0" algn="ctr" rtl="0" fontAlgn="base">
              <a:spcBef>
                <a:spcPts val="0"/>
              </a:spcBef>
              <a:spcAft>
                <a:spcPts val="500"/>
              </a:spcAft>
            </a:pPr>
            <a:r>
              <a:rPr lang="en-GB" dirty="0">
                <a:solidFill>
                  <a:schemeClr val="tx1"/>
                </a:solidFill>
                <a:latin typeface="+mn-lt"/>
              </a:rPr>
              <a:t>number of pools ≥ ¾ OPT</a:t>
            </a:r>
            <a:endParaRPr lang="en-GB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330200" indent="-285750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.e., </a:t>
            </a:r>
            <a:r>
              <a:rPr lang="en-GB" sz="2000" b="0" i="1" u="none" strike="noStrike" dirty="0">
                <a:solidFill>
                  <a:schemeClr val="tx1"/>
                </a:solidFill>
                <a:effectLst/>
                <a:latin typeface="+mn-lt"/>
              </a:rPr>
              <a:t>Price of Stability ≤ 4/3</a:t>
            </a:r>
            <a:r>
              <a:rPr lang="en-GB" sz="2000" b="0" i="0" u="none" strike="noStrike" dirty="0">
                <a:solidFill>
                  <a:schemeClr val="tx1"/>
                </a:solidFill>
                <a:effectLst/>
                <a:latin typeface="+mn-lt"/>
              </a:rPr>
              <a:t>, and this is tight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7D8EB-DBF9-FF4E-8E71-A96B3991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Our main results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D6FF5A-0D20-FF04-4834-353205D6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03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528" y="1196752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>
              <a:spcBef>
                <a:spcPts val="800"/>
              </a:spcBef>
              <a:defRPr/>
            </a:pPr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Short intro to Proof of Stake blockchain protocols</a:t>
            </a: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Pool formation games and reward sharing schemes</a:t>
            </a:r>
          </a:p>
          <a:p>
            <a:pPr marL="1430337" lvl="3" indent="-342900">
              <a:spcBef>
                <a:spcPts val="300"/>
              </a:spcBef>
              <a:buFont typeface="Wingdings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Equilibrium analysis and comparisons between proportional sharing and Shapley value</a:t>
            </a:r>
          </a:p>
          <a:p>
            <a:pPr marL="1430337" lvl="3" indent="-342900">
              <a:spcBef>
                <a:spcPts val="300"/>
              </a:spcBef>
              <a:buFont typeface="Wingdings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Sybil resilience </a:t>
            </a:r>
          </a:p>
          <a:p>
            <a:pPr marL="914400" lvl="1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Conclusions</a:t>
            </a:r>
          </a:p>
          <a:p>
            <a:pPr marL="0" indent="0">
              <a:spcBef>
                <a:spcPts val="800"/>
              </a:spcBef>
              <a:defRPr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44450" indent="0">
              <a:spcBef>
                <a:spcPts val="800"/>
              </a:spcBef>
              <a:defRPr/>
            </a:pPr>
            <a:endParaRPr lang="en-US" sz="2800" dirty="0">
              <a:solidFill>
                <a:schemeClr val="tx1"/>
              </a:solidFill>
              <a:latin typeface="+mn-lt"/>
              <a:sym typeface="Symbol"/>
            </a:endParaRPr>
          </a:p>
          <a:p>
            <a:pPr marL="0" indent="0">
              <a:spcBef>
                <a:spcPts val="800"/>
              </a:spcBef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700"/>
              </a:spcBef>
              <a:buClrTx/>
              <a:buFontTx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5957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2B246-8D76-F076-AE9C-133AA55C2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2A985251-58AF-C254-225D-4924544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12776"/>
            <a:ext cx="829126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457200" lvl="1" indent="0" rtl="0" fontAlgn="base">
              <a:spcBef>
                <a:spcPts val="0"/>
              </a:spcBef>
              <a:spcAft>
                <a:spcPts val="0"/>
              </a:spcAft>
            </a:pPr>
            <a:endParaRPr lang="en-GB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endParaRPr lang="en-GB" b="0" i="0" u="none" strike="noStrike" dirty="0">
              <a:solidFill>
                <a:srgbClr val="FF0000"/>
              </a:solidFill>
              <a:effectLst/>
              <a:latin typeface="+mn-lt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For every game, we construct an equilibrium with the desired properties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+mn-lt"/>
              </a:rPr>
              <a:t>Proposed partition:</a:t>
            </a:r>
            <a:endParaRPr lang="en-GB" b="0" i="0" u="none" strike="noStrike" dirty="0">
              <a:solidFill>
                <a:schemeClr val="accent1"/>
              </a:solidFill>
              <a:effectLst/>
              <a:latin typeface="+mn-lt"/>
            </a:endParaRPr>
          </a:p>
          <a:p>
            <a:pPr marL="755650" lvl="1" indent="-342900" fontAlgn="base">
              <a:buFont typeface="Wingdings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+mn-lt"/>
              </a:rPr>
              <a:t>Each atomic player forms a pool only with a mass of non-atomic players</a:t>
            </a:r>
          </a:p>
          <a:p>
            <a:pPr marL="755650" lvl="1" indent="-342900" fontAlgn="base">
              <a:buFont typeface="Wingdings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+mn-lt"/>
              </a:rPr>
              <a:t>Remaining mass of non-atomic players also split into pools </a:t>
            </a:r>
            <a:endParaRPr lang="en-GB" dirty="0">
              <a:latin typeface="+mn-lt"/>
            </a:endParaRPr>
          </a:p>
          <a:p>
            <a:pPr marL="755650" lvl="1" indent="-342900" fontAlgn="base">
              <a:buFont typeface="Wingdings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+mn-lt"/>
              </a:rPr>
              <a:t>Total size of each pool </a:t>
            </a:r>
            <a:r>
              <a:rPr lang="en-GB" dirty="0">
                <a:latin typeface="+mn-lt"/>
              </a:rPr>
              <a:t>≈ 4/3h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755650" lvl="1" indent="-342900" fontAlgn="base">
              <a:buFont typeface="Wingdings" pitchFamily="2" charset="2"/>
              <a:buChar char="Ø"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9780B-7C8C-A578-FB60-D14AC610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Proof outline of Theorem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9F060-FB61-729E-25D8-FB82EB86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92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BF2F0-44FB-B67D-807A-46F8044B3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BFB69E76-4508-E2CC-98EF-A6EEAD48F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12776"/>
            <a:ext cx="829126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Consider a game where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Threshold h=3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Every large player has stake a=2</a:t>
            </a:r>
          </a:p>
          <a:p>
            <a:pPr marL="457200" lvl="1" indent="0" rtl="0" fontAlgn="base">
              <a:spcBef>
                <a:spcPts val="0"/>
              </a:spcBef>
              <a:spcAft>
                <a:spcPts val="0"/>
              </a:spcAft>
            </a:pPr>
            <a:endParaRPr lang="en-GB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b="0" i="0" u="none" strike="noStrike" dirty="0">
                <a:solidFill>
                  <a:srgbClr val="FF0000"/>
                </a:solidFill>
                <a:effectLst/>
                <a:latin typeface="+mn-lt"/>
              </a:rPr>
              <a:t>Optimal partition: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+mn-lt"/>
              </a:rPr>
              <a:t> each large player forms a pool with a mass of 1 unit of small players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Equilibrium partition:</a:t>
            </a:r>
          </a:p>
          <a:p>
            <a:pPr marL="7556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Every large player forms a pool with 2 units of small players (pools of total stake = 4)</a:t>
            </a:r>
          </a:p>
          <a:p>
            <a:pPr marL="7556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All remaining small players form pools of size 4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9B065-FECB-92B0-3061-61698E71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(tight)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B4D2F-B69F-FD3A-B24B-8B164593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40FA4C-ECA6-51AC-471D-62B508E7AE37}"/>
              </a:ext>
            </a:extLst>
          </p:cNvPr>
          <p:cNvSpPr/>
          <p:nvPr/>
        </p:nvSpPr>
        <p:spPr>
          <a:xfrm>
            <a:off x="1269983" y="5939556"/>
            <a:ext cx="3034676" cy="4369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9371C8-41EC-41A7-4C43-19BBE02ED510}"/>
              </a:ext>
            </a:extLst>
          </p:cNvPr>
          <p:cNvCxnSpPr/>
          <p:nvPr/>
        </p:nvCxnSpPr>
        <p:spPr>
          <a:xfrm>
            <a:off x="2720487" y="5944418"/>
            <a:ext cx="0" cy="436910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3049D1-841A-2BE7-8490-5455A0C28C83}"/>
              </a:ext>
            </a:extLst>
          </p:cNvPr>
          <p:cNvCxnSpPr/>
          <p:nvPr/>
        </p:nvCxnSpPr>
        <p:spPr>
          <a:xfrm>
            <a:off x="4304663" y="5944418"/>
            <a:ext cx="0" cy="436910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25DDE95-77C2-2D01-E244-8ACAEAA06A77}"/>
              </a:ext>
            </a:extLst>
          </p:cNvPr>
          <p:cNvSpPr txBox="1"/>
          <p:nvPr/>
        </p:nvSpPr>
        <p:spPr>
          <a:xfrm>
            <a:off x="1352335" y="6016426"/>
            <a:ext cx="128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 large player</a:t>
            </a:r>
            <a:endParaRPr lang="en-GR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697A4-DFB2-1AEF-C314-C23CFAB7BFA5}"/>
              </a:ext>
            </a:extLst>
          </p:cNvPr>
          <p:cNvSpPr txBox="1"/>
          <p:nvPr/>
        </p:nvSpPr>
        <p:spPr>
          <a:xfrm>
            <a:off x="2936511" y="6016426"/>
            <a:ext cx="1635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 units of ocean</a:t>
            </a:r>
            <a:endParaRPr lang="en-GR" sz="1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6D54E0-1104-C1F8-18B6-1AF73A7F0E3D}"/>
              </a:ext>
            </a:extLst>
          </p:cNvPr>
          <p:cNvSpPr/>
          <p:nvPr/>
        </p:nvSpPr>
        <p:spPr>
          <a:xfrm>
            <a:off x="4942391" y="5939556"/>
            <a:ext cx="3034676" cy="4369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0927AC-5CA7-3330-4E74-F0956005D780}"/>
              </a:ext>
            </a:extLst>
          </p:cNvPr>
          <p:cNvCxnSpPr/>
          <p:nvPr/>
        </p:nvCxnSpPr>
        <p:spPr>
          <a:xfrm>
            <a:off x="7977071" y="5944418"/>
            <a:ext cx="0" cy="436910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941B30B-CF0D-5155-5D11-BD20B65A0DA5}"/>
              </a:ext>
            </a:extLst>
          </p:cNvPr>
          <p:cNvSpPr txBox="1"/>
          <p:nvPr/>
        </p:nvSpPr>
        <p:spPr>
          <a:xfrm>
            <a:off x="5888839" y="6016426"/>
            <a:ext cx="1635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 units of ocean</a:t>
            </a:r>
            <a:endParaRPr lang="en-GR" sz="1400" b="1" dirty="0"/>
          </a:p>
        </p:txBody>
      </p:sp>
    </p:spTree>
    <p:extLst>
      <p:ext uri="{BB962C8B-B14F-4D97-AF65-F5344CB8AC3E}">
        <p14:creationId xmlns:p14="http://schemas.microsoft.com/office/powerpoint/2010/main" val="1278239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4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57190-B469-365F-DD00-F80858F29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819CE9CA-7865-0FBF-2848-6171E4A3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12776"/>
            <a:ext cx="829126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Blockchain systems are anonymous environments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Feasible to split your stake into several wallets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+mn-lt"/>
              </a:rPr>
              <a:t>Controlling or participating in multiple pools can lead to gaining power (e.g. voting power) and to less decentralization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FF0000"/>
                </a:solidFill>
                <a:effectLst/>
                <a:latin typeface="+mn-lt"/>
              </a:rPr>
              <a:t>Sybil attack:</a:t>
            </a:r>
            <a:r>
              <a:rPr lang="en-GB" b="0" i="0" u="none" strike="noStrike" dirty="0">
                <a:solidFill>
                  <a:schemeClr val="dk1"/>
                </a:solidFill>
                <a:effectLst/>
                <a:latin typeface="+mn-lt"/>
              </a:rPr>
              <a:t> finding a way to split one’s stake so as to gain more profit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dk1"/>
                </a:solidFill>
                <a:effectLst/>
                <a:latin typeface="+mn-lt"/>
              </a:rPr>
              <a:t>Gen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erally hard to completely avoid Sybil attacks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[Kwon et al. ’19]</a:t>
            </a:r>
            <a:endParaRPr lang="en-GB" b="0" i="0" u="none" strike="noStrike" dirty="0">
              <a:solidFill>
                <a:srgbClr val="FF0000"/>
              </a:solidFill>
              <a:effectLst/>
              <a:latin typeface="+mn-lt"/>
            </a:endParaRPr>
          </a:p>
          <a:p>
            <a:pPr marL="457200" lvl="1" indent="0" rtl="0" fontAlgn="base">
              <a:spcBef>
                <a:spcPts val="0"/>
              </a:spcBef>
              <a:spcAft>
                <a:spcPts val="0"/>
              </a:spcAft>
            </a:pPr>
            <a:endParaRPr lang="en-GB" b="0" i="0" u="none" strike="noStrike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B4664-0E0F-B193-800D-82E9344C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Sybil resilience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9FAE9-3A80-C0D1-99D1-30E6AFB7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44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1559024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/>
            <a:r>
              <a:rPr lang="en-US" dirty="0">
                <a:solidFill>
                  <a:srgbClr val="FF0000"/>
                </a:solidFill>
                <a:latin typeface="+mn-lt"/>
              </a:rPr>
              <a:t>Q: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What happens to equilibrium partitions when we allow Sybil attacks?</a:t>
            </a:r>
          </a:p>
          <a:p>
            <a:pPr marL="0" indent="0"/>
            <a:endParaRPr lang="en-US" dirty="0">
              <a:solidFill>
                <a:srgbClr val="FF0000"/>
              </a:solidFill>
              <a:latin typeface="+mn-lt"/>
            </a:endParaRPr>
          </a:p>
          <a:p>
            <a:pPr marL="0" indent="0"/>
            <a:r>
              <a:rPr lang="en-US" dirty="0">
                <a:solidFill>
                  <a:srgbClr val="FF0000"/>
                </a:solidFill>
                <a:latin typeface="+mn-lt"/>
              </a:rPr>
              <a:t>Theorem 3: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The equilibria of the proportional scheme are not always Sybil resilient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Can be illustrated with simple examples</a:t>
            </a:r>
          </a:p>
          <a:p>
            <a:pPr marL="0" indent="0"/>
            <a:endParaRPr lang="en-US" dirty="0">
              <a:latin typeface="+mn-lt"/>
            </a:endParaRPr>
          </a:p>
          <a:p>
            <a:pPr marL="0" indent="0"/>
            <a:r>
              <a:rPr lang="en-US" dirty="0">
                <a:latin typeface="+mn-lt"/>
              </a:rPr>
              <a:t>On the other hand:</a:t>
            </a:r>
          </a:p>
          <a:p>
            <a:pPr marL="0" indent="0"/>
            <a:r>
              <a:rPr lang="en-US" dirty="0">
                <a:solidFill>
                  <a:srgbClr val="FF0000"/>
                </a:solidFill>
                <a:latin typeface="+mn-lt"/>
              </a:rPr>
              <a:t>Theorem 4: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For the Shapley scheme, the equilibria identified earlier are Sybil resilient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Sybil resilience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64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B74D7-8B97-C9F0-7A57-8B89C1E10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6AA4CB0D-93F1-1277-FDD8-0A6E1F0E4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559024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 fontAlgn="base"/>
            <a:r>
              <a:rPr lang="en-GB" dirty="0">
                <a:solidFill>
                  <a:schemeClr val="tx1"/>
                </a:solidFill>
                <a:latin typeface="+mn-lt"/>
              </a:rPr>
              <a:t>Consider a game with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3 players with stake h/2 + 1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h/2-1 players with 1 unit of stake</a:t>
            </a:r>
          </a:p>
          <a:p>
            <a:pPr marL="0" indent="0"/>
            <a:endParaRPr lang="en-US" dirty="0">
              <a:solidFill>
                <a:srgbClr val="FF0000"/>
              </a:solidFill>
              <a:latin typeface="+mn-lt"/>
            </a:endParaRPr>
          </a:p>
          <a:p>
            <a:pPr marL="0" indent="0"/>
            <a:r>
              <a:rPr lang="en-US" dirty="0">
                <a:solidFill>
                  <a:srgbClr val="FF0000"/>
                </a:solidFill>
                <a:latin typeface="+mn-lt"/>
              </a:rPr>
              <a:t>Optimal equilibrium:</a:t>
            </a:r>
          </a:p>
          <a:p>
            <a:pPr marL="0" indent="0"/>
            <a:endParaRPr lang="en-US" dirty="0">
              <a:solidFill>
                <a:srgbClr val="FF0000"/>
              </a:solidFill>
              <a:latin typeface="+mn-lt"/>
            </a:endParaRPr>
          </a:p>
          <a:p>
            <a:pPr marL="0" indent="0"/>
            <a:endParaRPr lang="en-US" dirty="0">
              <a:latin typeface="+mn-lt"/>
            </a:endParaRPr>
          </a:p>
          <a:p>
            <a:pPr marL="0" indent="0"/>
            <a:endParaRPr lang="en-US" dirty="0">
              <a:latin typeface="+mn-lt"/>
            </a:endParaRPr>
          </a:p>
          <a:p>
            <a:pPr marL="0" indent="0"/>
            <a:r>
              <a:rPr lang="en-US" dirty="0">
                <a:solidFill>
                  <a:srgbClr val="FF0000"/>
                </a:solidFill>
                <a:latin typeface="+mn-lt"/>
              </a:rPr>
              <a:t>Sybil attack: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One of the 2 large players moves 1 unit of stake to the 2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pool</a:t>
            </a:r>
          </a:p>
          <a:p>
            <a:pPr marL="0" indent="0" algn="ctr"/>
            <a:r>
              <a:rPr lang="en-US" dirty="0">
                <a:solidFill>
                  <a:schemeClr val="tx1"/>
                </a:solidFill>
                <a:latin typeface="+mn-lt"/>
              </a:rPr>
              <a:t>h/2/(h+1) + 1/(h+1) &gt; 1/2</a:t>
            </a:r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8B8DC-5011-F6D7-897A-8A7ADB5C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Sybil attacks under proportional sharing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336CC5-7EB4-2297-1894-B2D6A05A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CD803F-8533-0F43-76C6-2E7A4E43891D}"/>
              </a:ext>
            </a:extLst>
          </p:cNvPr>
          <p:cNvSpPr/>
          <p:nvPr/>
        </p:nvSpPr>
        <p:spPr>
          <a:xfrm>
            <a:off x="1341991" y="3707308"/>
            <a:ext cx="3034676" cy="4369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A4875F-C68B-6FE2-7BD8-566439F9A9CD}"/>
              </a:ext>
            </a:extLst>
          </p:cNvPr>
          <p:cNvCxnSpPr/>
          <p:nvPr/>
        </p:nvCxnSpPr>
        <p:spPr>
          <a:xfrm>
            <a:off x="2792495" y="3712170"/>
            <a:ext cx="0" cy="436910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F68CE9-A300-C921-626F-E9FFD193262B}"/>
              </a:ext>
            </a:extLst>
          </p:cNvPr>
          <p:cNvCxnSpPr/>
          <p:nvPr/>
        </p:nvCxnSpPr>
        <p:spPr>
          <a:xfrm>
            <a:off x="4376671" y="3712170"/>
            <a:ext cx="0" cy="436910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38BDDF-43A6-BCE8-FE51-9A5A00958DF6}"/>
              </a:ext>
            </a:extLst>
          </p:cNvPr>
          <p:cNvSpPr txBox="1"/>
          <p:nvPr/>
        </p:nvSpPr>
        <p:spPr>
          <a:xfrm>
            <a:off x="1702025" y="3738518"/>
            <a:ext cx="1285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h/2+1</a:t>
            </a:r>
            <a:endParaRPr lang="en-GR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3CEF7-9768-22DD-7D19-2F18798D6645}"/>
              </a:ext>
            </a:extLst>
          </p:cNvPr>
          <p:cNvSpPr txBox="1"/>
          <p:nvPr/>
        </p:nvSpPr>
        <p:spPr>
          <a:xfrm>
            <a:off x="3203848" y="3738518"/>
            <a:ext cx="1285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h/2+1</a:t>
            </a:r>
            <a:endParaRPr lang="en-GR" sz="1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FF9150-DDB2-BDC0-720B-DE3BA67EFB7D}"/>
              </a:ext>
            </a:extLst>
          </p:cNvPr>
          <p:cNvSpPr/>
          <p:nvPr/>
        </p:nvSpPr>
        <p:spPr>
          <a:xfrm>
            <a:off x="5076056" y="3707308"/>
            <a:ext cx="3168352" cy="4369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1BCD08-402A-3AEF-9135-0C3923B1C935}"/>
              </a:ext>
            </a:extLst>
          </p:cNvPr>
          <p:cNvCxnSpPr/>
          <p:nvPr/>
        </p:nvCxnSpPr>
        <p:spPr>
          <a:xfrm>
            <a:off x="6526560" y="3712170"/>
            <a:ext cx="0" cy="436910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00D2CD-E9C8-3F7D-2407-180B766A97BD}"/>
              </a:ext>
            </a:extLst>
          </p:cNvPr>
          <p:cNvCxnSpPr/>
          <p:nvPr/>
        </p:nvCxnSpPr>
        <p:spPr>
          <a:xfrm>
            <a:off x="8244408" y="3712170"/>
            <a:ext cx="0" cy="436910"/>
          </a:xfrm>
          <a:prstGeom prst="lin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F9472D-0644-B18B-13B7-BB8C06B02C67}"/>
              </a:ext>
            </a:extLst>
          </p:cNvPr>
          <p:cNvSpPr txBox="1"/>
          <p:nvPr/>
        </p:nvSpPr>
        <p:spPr>
          <a:xfrm>
            <a:off x="5436090" y="3738518"/>
            <a:ext cx="1285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h/2+1</a:t>
            </a:r>
            <a:endParaRPr lang="en-GR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B24DE8-6900-D2A9-B519-A39564103075}"/>
              </a:ext>
            </a:extLst>
          </p:cNvPr>
          <p:cNvSpPr txBox="1"/>
          <p:nvPr/>
        </p:nvSpPr>
        <p:spPr>
          <a:xfrm>
            <a:off x="6516223" y="3738518"/>
            <a:ext cx="1872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h/2-1 small players</a:t>
            </a:r>
            <a:endParaRPr lang="en-GR" sz="1600" b="1" dirty="0"/>
          </a:p>
        </p:txBody>
      </p:sp>
    </p:spTree>
    <p:extLst>
      <p:ext uri="{BB962C8B-B14F-4D97-AF65-F5344CB8AC3E}">
        <p14:creationId xmlns:p14="http://schemas.microsoft.com/office/powerpoint/2010/main" val="758448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 animBg="1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13430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/>
            <a:endParaRPr lang="en-US" dirty="0">
              <a:latin typeface="+mn-lt"/>
            </a:endParaRP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Other reward sharing schemes?</a:t>
            </a:r>
          </a:p>
          <a:p>
            <a:pPr marL="75565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We have considered variants of proportional sharing</a:t>
            </a:r>
          </a:p>
          <a:p>
            <a:pPr marL="75565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Proportional to squares (bad Price of Stability)</a:t>
            </a:r>
          </a:p>
          <a:p>
            <a:pPr marL="755650" lvl="1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Proportional to square roots (more vulnerable to Sybil attacks)</a:t>
            </a:r>
            <a:endParaRPr lang="en-GB" dirty="0">
              <a:latin typeface="+mn-lt"/>
            </a:endParaRP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en-GB" dirty="0">
                <a:latin typeface="+mn-lt"/>
              </a:rPr>
              <a:t>Studying the same questions for non-threshold reward functions (e.g. if </a:t>
            </a:r>
            <a:r>
              <a:rPr lang="el-GR" dirty="0">
                <a:latin typeface="+mn-lt"/>
              </a:rPr>
              <a:t>ρ</a:t>
            </a:r>
            <a:r>
              <a:rPr lang="en-US" dirty="0">
                <a:latin typeface="+mn-lt"/>
              </a:rPr>
              <a:t>(S) is linear with a cap)</a:t>
            </a:r>
            <a:endParaRPr lang="en-GB" dirty="0">
              <a:latin typeface="+mn-lt"/>
            </a:endParaRP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en-GB" dirty="0">
                <a:solidFill>
                  <a:schemeClr val="dk1"/>
                </a:solidFill>
                <a:latin typeface="+mn-lt"/>
              </a:rPr>
              <a:t>More general: Should protocols support </a:t>
            </a:r>
            <a:r>
              <a:rPr lang="en-GB" dirty="0" err="1">
                <a:solidFill>
                  <a:schemeClr val="dk1"/>
                </a:solidFill>
                <a:latin typeface="+mn-lt"/>
              </a:rPr>
              <a:t>onchain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 pooling?</a:t>
            </a:r>
          </a:p>
          <a:p>
            <a:pPr lvl="1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+mn-lt"/>
              </a:rPr>
              <a:t>Or does Adam Smith steer </a:t>
            </a:r>
            <a:r>
              <a:rPr lang="en-GB" sz="2000" dirty="0" err="1">
                <a:solidFill>
                  <a:schemeClr val="dk1"/>
                </a:solidFill>
                <a:latin typeface="+mn-lt"/>
              </a:rPr>
              <a:t>offchain</a:t>
            </a:r>
            <a:r>
              <a:rPr lang="en-GB" sz="2000" dirty="0">
                <a:solidFill>
                  <a:schemeClr val="dk1"/>
                </a:solidFill>
                <a:latin typeface="+mn-lt"/>
              </a:rPr>
              <a:t> pooling to good equilibria? </a:t>
            </a:r>
            <a:endParaRPr lang="en-GB" dirty="0">
              <a:solidFill>
                <a:schemeClr val="dk1"/>
              </a:solidFill>
              <a:latin typeface="+mn-lt"/>
            </a:endParaRPr>
          </a:p>
          <a:p>
            <a:pPr indent="-355600">
              <a:buClr>
                <a:schemeClr val="dk1"/>
              </a:buClr>
              <a:buSzPts val="2000"/>
              <a:buFont typeface="Wingdings" pitchFamily="2" charset="2"/>
              <a:buChar char="Ø"/>
            </a:pPr>
            <a:r>
              <a:rPr lang="en-GB" dirty="0" err="1">
                <a:solidFill>
                  <a:schemeClr val="dk1"/>
                </a:solidFill>
                <a:latin typeface="+mn-lt"/>
              </a:rPr>
              <a:t>Modeling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 the utility of players: different objectives from different entities	</a:t>
            </a:r>
          </a:p>
          <a:p>
            <a:pPr lvl="1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+mn-lt"/>
              </a:rPr>
              <a:t>Many operators do not care only about expected profit</a:t>
            </a:r>
          </a:p>
          <a:p>
            <a:pPr lvl="1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+mn-lt"/>
              </a:rPr>
              <a:t>But also for popularity, and for controlling more pools</a:t>
            </a:r>
          </a:p>
          <a:p>
            <a:pPr lvl="1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Open problems and other directions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3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528" y="1487016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>
              <a:spcAft>
                <a:spcPts val="30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Reward schemes in blockchain governance</a:t>
            </a:r>
          </a:p>
          <a:p>
            <a:pPr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Many blockchain communities host elections for a variety of issues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Committee elections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Participatory budgeting: evaluating community generated proposals (e.g., project Catalyst in Cardano)</a:t>
            </a:r>
          </a:p>
          <a:p>
            <a:pPr marL="800100" lvl="1" indent="-34290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Referenda on various aspects of the protocol</a:t>
            </a:r>
          </a:p>
          <a:p>
            <a:pPr marL="38735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 some cases, voting is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ONLY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via representatives</a:t>
            </a:r>
          </a:p>
          <a:p>
            <a:pPr marL="38735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Ideally, we want representatives to</a:t>
            </a:r>
          </a:p>
          <a:p>
            <a:pPr marL="800100" lvl="1" indent="-342900" fontAlgn="base">
              <a:buFont typeface="Wingdings" pitchFamily="2" charset="2"/>
              <a:buChar char="Ø"/>
            </a:pPr>
            <a:r>
              <a:rPr lang="en-GB" sz="2000" dirty="0">
                <a:latin typeface="+mn-lt"/>
              </a:rPr>
              <a:t>provide arguments to support their opinion</a:t>
            </a:r>
          </a:p>
          <a:p>
            <a:pPr marL="800100" lvl="1" indent="-342900" fontAlgn="base">
              <a:buFont typeface="Wingdings" pitchFamily="2" charset="2"/>
              <a:buChar char="Ø"/>
            </a:pPr>
            <a:r>
              <a:rPr lang="en-GB" sz="2000" dirty="0">
                <a:latin typeface="+mn-lt"/>
              </a:rPr>
              <a:t>interact with the community so as to encourage participation</a:t>
            </a:r>
          </a:p>
          <a:p>
            <a:pPr marL="387350" indent="-34290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How do we incentivize them to “do their job”?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87350" indent="-342900">
              <a:spcAft>
                <a:spcPts val="300"/>
              </a:spcAft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Open problems and other directions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A3CEF-2903-CB56-41B8-63C97A4BF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7E82014A-F9B0-BD70-4CD1-F36A85912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87016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>
              <a:spcAft>
                <a:spcPts val="30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Joint work with G.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Birmpas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, P.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Lazos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, P. Penna</a:t>
            </a:r>
          </a:p>
          <a:p>
            <a:pPr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Reward schemes dependent on attracted delegated stake to each representative</a:t>
            </a:r>
          </a:p>
          <a:p>
            <a:pPr marL="38735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Studied within a framework of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effort games</a:t>
            </a:r>
          </a:p>
          <a:p>
            <a:pPr marL="345758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Utility function of each representative:</a:t>
            </a:r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24448" indent="0" algn="ctr">
              <a:buSzPct val="100000"/>
            </a:pPr>
            <a:r>
              <a:rPr lang="en-GB" dirty="0">
                <a:latin typeface="+mn-lt"/>
              </a:rPr>
              <a:t>reward – cost of exerted effort</a:t>
            </a:r>
          </a:p>
          <a:p>
            <a:pPr marL="44450" indent="0">
              <a:spcAft>
                <a:spcPts val="300"/>
              </a:spcAft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8735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Main conclusion: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Proportional sharing not suitable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threshold-based rules induce better equilibria</a:t>
            </a:r>
          </a:p>
          <a:p>
            <a:pPr marL="387350" indent="-3429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Other reward schemes in effort games also recently considered: </a:t>
            </a:r>
          </a:p>
          <a:p>
            <a:pPr marL="44450" indent="0">
              <a:spcAft>
                <a:spcPts val="30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	[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Gersbach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Mamageishvili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, Tejada ’22, </a:t>
            </a:r>
          </a:p>
          <a:p>
            <a:pPr marL="44450" indent="0">
              <a:spcAft>
                <a:spcPts val="30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Caragiannis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Schwartzbach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’23]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387350" indent="-342900">
              <a:spcAft>
                <a:spcPts val="300"/>
              </a:spcAft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AF179-AE3A-1549-5B2F-DAA6E7C1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Open problems and other directions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3B1454-0AE6-985E-4741-14BEA372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46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81F31-EFEE-3D7C-B648-0F85AD8F3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2A07E-8E93-262A-F3D4-C97B2239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Open problems and other directions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7ABEAB68-71A6-4736-CAA0-C5C7CDF0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Blockchains are live systems with an arena of economic interactions</a:t>
            </a:r>
            <a:endParaRPr lang="el-GR" sz="2400" dirty="0"/>
          </a:p>
          <a:p>
            <a:r>
              <a:rPr lang="en-US" sz="2400" dirty="0"/>
              <a:t>Source of inspiration for AGT research</a:t>
            </a:r>
          </a:p>
          <a:p>
            <a:r>
              <a:rPr lang="en-US" sz="2400" dirty="0"/>
              <a:t>Directions beyond reward sharing schemes</a:t>
            </a:r>
          </a:p>
          <a:p>
            <a:pPr lvl="1"/>
            <a:r>
              <a:rPr lang="en-US" sz="2400" dirty="0"/>
              <a:t>Transaction fee mechanism design</a:t>
            </a:r>
          </a:p>
          <a:p>
            <a:pPr lvl="1"/>
            <a:r>
              <a:rPr lang="en-US" sz="2400" dirty="0" err="1"/>
              <a:t>Tokenomics</a:t>
            </a:r>
            <a:endParaRPr lang="en-US" sz="2400" dirty="0"/>
          </a:p>
          <a:p>
            <a:pPr lvl="1"/>
            <a:r>
              <a:rPr lang="en-US" sz="2400" dirty="0"/>
              <a:t>Voting rules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7CDD6-D8BC-5D84-6184-1A9FD0CA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4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1979712" y="1340768"/>
            <a:ext cx="5338762" cy="3562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844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1126976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>
              <a:spcBef>
                <a:spcPts val="600"/>
              </a:spcBef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  <a:p>
            <a:pPr marL="38735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Proof of Work protocols</a:t>
            </a:r>
            <a:endParaRPr lang="el-GR" dirty="0">
              <a:latin typeface="+mn-lt"/>
            </a:endParaRP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000" dirty="0">
                <a:latin typeface="+mn-lt"/>
              </a:rPr>
              <a:t>rely on computational (hashing) power</a:t>
            </a:r>
            <a:endParaRPr lang="el-GR" sz="2000" dirty="0">
              <a:latin typeface="+mn-lt"/>
              <a:sym typeface="Symbol"/>
            </a:endParaRP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Block producers need to solve some cryptographic puzzle</a:t>
            </a:r>
            <a:r>
              <a:rPr lang="el-GR" sz="2000" dirty="0">
                <a:latin typeface="+mn-lt"/>
                <a:sym typeface="Symbol"/>
              </a:rPr>
              <a:t> </a:t>
            </a:r>
            <a:r>
              <a:rPr lang="en-US" sz="2000" dirty="0">
                <a:latin typeface="+mn-lt"/>
                <a:sym typeface="Symbol"/>
              </a:rPr>
              <a:t>by brute force</a:t>
            </a:r>
            <a:endParaRPr lang="el-GR" sz="2000" dirty="0">
              <a:latin typeface="+mn-lt"/>
              <a:sym typeface="Symbol"/>
            </a:endParaRP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Very high energy consumption</a:t>
            </a:r>
            <a:endParaRPr lang="en-US" dirty="0">
              <a:latin typeface="+mn-lt"/>
              <a:sym typeface="Symbol"/>
            </a:endParaRPr>
          </a:p>
          <a:p>
            <a:pPr marL="38735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Proof of Stake protocols</a:t>
            </a:r>
            <a:r>
              <a:rPr lang="el-GR" dirty="0">
                <a:latin typeface="+mn-lt"/>
              </a:rPr>
              <a:t>: </a:t>
            </a:r>
            <a:r>
              <a:rPr lang="en-US" dirty="0">
                <a:latin typeface="+mn-lt"/>
                <a:sym typeface="Symbol"/>
              </a:rPr>
              <a:t>a different approach</a:t>
            </a:r>
            <a:endParaRPr lang="el-GR" dirty="0">
              <a:latin typeface="+mn-lt"/>
              <a:sym typeface="Symbol"/>
            </a:endParaRP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Computationally hard work replaced by randomization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Much more energy efficient!</a:t>
            </a:r>
            <a:endParaRPr lang="el-GR" sz="2000" dirty="0">
              <a:latin typeface="+mn-lt"/>
              <a:sym typeface="Symbol"/>
            </a:endParaRP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State of the system determined by the stake (amount of owned cryptocurrency) of each user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In operation since 2017</a:t>
            </a:r>
            <a:endParaRPr lang="el-GR" sz="2000" dirty="0">
              <a:latin typeface="+mn-lt"/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Proof of Work vs Proof of Stake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89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8A99A-9D79-54C2-4E67-D53553B99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C4416CF2-1F90-1E67-7688-35890080D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00808"/>
            <a:ext cx="82296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2858" indent="0">
              <a:buSzPct val="100000"/>
            </a:pPr>
            <a:r>
              <a:rPr lang="en-GB" dirty="0">
                <a:solidFill>
                  <a:srgbClr val="FF0000"/>
                </a:solidFill>
                <a:latin typeface="+mn-lt"/>
              </a:rPr>
              <a:t>Shapley value in the oceanic model [Milnor, Shapley ’78]:</a:t>
            </a:r>
            <a:r>
              <a:rPr lang="en-GB" dirty="0">
                <a:latin typeface="+mn-lt"/>
              </a:rPr>
              <a:t> </a:t>
            </a:r>
          </a:p>
          <a:p>
            <a:pPr marL="345758" indent="-342900"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Think of the non-atomic players in a pool as forming an interval [0, L]</a:t>
            </a:r>
          </a:p>
          <a:p>
            <a:pPr marL="345758" indent="-342900"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Consider random arrival times for the atomic players in [0, L]</a:t>
            </a:r>
          </a:p>
          <a:p>
            <a:pPr marL="345758" indent="-342900"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Let </a:t>
            </a:r>
            <a:r>
              <a:rPr lang="en-GB" dirty="0" err="1">
                <a:latin typeface="+mn-lt"/>
              </a:rPr>
              <a:t>t</a:t>
            </a:r>
            <a:r>
              <a:rPr lang="en-GB" baseline="-25000" dirty="0" err="1">
                <a:latin typeface="+mn-lt"/>
              </a:rPr>
              <a:t>i</a:t>
            </a:r>
            <a:r>
              <a:rPr lang="en-GB" dirty="0">
                <a:latin typeface="+mn-lt"/>
              </a:rPr>
              <a:t> be the arrival time of player </a:t>
            </a:r>
            <a:r>
              <a:rPr lang="en-GB" dirty="0" err="1">
                <a:latin typeface="+mn-lt"/>
              </a:rPr>
              <a:t>i</a:t>
            </a:r>
            <a:endParaRPr lang="en-GB" dirty="0">
              <a:latin typeface="+mn-lt"/>
            </a:endParaRPr>
          </a:p>
          <a:p>
            <a:pPr marL="415608" lvl="1" indent="0">
              <a:buSzPct val="100000"/>
            </a:pPr>
            <a:endParaRPr lang="en-GB" sz="2000" dirty="0">
              <a:latin typeface="+mn-lt"/>
            </a:endParaRPr>
          </a:p>
          <a:p>
            <a:pPr marL="0" lvl="1" indent="0">
              <a:buSzPct val="100000"/>
            </a:pPr>
            <a:r>
              <a:rPr lang="en-GB" dirty="0">
                <a:latin typeface="+mn-lt"/>
              </a:rPr>
              <a:t>Shapley value of player </a:t>
            </a:r>
            <a:r>
              <a:rPr lang="en-GB" dirty="0" err="1">
                <a:latin typeface="+mn-lt"/>
              </a:rPr>
              <a:t>i</a:t>
            </a:r>
            <a:r>
              <a:rPr lang="en-GB" dirty="0">
                <a:latin typeface="+mn-lt"/>
              </a:rPr>
              <a:t> = </a:t>
            </a:r>
          </a:p>
          <a:p>
            <a:pPr marL="0" lvl="1" indent="0">
              <a:buSzPct val="100000"/>
            </a:pPr>
            <a:r>
              <a:rPr lang="en-GB" dirty="0">
                <a:latin typeface="+mn-lt"/>
              </a:rPr>
              <a:t>Probability of being pivotal, for the pool that consists of</a:t>
            </a:r>
          </a:p>
          <a:p>
            <a:pPr marL="345758" indent="-342900">
              <a:buSzPct val="100000"/>
              <a:buFont typeface="Wingdings" pitchFamily="2" charset="2"/>
              <a:buChar char="Ø"/>
            </a:pPr>
            <a:r>
              <a:rPr lang="en-US" sz="2000" dirty="0">
                <a:latin typeface="+mn-lt"/>
              </a:rPr>
              <a:t>The mass [0, </a:t>
            </a:r>
            <a:r>
              <a:rPr lang="en-GB" sz="2000" dirty="0" err="1">
                <a:latin typeface="+mn-lt"/>
              </a:rPr>
              <a:t>t</a:t>
            </a:r>
            <a:r>
              <a:rPr lang="en-GB" sz="2000" baseline="-25000" dirty="0" err="1">
                <a:latin typeface="+mn-lt"/>
              </a:rPr>
              <a:t>i</a:t>
            </a:r>
            <a:r>
              <a:rPr lang="en-GB" sz="2000" dirty="0">
                <a:latin typeface="+mn-lt"/>
              </a:rPr>
              <a:t>]</a:t>
            </a:r>
          </a:p>
          <a:p>
            <a:pPr marL="345758" indent="-342900">
              <a:buSzPct val="100000"/>
              <a:buFont typeface="Wingdings" pitchFamily="2" charset="2"/>
              <a:buChar char="Ø"/>
            </a:pPr>
            <a:r>
              <a:rPr lang="en-GB" sz="2000" dirty="0">
                <a:latin typeface="+mn-lt"/>
              </a:rPr>
              <a:t>The atomic players who arrived before </a:t>
            </a:r>
            <a:r>
              <a:rPr lang="en-GB" sz="2000" dirty="0" err="1">
                <a:latin typeface="+mn-lt"/>
              </a:rPr>
              <a:t>t</a:t>
            </a:r>
            <a:r>
              <a:rPr lang="en-GB" sz="2000" baseline="-25000" dirty="0" err="1">
                <a:latin typeface="+mn-lt"/>
              </a:rPr>
              <a:t>i</a:t>
            </a: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4D990-BED1-5552-04A0-A2CDF2A8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Shapley vs proportional sharing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8613F-36C6-C47A-0FBD-7F715A0A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84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764704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>
              <a:spcBef>
                <a:spcPts val="800"/>
              </a:spcBef>
              <a:defRPr/>
            </a:pPr>
            <a:endParaRPr lang="en-US" dirty="0">
              <a:latin typeface="+mn-lt"/>
            </a:endParaRPr>
          </a:p>
          <a:p>
            <a:pPr marL="0" indent="0">
              <a:spcBef>
                <a:spcPts val="6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How do they work: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sym typeface="Symbol"/>
              </a:rPr>
              <a:t>Protocol run on a per epoch basis</a:t>
            </a:r>
          </a:p>
          <a:p>
            <a:pPr marL="1430337" lvl="3" indent="-342900">
              <a:spcBef>
                <a:spcPts val="300"/>
              </a:spcBef>
              <a:buFont typeface="Wingdings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6.5 mins in Ethereum, 5 days in </a:t>
            </a:r>
            <a:r>
              <a:rPr lang="en-US" sz="2000" dirty="0" err="1">
                <a:latin typeface="+mn-lt"/>
                <a:sym typeface="Symbol"/>
              </a:rPr>
              <a:t>Cardano</a:t>
            </a:r>
            <a:r>
              <a:rPr lang="en-US" sz="2000" dirty="0">
                <a:latin typeface="+mn-lt"/>
                <a:sym typeface="Symbol"/>
              </a:rPr>
              <a:t> </a:t>
            </a:r>
          </a:p>
          <a:p>
            <a:pPr marL="1430337" lvl="3" indent="-342900">
              <a:spcBef>
                <a:spcPts val="300"/>
              </a:spcBef>
              <a:buFont typeface="Wingdings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Each epoch split into slots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Registered validators:</a:t>
            </a:r>
            <a:r>
              <a:rPr lang="en-US" dirty="0">
                <a:latin typeface="+mn-lt"/>
              </a:rPr>
              <a:t> users who run a validating node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These are the users who can participate to produce and to validate blocks (and thus get rewards)</a:t>
            </a:r>
            <a:endParaRPr lang="en-US" dirty="0">
              <a:latin typeface="+mn-lt"/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Proof of Stake protocols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Google Shape;252;p54">
            <a:extLst>
              <a:ext uri="{FF2B5EF4-FFF2-40B4-BE49-F238E27FC236}">
                <a16:creationId xmlns:a16="http://schemas.microsoft.com/office/drawing/2014/main" id="{2282A12B-EB38-04C1-12F6-80FA639003E8}"/>
              </a:ext>
            </a:extLst>
          </p:cNvPr>
          <p:cNvSpPr/>
          <p:nvPr/>
        </p:nvSpPr>
        <p:spPr>
          <a:xfrm>
            <a:off x="1946975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53;p54">
            <a:extLst>
              <a:ext uri="{FF2B5EF4-FFF2-40B4-BE49-F238E27FC236}">
                <a16:creationId xmlns:a16="http://schemas.microsoft.com/office/drawing/2014/main" id="{B67AA818-A7CD-D465-DAD3-91A588B77595}"/>
              </a:ext>
            </a:extLst>
          </p:cNvPr>
          <p:cNvSpPr/>
          <p:nvPr/>
        </p:nvSpPr>
        <p:spPr>
          <a:xfrm>
            <a:off x="2870138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254;p54">
            <a:extLst>
              <a:ext uri="{FF2B5EF4-FFF2-40B4-BE49-F238E27FC236}">
                <a16:creationId xmlns:a16="http://schemas.microsoft.com/office/drawing/2014/main" id="{A6AC925A-DF74-4AEE-A7E8-184613222D2F}"/>
              </a:ext>
            </a:extLst>
          </p:cNvPr>
          <p:cNvCxnSpPr>
            <a:stCxn id="5" idx="1"/>
            <a:endCxn id="4" idx="3"/>
          </p:cNvCxnSpPr>
          <p:nvPr/>
        </p:nvCxnSpPr>
        <p:spPr>
          <a:xfrm rot="10800000">
            <a:off x="2608838" y="5803582"/>
            <a:ext cx="261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255;p54">
            <a:extLst>
              <a:ext uri="{FF2B5EF4-FFF2-40B4-BE49-F238E27FC236}">
                <a16:creationId xmlns:a16="http://schemas.microsoft.com/office/drawing/2014/main" id="{F8F491C4-DE00-9CBC-1880-FCFFC9EBAD3A}"/>
              </a:ext>
            </a:extLst>
          </p:cNvPr>
          <p:cNvSpPr/>
          <p:nvPr/>
        </p:nvSpPr>
        <p:spPr>
          <a:xfrm>
            <a:off x="5870113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256;p54">
            <a:extLst>
              <a:ext uri="{FF2B5EF4-FFF2-40B4-BE49-F238E27FC236}">
                <a16:creationId xmlns:a16="http://schemas.microsoft.com/office/drawing/2014/main" id="{8F612061-84FA-C899-9B33-C3EB8D251DB9}"/>
              </a:ext>
            </a:extLst>
          </p:cNvPr>
          <p:cNvCxnSpPr>
            <a:stCxn id="7" idx="1"/>
          </p:cNvCxnSpPr>
          <p:nvPr/>
        </p:nvCxnSpPr>
        <p:spPr>
          <a:xfrm rot="10800000">
            <a:off x="5608813" y="5803582"/>
            <a:ext cx="261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58;p54">
            <a:extLst>
              <a:ext uri="{FF2B5EF4-FFF2-40B4-BE49-F238E27FC236}">
                <a16:creationId xmlns:a16="http://schemas.microsoft.com/office/drawing/2014/main" id="{65DC950D-50C4-D478-25F8-347700CAE436}"/>
              </a:ext>
            </a:extLst>
          </p:cNvPr>
          <p:cNvSpPr/>
          <p:nvPr/>
        </p:nvSpPr>
        <p:spPr>
          <a:xfrm>
            <a:off x="6793213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259;p54">
            <a:extLst>
              <a:ext uri="{FF2B5EF4-FFF2-40B4-BE49-F238E27FC236}">
                <a16:creationId xmlns:a16="http://schemas.microsoft.com/office/drawing/2014/main" id="{96D4C454-1476-B8F5-AC4E-D1B9E7613B93}"/>
              </a:ext>
            </a:extLst>
          </p:cNvPr>
          <p:cNvCxnSpPr>
            <a:stCxn id="9" idx="1"/>
            <a:endCxn id="7" idx="3"/>
          </p:cNvCxnSpPr>
          <p:nvPr/>
        </p:nvCxnSpPr>
        <p:spPr>
          <a:xfrm rot="10800000">
            <a:off x="6531913" y="5803582"/>
            <a:ext cx="261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260;p54">
            <a:extLst>
              <a:ext uri="{FF2B5EF4-FFF2-40B4-BE49-F238E27FC236}">
                <a16:creationId xmlns:a16="http://schemas.microsoft.com/office/drawing/2014/main" id="{3415F4D5-3730-4552-DD2D-154C25E06B28}"/>
              </a:ext>
            </a:extLst>
          </p:cNvPr>
          <p:cNvSpPr/>
          <p:nvPr/>
        </p:nvSpPr>
        <p:spPr>
          <a:xfrm>
            <a:off x="7716313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261;p54">
            <a:extLst>
              <a:ext uri="{FF2B5EF4-FFF2-40B4-BE49-F238E27FC236}">
                <a16:creationId xmlns:a16="http://schemas.microsoft.com/office/drawing/2014/main" id="{9E5EB763-F953-FC67-1F50-EF163804B848}"/>
              </a:ext>
            </a:extLst>
          </p:cNvPr>
          <p:cNvCxnSpPr>
            <a:stCxn id="11" idx="1"/>
            <a:endCxn id="9" idx="3"/>
          </p:cNvCxnSpPr>
          <p:nvPr/>
        </p:nvCxnSpPr>
        <p:spPr>
          <a:xfrm rot="10800000">
            <a:off x="7455013" y="5803582"/>
            <a:ext cx="261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262;p54">
            <a:extLst>
              <a:ext uri="{FF2B5EF4-FFF2-40B4-BE49-F238E27FC236}">
                <a16:creationId xmlns:a16="http://schemas.microsoft.com/office/drawing/2014/main" id="{7E018E6D-D4C6-A3D7-3EBB-053E50D1B05F}"/>
              </a:ext>
            </a:extLst>
          </p:cNvPr>
          <p:cNvSpPr/>
          <p:nvPr/>
        </p:nvSpPr>
        <p:spPr>
          <a:xfrm>
            <a:off x="4902863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263;p54">
            <a:extLst>
              <a:ext uri="{FF2B5EF4-FFF2-40B4-BE49-F238E27FC236}">
                <a16:creationId xmlns:a16="http://schemas.microsoft.com/office/drawing/2014/main" id="{D6D26328-84B0-D782-3343-7AECAEBF0058}"/>
              </a:ext>
            </a:extLst>
          </p:cNvPr>
          <p:cNvCxnSpPr>
            <a:endCxn id="5" idx="3"/>
          </p:cNvCxnSpPr>
          <p:nvPr/>
        </p:nvCxnSpPr>
        <p:spPr>
          <a:xfrm rot="10800000">
            <a:off x="3531938" y="5803582"/>
            <a:ext cx="13149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5" name="Google Shape;264;p54">
            <a:extLst>
              <a:ext uri="{FF2B5EF4-FFF2-40B4-BE49-F238E27FC236}">
                <a16:creationId xmlns:a16="http://schemas.microsoft.com/office/drawing/2014/main" id="{EA8B4FEE-FA10-4E7F-3E58-3E8356DF3E90}"/>
              </a:ext>
            </a:extLst>
          </p:cNvPr>
          <p:cNvSpPr/>
          <p:nvPr/>
        </p:nvSpPr>
        <p:spPr>
          <a:xfrm>
            <a:off x="361925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Genesis</a:t>
            </a:r>
            <a:endParaRPr sz="900" dirty="0"/>
          </a:p>
        </p:txBody>
      </p:sp>
      <p:cxnSp>
        <p:nvCxnSpPr>
          <p:cNvPr id="16" name="Google Shape;265;p54">
            <a:extLst>
              <a:ext uri="{FF2B5EF4-FFF2-40B4-BE49-F238E27FC236}">
                <a16:creationId xmlns:a16="http://schemas.microsoft.com/office/drawing/2014/main" id="{C131940A-868E-1387-6333-B539DAA6EBA2}"/>
              </a:ext>
            </a:extLst>
          </p:cNvPr>
          <p:cNvCxnSpPr/>
          <p:nvPr/>
        </p:nvCxnSpPr>
        <p:spPr>
          <a:xfrm rot="10800000">
            <a:off x="1206200" y="5799982"/>
            <a:ext cx="558300" cy="7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7" name="Google Shape;265;p54">
            <a:extLst>
              <a:ext uri="{FF2B5EF4-FFF2-40B4-BE49-F238E27FC236}">
                <a16:creationId xmlns:a16="http://schemas.microsoft.com/office/drawing/2014/main" id="{D8751587-DC2C-F251-262A-B9BE061AE37B}"/>
              </a:ext>
            </a:extLst>
          </p:cNvPr>
          <p:cNvCxnSpPr/>
          <p:nvPr/>
        </p:nvCxnSpPr>
        <p:spPr>
          <a:xfrm rot="10800000">
            <a:off x="8406188" y="5805264"/>
            <a:ext cx="558300" cy="7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35BF49-4BBC-A910-5C1D-89705266DCDC}"/>
              </a:ext>
            </a:extLst>
          </p:cNvPr>
          <p:cNvCxnSpPr>
            <a:cxnSpLocks/>
          </p:cNvCxnSpPr>
          <p:nvPr/>
        </p:nvCxnSpPr>
        <p:spPr>
          <a:xfrm>
            <a:off x="4788024" y="4935054"/>
            <a:ext cx="0" cy="1559198"/>
          </a:xfrm>
          <a:prstGeom prst="line">
            <a:avLst/>
          </a:prstGeom>
          <a:ln w="25400"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EBCB9F-1921-B8C2-15A4-8F03EBDAAA8B}"/>
              </a:ext>
            </a:extLst>
          </p:cNvPr>
          <p:cNvCxnSpPr>
            <a:cxnSpLocks/>
          </p:cNvCxnSpPr>
          <p:nvPr/>
        </p:nvCxnSpPr>
        <p:spPr>
          <a:xfrm>
            <a:off x="8532440" y="4941168"/>
            <a:ext cx="0" cy="1559198"/>
          </a:xfrm>
          <a:prstGeom prst="line">
            <a:avLst/>
          </a:prstGeom>
          <a:ln w="25400"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21B10CF-B61C-019D-E1E7-385E6587CEAF}"/>
              </a:ext>
            </a:extLst>
          </p:cNvPr>
          <p:cNvSpPr txBox="1"/>
          <p:nvPr/>
        </p:nvSpPr>
        <p:spPr>
          <a:xfrm>
            <a:off x="6240972" y="5002483"/>
            <a:ext cx="228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00" dirty="0"/>
              <a:t>Epoch 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FA11C0-44D7-731F-61A5-A4E6481CC54A}"/>
              </a:ext>
            </a:extLst>
          </p:cNvPr>
          <p:cNvSpPr txBox="1"/>
          <p:nvPr/>
        </p:nvSpPr>
        <p:spPr>
          <a:xfrm>
            <a:off x="3779913" y="501317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00" dirty="0"/>
              <a:t>Epoch t-1</a:t>
            </a:r>
          </a:p>
        </p:txBody>
      </p:sp>
    </p:spTree>
    <p:extLst>
      <p:ext uri="{BB962C8B-B14F-4D97-AF65-F5344CB8AC3E}">
        <p14:creationId xmlns:p14="http://schemas.microsoft.com/office/powerpoint/2010/main" val="584305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5" y="764703"/>
            <a:ext cx="8352923" cy="399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>
              <a:spcBef>
                <a:spcPts val="800"/>
              </a:spcBef>
              <a:defRPr/>
            </a:pPr>
            <a:endParaRPr lang="en-US" dirty="0">
              <a:latin typeface="+mn-lt"/>
            </a:endParaRPr>
          </a:p>
          <a:p>
            <a:pPr marL="0" indent="0">
              <a:spcBef>
                <a:spcPts val="6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How do they work: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Stake vector of validators at the beginning of an epoch: (s</a:t>
            </a:r>
            <a:r>
              <a:rPr lang="en-US" sz="2200" baseline="-25000" dirty="0">
                <a:latin typeface="+mn-lt"/>
              </a:rPr>
              <a:t>1</a:t>
            </a:r>
            <a:r>
              <a:rPr lang="en-US" sz="2200" dirty="0">
                <a:latin typeface="+mn-lt"/>
              </a:rPr>
              <a:t>,…, </a:t>
            </a:r>
            <a:r>
              <a:rPr lang="en-US" sz="2200" dirty="0" err="1">
                <a:latin typeface="+mn-lt"/>
              </a:rPr>
              <a:t>s</a:t>
            </a:r>
            <a:r>
              <a:rPr lang="en-US" sz="2200" baseline="-25000" dirty="0" err="1">
                <a:latin typeface="+mn-lt"/>
              </a:rPr>
              <a:t>n</a:t>
            </a:r>
            <a:r>
              <a:rPr lang="en-US" sz="2200" dirty="0">
                <a:latin typeface="+mn-lt"/>
              </a:rPr>
              <a:t>)</a:t>
            </a:r>
            <a:endParaRPr lang="en-US" sz="2200" dirty="0">
              <a:latin typeface="+mn-lt"/>
              <a:sym typeface="Symbol"/>
            </a:endParaRP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sym typeface="Symbol"/>
              </a:rPr>
              <a:t>Randomization used to select a committee of validators in each epoch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sym typeface="Symbol"/>
              </a:rPr>
              <a:t>Randomization also used to select a </a:t>
            </a:r>
            <a:r>
              <a:rPr lang="en-US" sz="2200" dirty="0">
                <a:solidFill>
                  <a:srgbClr val="FF0000"/>
                </a:solidFill>
                <a:latin typeface="+mn-lt"/>
                <a:sym typeface="Symbol"/>
              </a:rPr>
              <a:t>slot leader (or block proposer)</a:t>
            </a:r>
            <a:r>
              <a:rPr lang="en-US" sz="2200" dirty="0">
                <a:solidFill>
                  <a:schemeClr val="tx1"/>
                </a:solidFill>
                <a:latin typeface="+mn-lt"/>
                <a:sym typeface="Symbol"/>
              </a:rPr>
              <a:t> for each time slot</a:t>
            </a:r>
            <a:r>
              <a:rPr lang="en-US" sz="2200" dirty="0">
                <a:latin typeface="+mn-lt"/>
                <a:sym typeface="Symbol"/>
              </a:rPr>
              <a:t> 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sym typeface="Symbol"/>
              </a:rPr>
              <a:t>Variations for the probability of selecting validator </a:t>
            </a:r>
            <a:r>
              <a:rPr lang="en-US" sz="2200" dirty="0" err="1">
                <a:latin typeface="+mn-lt"/>
                <a:sym typeface="Symbol"/>
              </a:rPr>
              <a:t>i</a:t>
            </a:r>
            <a:r>
              <a:rPr lang="en-US" sz="2200" dirty="0">
                <a:latin typeface="+mn-lt"/>
                <a:sym typeface="Symbol"/>
              </a:rPr>
              <a:t>: </a:t>
            </a:r>
          </a:p>
          <a:p>
            <a:pPr marL="1430337" lvl="3" indent="-342900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monotonically dependent on </a:t>
            </a:r>
            <a:r>
              <a:rPr lang="en-US" sz="2000" dirty="0" err="1">
                <a:latin typeface="+mn-lt"/>
                <a:sym typeface="Symbol"/>
              </a:rPr>
              <a:t>s</a:t>
            </a:r>
            <a:r>
              <a:rPr lang="en-US" sz="2000" baseline="-25000" dirty="0" err="1">
                <a:latin typeface="+mn-lt"/>
                <a:sym typeface="Symbol"/>
              </a:rPr>
              <a:t>i</a:t>
            </a:r>
            <a:endParaRPr lang="en-US" sz="2000" dirty="0">
              <a:latin typeface="+mn-lt"/>
              <a:sym typeface="Symbol"/>
            </a:endParaRPr>
          </a:p>
          <a:p>
            <a:pPr marL="1430337" lvl="3" indent="-342900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Or equiprobable among all users with </a:t>
            </a:r>
            <a:r>
              <a:rPr lang="en-US" sz="2000" dirty="0" err="1">
                <a:latin typeface="+mn-lt"/>
                <a:sym typeface="Symbol"/>
              </a:rPr>
              <a:t>s</a:t>
            </a:r>
            <a:r>
              <a:rPr lang="en-US" sz="2000" baseline="-25000" dirty="0" err="1">
                <a:latin typeface="+mn-lt"/>
                <a:sym typeface="Symbol"/>
              </a:rPr>
              <a:t>i</a:t>
            </a:r>
            <a:r>
              <a:rPr lang="en-US" sz="2000" dirty="0">
                <a:latin typeface="+mn-lt"/>
                <a:sym typeface="Symbol"/>
              </a:rPr>
              <a:t> ≥ h, for some threshold h </a:t>
            </a:r>
            <a:endParaRPr lang="en-US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Proof of Stake protocols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Google Shape;252;p54">
            <a:extLst>
              <a:ext uri="{FF2B5EF4-FFF2-40B4-BE49-F238E27FC236}">
                <a16:creationId xmlns:a16="http://schemas.microsoft.com/office/drawing/2014/main" id="{2282A12B-EB38-04C1-12F6-80FA639003E8}"/>
              </a:ext>
            </a:extLst>
          </p:cNvPr>
          <p:cNvSpPr/>
          <p:nvPr/>
        </p:nvSpPr>
        <p:spPr>
          <a:xfrm>
            <a:off x="1946975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53;p54">
            <a:extLst>
              <a:ext uri="{FF2B5EF4-FFF2-40B4-BE49-F238E27FC236}">
                <a16:creationId xmlns:a16="http://schemas.microsoft.com/office/drawing/2014/main" id="{B67AA818-A7CD-D465-DAD3-91A588B77595}"/>
              </a:ext>
            </a:extLst>
          </p:cNvPr>
          <p:cNvSpPr/>
          <p:nvPr/>
        </p:nvSpPr>
        <p:spPr>
          <a:xfrm>
            <a:off x="2870138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254;p54">
            <a:extLst>
              <a:ext uri="{FF2B5EF4-FFF2-40B4-BE49-F238E27FC236}">
                <a16:creationId xmlns:a16="http://schemas.microsoft.com/office/drawing/2014/main" id="{A6AC925A-DF74-4AEE-A7E8-184613222D2F}"/>
              </a:ext>
            </a:extLst>
          </p:cNvPr>
          <p:cNvCxnSpPr>
            <a:stCxn id="5" idx="1"/>
            <a:endCxn id="4" idx="3"/>
          </p:cNvCxnSpPr>
          <p:nvPr/>
        </p:nvCxnSpPr>
        <p:spPr>
          <a:xfrm rot="10800000">
            <a:off x="2608838" y="5803582"/>
            <a:ext cx="261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255;p54">
            <a:extLst>
              <a:ext uri="{FF2B5EF4-FFF2-40B4-BE49-F238E27FC236}">
                <a16:creationId xmlns:a16="http://schemas.microsoft.com/office/drawing/2014/main" id="{F8F491C4-DE00-9CBC-1880-FCFFC9EBAD3A}"/>
              </a:ext>
            </a:extLst>
          </p:cNvPr>
          <p:cNvSpPr/>
          <p:nvPr/>
        </p:nvSpPr>
        <p:spPr>
          <a:xfrm>
            <a:off x="5870113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256;p54">
            <a:extLst>
              <a:ext uri="{FF2B5EF4-FFF2-40B4-BE49-F238E27FC236}">
                <a16:creationId xmlns:a16="http://schemas.microsoft.com/office/drawing/2014/main" id="{8F612061-84FA-C899-9B33-C3EB8D251DB9}"/>
              </a:ext>
            </a:extLst>
          </p:cNvPr>
          <p:cNvCxnSpPr>
            <a:stCxn id="7" idx="1"/>
          </p:cNvCxnSpPr>
          <p:nvPr/>
        </p:nvCxnSpPr>
        <p:spPr>
          <a:xfrm rot="10800000">
            <a:off x="5608813" y="5803582"/>
            <a:ext cx="261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58;p54">
            <a:extLst>
              <a:ext uri="{FF2B5EF4-FFF2-40B4-BE49-F238E27FC236}">
                <a16:creationId xmlns:a16="http://schemas.microsoft.com/office/drawing/2014/main" id="{65DC950D-50C4-D478-25F8-347700CAE436}"/>
              </a:ext>
            </a:extLst>
          </p:cNvPr>
          <p:cNvSpPr/>
          <p:nvPr/>
        </p:nvSpPr>
        <p:spPr>
          <a:xfrm>
            <a:off x="6793213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259;p54">
            <a:extLst>
              <a:ext uri="{FF2B5EF4-FFF2-40B4-BE49-F238E27FC236}">
                <a16:creationId xmlns:a16="http://schemas.microsoft.com/office/drawing/2014/main" id="{96D4C454-1476-B8F5-AC4E-D1B9E7613B93}"/>
              </a:ext>
            </a:extLst>
          </p:cNvPr>
          <p:cNvCxnSpPr>
            <a:stCxn id="9" idx="1"/>
            <a:endCxn id="7" idx="3"/>
          </p:cNvCxnSpPr>
          <p:nvPr/>
        </p:nvCxnSpPr>
        <p:spPr>
          <a:xfrm rot="10800000">
            <a:off x="6531913" y="5803582"/>
            <a:ext cx="261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260;p54">
            <a:extLst>
              <a:ext uri="{FF2B5EF4-FFF2-40B4-BE49-F238E27FC236}">
                <a16:creationId xmlns:a16="http://schemas.microsoft.com/office/drawing/2014/main" id="{3415F4D5-3730-4552-DD2D-154C25E06B28}"/>
              </a:ext>
            </a:extLst>
          </p:cNvPr>
          <p:cNvSpPr/>
          <p:nvPr/>
        </p:nvSpPr>
        <p:spPr>
          <a:xfrm>
            <a:off x="7716313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261;p54">
            <a:extLst>
              <a:ext uri="{FF2B5EF4-FFF2-40B4-BE49-F238E27FC236}">
                <a16:creationId xmlns:a16="http://schemas.microsoft.com/office/drawing/2014/main" id="{9E5EB763-F953-FC67-1F50-EF163804B848}"/>
              </a:ext>
            </a:extLst>
          </p:cNvPr>
          <p:cNvCxnSpPr>
            <a:stCxn id="11" idx="1"/>
            <a:endCxn id="9" idx="3"/>
          </p:cNvCxnSpPr>
          <p:nvPr/>
        </p:nvCxnSpPr>
        <p:spPr>
          <a:xfrm rot="10800000">
            <a:off x="7455013" y="5803582"/>
            <a:ext cx="261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262;p54">
            <a:extLst>
              <a:ext uri="{FF2B5EF4-FFF2-40B4-BE49-F238E27FC236}">
                <a16:creationId xmlns:a16="http://schemas.microsoft.com/office/drawing/2014/main" id="{7E018E6D-D4C6-A3D7-3EBB-053E50D1B05F}"/>
              </a:ext>
            </a:extLst>
          </p:cNvPr>
          <p:cNvSpPr/>
          <p:nvPr/>
        </p:nvSpPr>
        <p:spPr>
          <a:xfrm>
            <a:off x="4902863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263;p54">
            <a:extLst>
              <a:ext uri="{FF2B5EF4-FFF2-40B4-BE49-F238E27FC236}">
                <a16:creationId xmlns:a16="http://schemas.microsoft.com/office/drawing/2014/main" id="{D6D26328-84B0-D782-3343-7AECAEBF0058}"/>
              </a:ext>
            </a:extLst>
          </p:cNvPr>
          <p:cNvCxnSpPr>
            <a:endCxn id="5" idx="3"/>
          </p:cNvCxnSpPr>
          <p:nvPr/>
        </p:nvCxnSpPr>
        <p:spPr>
          <a:xfrm rot="10800000">
            <a:off x="3531938" y="5803582"/>
            <a:ext cx="13149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5" name="Google Shape;264;p54">
            <a:extLst>
              <a:ext uri="{FF2B5EF4-FFF2-40B4-BE49-F238E27FC236}">
                <a16:creationId xmlns:a16="http://schemas.microsoft.com/office/drawing/2014/main" id="{EA8B4FEE-FA10-4E7F-3E58-3E8356DF3E90}"/>
              </a:ext>
            </a:extLst>
          </p:cNvPr>
          <p:cNvSpPr/>
          <p:nvPr/>
        </p:nvSpPr>
        <p:spPr>
          <a:xfrm>
            <a:off x="361925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Genesis</a:t>
            </a:r>
            <a:endParaRPr sz="900" dirty="0"/>
          </a:p>
        </p:txBody>
      </p:sp>
      <p:cxnSp>
        <p:nvCxnSpPr>
          <p:cNvPr id="16" name="Google Shape;265;p54">
            <a:extLst>
              <a:ext uri="{FF2B5EF4-FFF2-40B4-BE49-F238E27FC236}">
                <a16:creationId xmlns:a16="http://schemas.microsoft.com/office/drawing/2014/main" id="{C131940A-868E-1387-6333-B539DAA6EBA2}"/>
              </a:ext>
            </a:extLst>
          </p:cNvPr>
          <p:cNvCxnSpPr/>
          <p:nvPr/>
        </p:nvCxnSpPr>
        <p:spPr>
          <a:xfrm rot="10800000">
            <a:off x="1206200" y="5799982"/>
            <a:ext cx="558300" cy="7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7" name="Google Shape;265;p54">
            <a:extLst>
              <a:ext uri="{FF2B5EF4-FFF2-40B4-BE49-F238E27FC236}">
                <a16:creationId xmlns:a16="http://schemas.microsoft.com/office/drawing/2014/main" id="{D8751587-DC2C-F251-262A-B9BE061AE37B}"/>
              </a:ext>
            </a:extLst>
          </p:cNvPr>
          <p:cNvCxnSpPr/>
          <p:nvPr/>
        </p:nvCxnSpPr>
        <p:spPr>
          <a:xfrm rot="10800000">
            <a:off x="8406188" y="5805264"/>
            <a:ext cx="558300" cy="7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35BF49-4BBC-A910-5C1D-89705266DCDC}"/>
              </a:ext>
            </a:extLst>
          </p:cNvPr>
          <p:cNvCxnSpPr>
            <a:cxnSpLocks/>
          </p:cNvCxnSpPr>
          <p:nvPr/>
        </p:nvCxnSpPr>
        <p:spPr>
          <a:xfrm>
            <a:off x="4788024" y="4935054"/>
            <a:ext cx="0" cy="1559198"/>
          </a:xfrm>
          <a:prstGeom prst="line">
            <a:avLst/>
          </a:prstGeom>
          <a:ln w="25400"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EBCB9F-1921-B8C2-15A4-8F03EBDAAA8B}"/>
              </a:ext>
            </a:extLst>
          </p:cNvPr>
          <p:cNvCxnSpPr>
            <a:cxnSpLocks/>
          </p:cNvCxnSpPr>
          <p:nvPr/>
        </p:nvCxnSpPr>
        <p:spPr>
          <a:xfrm>
            <a:off x="8532440" y="4941168"/>
            <a:ext cx="0" cy="1559198"/>
          </a:xfrm>
          <a:prstGeom prst="line">
            <a:avLst/>
          </a:prstGeom>
          <a:ln w="25400"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21B10CF-B61C-019D-E1E7-385E6587CEAF}"/>
              </a:ext>
            </a:extLst>
          </p:cNvPr>
          <p:cNvSpPr txBox="1"/>
          <p:nvPr/>
        </p:nvSpPr>
        <p:spPr>
          <a:xfrm>
            <a:off x="6240972" y="5002483"/>
            <a:ext cx="228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00" dirty="0"/>
              <a:t>Epoch 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FA11C0-44D7-731F-61A5-A4E6481CC54A}"/>
              </a:ext>
            </a:extLst>
          </p:cNvPr>
          <p:cNvSpPr txBox="1"/>
          <p:nvPr/>
        </p:nvSpPr>
        <p:spPr>
          <a:xfrm>
            <a:off x="3779913" y="501317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00" dirty="0"/>
              <a:t>Epoch t-1</a:t>
            </a:r>
          </a:p>
        </p:txBody>
      </p:sp>
    </p:spTree>
    <p:extLst>
      <p:ext uri="{BB962C8B-B14F-4D97-AF65-F5344CB8AC3E}">
        <p14:creationId xmlns:p14="http://schemas.microsoft.com/office/powerpoint/2010/main" val="3149556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764704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>
              <a:spcBef>
                <a:spcPts val="800"/>
              </a:spcBef>
              <a:defRPr/>
            </a:pPr>
            <a:endParaRPr lang="en-US" dirty="0">
              <a:latin typeface="+mn-lt"/>
            </a:endParaRPr>
          </a:p>
          <a:p>
            <a:pPr marL="0" indent="0">
              <a:spcBef>
                <a:spcPts val="6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How do they work: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sym typeface="Symbol"/>
              </a:rPr>
              <a:t>At a given slot</a:t>
            </a:r>
          </a:p>
          <a:p>
            <a:pPr marL="1430337" lvl="3" indent="-342900">
              <a:spcBef>
                <a:spcPts val="300"/>
              </a:spcBef>
              <a:buFont typeface="Wingdings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The slot leader proposes a new block of transactions to be added to the chain</a:t>
            </a:r>
          </a:p>
          <a:p>
            <a:pPr marL="1430337" lvl="3" indent="-342900">
              <a:spcBef>
                <a:spcPts val="300"/>
              </a:spcBef>
              <a:buFont typeface="Wingdings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The committee of validators vote on it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In some slots we may have no new blocks</a:t>
            </a:r>
            <a:endParaRPr lang="en-US" dirty="0">
              <a:latin typeface="+mn-lt"/>
              <a:sym typeface="Symbol"/>
            </a:endParaRPr>
          </a:p>
          <a:p>
            <a:pPr marL="1430337" lvl="3" indent="-342900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The slot leader might be offline or out of sync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sym typeface="Symbol"/>
              </a:rPr>
              <a:t>At the end of the epoch, rewards distributed to validators</a:t>
            </a:r>
          </a:p>
          <a:p>
            <a:pPr marL="1430337" lvl="3" indent="-342900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  <a:sym typeface="Symbol"/>
              </a:rPr>
              <a:t>block rewards + transaction fees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Proof of Stake protocols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Google Shape;252;p54">
            <a:extLst>
              <a:ext uri="{FF2B5EF4-FFF2-40B4-BE49-F238E27FC236}">
                <a16:creationId xmlns:a16="http://schemas.microsoft.com/office/drawing/2014/main" id="{2282A12B-EB38-04C1-12F6-80FA639003E8}"/>
              </a:ext>
            </a:extLst>
          </p:cNvPr>
          <p:cNvSpPr/>
          <p:nvPr/>
        </p:nvSpPr>
        <p:spPr>
          <a:xfrm>
            <a:off x="1946975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53;p54">
            <a:extLst>
              <a:ext uri="{FF2B5EF4-FFF2-40B4-BE49-F238E27FC236}">
                <a16:creationId xmlns:a16="http://schemas.microsoft.com/office/drawing/2014/main" id="{B67AA818-A7CD-D465-DAD3-91A588B77595}"/>
              </a:ext>
            </a:extLst>
          </p:cNvPr>
          <p:cNvSpPr/>
          <p:nvPr/>
        </p:nvSpPr>
        <p:spPr>
          <a:xfrm>
            <a:off x="2870138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254;p54">
            <a:extLst>
              <a:ext uri="{FF2B5EF4-FFF2-40B4-BE49-F238E27FC236}">
                <a16:creationId xmlns:a16="http://schemas.microsoft.com/office/drawing/2014/main" id="{A6AC925A-DF74-4AEE-A7E8-184613222D2F}"/>
              </a:ext>
            </a:extLst>
          </p:cNvPr>
          <p:cNvCxnSpPr>
            <a:stCxn id="5" idx="1"/>
            <a:endCxn id="4" idx="3"/>
          </p:cNvCxnSpPr>
          <p:nvPr/>
        </p:nvCxnSpPr>
        <p:spPr>
          <a:xfrm rot="10800000">
            <a:off x="2608838" y="5803582"/>
            <a:ext cx="261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255;p54">
            <a:extLst>
              <a:ext uri="{FF2B5EF4-FFF2-40B4-BE49-F238E27FC236}">
                <a16:creationId xmlns:a16="http://schemas.microsoft.com/office/drawing/2014/main" id="{F8F491C4-DE00-9CBC-1880-FCFFC9EBAD3A}"/>
              </a:ext>
            </a:extLst>
          </p:cNvPr>
          <p:cNvSpPr/>
          <p:nvPr/>
        </p:nvSpPr>
        <p:spPr>
          <a:xfrm>
            <a:off x="5870113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256;p54">
            <a:extLst>
              <a:ext uri="{FF2B5EF4-FFF2-40B4-BE49-F238E27FC236}">
                <a16:creationId xmlns:a16="http://schemas.microsoft.com/office/drawing/2014/main" id="{8F612061-84FA-C899-9B33-C3EB8D251DB9}"/>
              </a:ext>
            </a:extLst>
          </p:cNvPr>
          <p:cNvCxnSpPr>
            <a:stCxn id="7" idx="1"/>
          </p:cNvCxnSpPr>
          <p:nvPr/>
        </p:nvCxnSpPr>
        <p:spPr>
          <a:xfrm rot="10800000">
            <a:off x="5608813" y="5803582"/>
            <a:ext cx="261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58;p54">
            <a:extLst>
              <a:ext uri="{FF2B5EF4-FFF2-40B4-BE49-F238E27FC236}">
                <a16:creationId xmlns:a16="http://schemas.microsoft.com/office/drawing/2014/main" id="{65DC950D-50C4-D478-25F8-347700CAE436}"/>
              </a:ext>
            </a:extLst>
          </p:cNvPr>
          <p:cNvSpPr/>
          <p:nvPr/>
        </p:nvSpPr>
        <p:spPr>
          <a:xfrm>
            <a:off x="6793213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259;p54">
            <a:extLst>
              <a:ext uri="{FF2B5EF4-FFF2-40B4-BE49-F238E27FC236}">
                <a16:creationId xmlns:a16="http://schemas.microsoft.com/office/drawing/2014/main" id="{96D4C454-1476-B8F5-AC4E-D1B9E7613B93}"/>
              </a:ext>
            </a:extLst>
          </p:cNvPr>
          <p:cNvCxnSpPr>
            <a:stCxn id="9" idx="1"/>
            <a:endCxn id="7" idx="3"/>
          </p:cNvCxnSpPr>
          <p:nvPr/>
        </p:nvCxnSpPr>
        <p:spPr>
          <a:xfrm rot="10800000">
            <a:off x="6531913" y="5803582"/>
            <a:ext cx="261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260;p54">
            <a:extLst>
              <a:ext uri="{FF2B5EF4-FFF2-40B4-BE49-F238E27FC236}">
                <a16:creationId xmlns:a16="http://schemas.microsoft.com/office/drawing/2014/main" id="{3415F4D5-3730-4552-DD2D-154C25E06B28}"/>
              </a:ext>
            </a:extLst>
          </p:cNvPr>
          <p:cNvSpPr/>
          <p:nvPr/>
        </p:nvSpPr>
        <p:spPr>
          <a:xfrm>
            <a:off x="7716313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261;p54">
            <a:extLst>
              <a:ext uri="{FF2B5EF4-FFF2-40B4-BE49-F238E27FC236}">
                <a16:creationId xmlns:a16="http://schemas.microsoft.com/office/drawing/2014/main" id="{9E5EB763-F953-FC67-1F50-EF163804B848}"/>
              </a:ext>
            </a:extLst>
          </p:cNvPr>
          <p:cNvCxnSpPr>
            <a:stCxn id="11" idx="1"/>
            <a:endCxn id="9" idx="3"/>
          </p:cNvCxnSpPr>
          <p:nvPr/>
        </p:nvCxnSpPr>
        <p:spPr>
          <a:xfrm rot="10800000">
            <a:off x="7455013" y="5803582"/>
            <a:ext cx="261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262;p54">
            <a:extLst>
              <a:ext uri="{FF2B5EF4-FFF2-40B4-BE49-F238E27FC236}">
                <a16:creationId xmlns:a16="http://schemas.microsoft.com/office/drawing/2014/main" id="{7E018E6D-D4C6-A3D7-3EBB-053E50D1B05F}"/>
              </a:ext>
            </a:extLst>
          </p:cNvPr>
          <p:cNvSpPr/>
          <p:nvPr/>
        </p:nvSpPr>
        <p:spPr>
          <a:xfrm>
            <a:off x="4902863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263;p54">
            <a:extLst>
              <a:ext uri="{FF2B5EF4-FFF2-40B4-BE49-F238E27FC236}">
                <a16:creationId xmlns:a16="http://schemas.microsoft.com/office/drawing/2014/main" id="{D6D26328-84B0-D782-3343-7AECAEBF0058}"/>
              </a:ext>
            </a:extLst>
          </p:cNvPr>
          <p:cNvCxnSpPr>
            <a:endCxn id="5" idx="3"/>
          </p:cNvCxnSpPr>
          <p:nvPr/>
        </p:nvCxnSpPr>
        <p:spPr>
          <a:xfrm rot="10800000">
            <a:off x="3531938" y="5803582"/>
            <a:ext cx="13149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5" name="Google Shape;264;p54">
            <a:extLst>
              <a:ext uri="{FF2B5EF4-FFF2-40B4-BE49-F238E27FC236}">
                <a16:creationId xmlns:a16="http://schemas.microsoft.com/office/drawing/2014/main" id="{EA8B4FEE-FA10-4E7F-3E58-3E8356DF3E90}"/>
              </a:ext>
            </a:extLst>
          </p:cNvPr>
          <p:cNvSpPr/>
          <p:nvPr/>
        </p:nvSpPr>
        <p:spPr>
          <a:xfrm>
            <a:off x="361925" y="5517232"/>
            <a:ext cx="661800" cy="5727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Genesis</a:t>
            </a:r>
            <a:endParaRPr sz="900" dirty="0"/>
          </a:p>
        </p:txBody>
      </p:sp>
      <p:cxnSp>
        <p:nvCxnSpPr>
          <p:cNvPr id="16" name="Google Shape;265;p54">
            <a:extLst>
              <a:ext uri="{FF2B5EF4-FFF2-40B4-BE49-F238E27FC236}">
                <a16:creationId xmlns:a16="http://schemas.microsoft.com/office/drawing/2014/main" id="{C131940A-868E-1387-6333-B539DAA6EBA2}"/>
              </a:ext>
            </a:extLst>
          </p:cNvPr>
          <p:cNvCxnSpPr/>
          <p:nvPr/>
        </p:nvCxnSpPr>
        <p:spPr>
          <a:xfrm rot="10800000">
            <a:off x="1206200" y="5799982"/>
            <a:ext cx="558300" cy="7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7" name="Google Shape;265;p54">
            <a:extLst>
              <a:ext uri="{FF2B5EF4-FFF2-40B4-BE49-F238E27FC236}">
                <a16:creationId xmlns:a16="http://schemas.microsoft.com/office/drawing/2014/main" id="{D8751587-DC2C-F251-262A-B9BE061AE37B}"/>
              </a:ext>
            </a:extLst>
          </p:cNvPr>
          <p:cNvCxnSpPr/>
          <p:nvPr/>
        </p:nvCxnSpPr>
        <p:spPr>
          <a:xfrm rot="10800000">
            <a:off x="8406188" y="5805264"/>
            <a:ext cx="558300" cy="7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35BF49-4BBC-A910-5C1D-89705266DCDC}"/>
              </a:ext>
            </a:extLst>
          </p:cNvPr>
          <p:cNvCxnSpPr>
            <a:cxnSpLocks/>
          </p:cNvCxnSpPr>
          <p:nvPr/>
        </p:nvCxnSpPr>
        <p:spPr>
          <a:xfrm>
            <a:off x="4788024" y="4935054"/>
            <a:ext cx="0" cy="1559198"/>
          </a:xfrm>
          <a:prstGeom prst="line">
            <a:avLst/>
          </a:prstGeom>
          <a:ln w="25400"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EBCB9F-1921-B8C2-15A4-8F03EBDAAA8B}"/>
              </a:ext>
            </a:extLst>
          </p:cNvPr>
          <p:cNvCxnSpPr>
            <a:cxnSpLocks/>
          </p:cNvCxnSpPr>
          <p:nvPr/>
        </p:nvCxnSpPr>
        <p:spPr>
          <a:xfrm>
            <a:off x="8532440" y="4941168"/>
            <a:ext cx="0" cy="1559198"/>
          </a:xfrm>
          <a:prstGeom prst="line">
            <a:avLst/>
          </a:prstGeom>
          <a:ln w="25400"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21B10CF-B61C-019D-E1E7-385E6587CEAF}"/>
              </a:ext>
            </a:extLst>
          </p:cNvPr>
          <p:cNvSpPr txBox="1"/>
          <p:nvPr/>
        </p:nvSpPr>
        <p:spPr>
          <a:xfrm>
            <a:off x="6240972" y="5002483"/>
            <a:ext cx="228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00" dirty="0"/>
              <a:t>Epoch 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FA11C0-44D7-731F-61A5-A4E6481CC54A}"/>
              </a:ext>
            </a:extLst>
          </p:cNvPr>
          <p:cNvSpPr txBox="1"/>
          <p:nvPr/>
        </p:nvSpPr>
        <p:spPr>
          <a:xfrm>
            <a:off x="3779913" y="501317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00" dirty="0"/>
              <a:t>Epoch t-1</a:t>
            </a:r>
          </a:p>
        </p:txBody>
      </p:sp>
    </p:spTree>
    <p:extLst>
      <p:ext uri="{BB962C8B-B14F-4D97-AF65-F5344CB8AC3E}">
        <p14:creationId xmlns:p14="http://schemas.microsoft.com/office/powerpoint/2010/main" val="3362540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1415008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/>
            <a:r>
              <a:rPr lang="en-GB" sz="2800" dirty="0">
                <a:solidFill>
                  <a:srgbClr val="FF0000"/>
                </a:solidFill>
                <a:latin typeface="+mn-lt"/>
              </a:rPr>
              <a:t>How does someone become a validator?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Needs only elementary technical knowledge</a:t>
            </a:r>
          </a:p>
          <a:p>
            <a:pPr marL="75565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Installing and running a blockchain node </a:t>
            </a: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Usually a minimum amount of stake required to register</a:t>
            </a:r>
          </a:p>
          <a:p>
            <a:pPr marL="75565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In Ethereum, threshold = 32ETH (currently ≈ 100K USD)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A stakeholder could register relying solely on her own stake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But they could also join forces with other stakeholders to form a pool</a:t>
            </a:r>
          </a:p>
          <a:p>
            <a:pPr marL="75565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With one pool member acting as the actual validator</a:t>
            </a:r>
          </a:p>
          <a:p>
            <a:pPr marL="75565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For the non-validators, quite popular choice as a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“passive” way to earn more money</a:t>
            </a:r>
            <a:r>
              <a:rPr lang="en-GB" sz="2000" dirty="0">
                <a:latin typeface="+mn-lt"/>
              </a:rPr>
              <a:t>, without worrying about setting up a validating node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Proof of Stake protocols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64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1415008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/>
            <a:r>
              <a:rPr lang="en-GB" dirty="0">
                <a:latin typeface="+mn-lt"/>
              </a:rPr>
              <a:t>Options for pooling:</a:t>
            </a:r>
          </a:p>
          <a:p>
            <a:pPr marL="0" indent="0"/>
            <a:endParaRPr lang="en-GB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Can be supported by the protocol – </a:t>
            </a:r>
            <a:r>
              <a:rPr lang="en-GB" dirty="0" err="1">
                <a:solidFill>
                  <a:srgbClr val="FF0000"/>
                </a:solidFill>
                <a:latin typeface="+mn-lt"/>
              </a:rPr>
              <a:t>onchain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pooling</a:t>
            </a:r>
            <a:r>
              <a:rPr lang="en-GB" dirty="0">
                <a:latin typeface="+mn-lt"/>
              </a:rPr>
              <a:t> (e.g. </a:t>
            </a:r>
            <a:r>
              <a:rPr lang="en-GB" dirty="0" err="1">
                <a:latin typeface="+mn-lt"/>
              </a:rPr>
              <a:t>Cardano</a:t>
            </a:r>
            <a:r>
              <a:rPr lang="en-GB" dirty="0">
                <a:latin typeface="+mn-lt"/>
              </a:rPr>
              <a:t>)</a:t>
            </a:r>
          </a:p>
          <a:p>
            <a:pPr marL="928687" lvl="2" indent="-342900">
              <a:buFont typeface="Wingdings" pitchFamily="2" charset="2"/>
              <a:buChar char="§"/>
            </a:pPr>
            <a:r>
              <a:rPr lang="en-GB" sz="2000" dirty="0">
                <a:latin typeface="+mn-lt"/>
              </a:rPr>
              <a:t>Each stakeholder can decide if she wants to be a validator or delegate her stake to a particular pool</a:t>
            </a: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Or simply by </a:t>
            </a:r>
            <a:r>
              <a:rPr lang="en-GB" dirty="0" err="1">
                <a:latin typeface="+mn-lt"/>
              </a:rPr>
              <a:t>offchain</a:t>
            </a:r>
            <a:r>
              <a:rPr lang="en-GB" dirty="0">
                <a:latin typeface="+mn-lt"/>
              </a:rPr>
              <a:t> agreements among individuals – </a:t>
            </a:r>
            <a:r>
              <a:rPr lang="en-GB" dirty="0" err="1">
                <a:solidFill>
                  <a:srgbClr val="FF0000"/>
                </a:solidFill>
                <a:latin typeface="+mn-lt"/>
              </a:rPr>
              <a:t>offchain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pooling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Can also be supported by mediator platforms that facilitate grouping into pools via smart contracts (e.g. </a:t>
            </a:r>
            <a:r>
              <a:rPr lang="en-US" dirty="0" err="1">
                <a:latin typeface="+mn-lt"/>
              </a:rPr>
              <a:t>Rocketpool</a:t>
            </a:r>
            <a:r>
              <a:rPr lang="en-US" dirty="0">
                <a:latin typeface="+mn-lt"/>
              </a:rPr>
              <a:t> </a:t>
            </a:r>
            <a:r>
              <a:rPr lang="en-GB" dirty="0">
                <a:latin typeface="+mn-lt"/>
              </a:rPr>
              <a:t>for Ethereum)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Staking pools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039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1415008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1pPr>
            <a:lvl2pPr marL="741363" indent="-284163"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roid Sans Fallback" charset="0"/>
              </a:defRPr>
            </a:lvl9pPr>
          </a:lstStyle>
          <a:p>
            <a:pPr marL="0" indent="0"/>
            <a:r>
              <a:rPr lang="en-GB" dirty="0">
                <a:latin typeface="+mn-lt"/>
              </a:rPr>
              <a:t>A platform for pooling:</a:t>
            </a:r>
          </a:p>
          <a:p>
            <a:pPr marL="0" indent="0"/>
            <a:endParaRPr lang="en-GB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Staking pools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ACE6-709A-4375-B0FC-90EC8D22C67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972463-BB4D-8F38-65B0-A9A66509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88" y="2018839"/>
            <a:ext cx="6959624" cy="452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7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221523</TotalTime>
  <Words>2135</Words>
  <Application>Microsoft Macintosh PowerPoint</Application>
  <PresentationFormat>On-screen Show (4:3)</PresentationFormat>
  <Paragraphs>343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Wingdings</vt:lpstr>
      <vt:lpstr>Office Theme</vt:lpstr>
      <vt:lpstr>Reward schemes in blockchain environments: Shapley value and proportional sharing</vt:lpstr>
      <vt:lpstr>Outline</vt:lpstr>
      <vt:lpstr>Proof of Work vs Proof of Stake</vt:lpstr>
      <vt:lpstr>Proof of Stake protocols</vt:lpstr>
      <vt:lpstr>Proof of Stake protocols</vt:lpstr>
      <vt:lpstr>Proof of Stake protocols</vt:lpstr>
      <vt:lpstr>Proof of Stake protocols</vt:lpstr>
      <vt:lpstr>Staking pools</vt:lpstr>
      <vt:lpstr>Staking pools</vt:lpstr>
      <vt:lpstr>Reward sharing among pool members</vt:lpstr>
      <vt:lpstr>Relevant desiderata</vt:lpstr>
      <vt:lpstr>Reward sharing among pool members</vt:lpstr>
      <vt:lpstr>Solutions from cooperative games</vt:lpstr>
      <vt:lpstr>Solutions from cooperative games</vt:lpstr>
      <vt:lpstr>Shapley vs proportional sharing</vt:lpstr>
      <vt:lpstr>Shapley vs proportional sharing</vt:lpstr>
      <vt:lpstr>Game-theoretic analysis</vt:lpstr>
      <vt:lpstr>Benchmark</vt:lpstr>
      <vt:lpstr>Our main results </vt:lpstr>
      <vt:lpstr>Proof outline of Theorem 2</vt:lpstr>
      <vt:lpstr>(tight) example</vt:lpstr>
      <vt:lpstr>Sybil resilience</vt:lpstr>
      <vt:lpstr>Sybil resilience</vt:lpstr>
      <vt:lpstr>Sybil attacks under proportional sharing</vt:lpstr>
      <vt:lpstr>Open problems and other directions</vt:lpstr>
      <vt:lpstr>Open problems and other directions</vt:lpstr>
      <vt:lpstr>Open problems and other directions</vt:lpstr>
      <vt:lpstr>Open problems and other directions</vt:lpstr>
      <vt:lpstr>PowerPoint Presentation</vt:lpstr>
      <vt:lpstr>Shapley vs proportional sharing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Ties Matter: Complexity of Voting Manipulation Revisited</dc:title>
  <dc:subject/>
  <dc:creator>User</dc:creator>
  <cp:keywords/>
  <dc:description/>
  <cp:lastModifiedBy>Vangelis Markakis</cp:lastModifiedBy>
  <cp:revision>1691</cp:revision>
  <dcterms:created xsi:type="dcterms:W3CDTF">2011-04-29T03:53:51Z</dcterms:created>
  <dcterms:modified xsi:type="dcterms:W3CDTF">2025-12-16T04:49:14Z</dcterms:modified>
  <cp:category/>
</cp:coreProperties>
</file>