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17" r:id="rId4"/>
    <p:sldId id="318" r:id="rId5"/>
    <p:sldId id="319" r:id="rId6"/>
    <p:sldId id="320" r:id="rId7"/>
    <p:sldId id="335" r:id="rId8"/>
    <p:sldId id="326" r:id="rId9"/>
    <p:sldId id="327" r:id="rId10"/>
    <p:sldId id="334" r:id="rId11"/>
    <p:sldId id="330" r:id="rId12"/>
    <p:sldId id="332" r:id="rId13"/>
    <p:sldId id="333" r:id="rId14"/>
    <p:sldId id="316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MMI10" pitchFamily="34" charset="0"/>
      <p:regular r:id="rId21"/>
    </p:embeddedFont>
    <p:embeddedFont>
      <p:font typeface="CMSY10ORIG" pitchFamily="34" charset="0"/>
      <p:regular r:id="rId22"/>
    </p:embeddedFont>
    <p:embeddedFont>
      <p:font typeface="CMR10" pitchFamily="34" charset="0"/>
      <p:regular r:id="rId23"/>
    </p:embeddedFont>
    <p:embeddedFont>
      <p:font typeface="CMR7" pitchFamily="34" charset="0"/>
      <p:regular r:id="rId24"/>
    </p:embeddedFont>
    <p:embeddedFont>
      <p:font typeface="CMMI7" pitchFamily="34" charset="0"/>
      <p:regular r:id="rId25"/>
    </p:embeddedFont>
    <p:embeddedFont>
      <p:font typeface="CMSY7" pitchFamily="34" charset="0"/>
      <p:regular r:id="rId26"/>
    </p:embeddedFont>
    <p:embeddedFont>
      <p:font typeface="CMTI10" pitchFamily="34" charset="0"/>
      <p:regular r:id="rId27"/>
    </p:embeddedFont>
    <p:embeddedFont>
      <p:font typeface="CMSS10" pitchFamily="34" charset="0"/>
      <p:regular r:id="rId28"/>
    </p:embeddedFont>
    <p:embeddedFont>
      <p:font typeface="CMEX10" pitchFamily="34" charset="0"/>
      <p:regular r:id="rId29"/>
    </p:embeddedFont>
    <p:embeddedFont>
      <p:font typeface="CMSY5" pitchFamily="34" charset="0"/>
      <p:regular r:id="rId30"/>
    </p:embeddedFont>
    <p:embeddedFont>
      <p:font typeface="CMR5" pitchFamily="34" charset="0"/>
      <p:regular r:id="rId31"/>
    </p:embeddedFont>
    <p:embeddedFont>
      <p:font typeface="CMMI5" pitchFamily="34" charset="0"/>
      <p:regular r:id="rId32"/>
    </p:embeddedFont>
    <p:embeddedFont>
      <p:font typeface="CMR8" pitchFamily="34" charset="0"/>
      <p:regular r:id="rId33"/>
    </p:embeddedFont>
    <p:embeddedFont>
      <p:font typeface="CMMI6" pitchFamily="34" charset="0"/>
      <p:regular r:id="rId34"/>
    </p:embeddedFont>
    <p:embeddedFont>
      <p:font typeface="CMMI8" pitchFamily="34" charset="0"/>
      <p:regular r:id="rId35"/>
    </p:embeddedFont>
    <p:embeddedFont>
      <p:font typeface="CMSY8" pitchFamily="34" charset="0"/>
      <p:regular r:id="rId36"/>
    </p:embeddedFont>
    <p:embeddedFont>
      <p:font typeface="CMSY6" pitchFamily="34" charset="0"/>
      <p:regular r:id="rId37"/>
    </p:embeddedFont>
    <p:embeddedFont>
      <p:font typeface="CMR6" pitchFamily="34" charset="0"/>
      <p:regular r:id="rId38"/>
    </p:embeddedFont>
    <p:embeddedFont>
      <p:font typeface="CMSS8" pitchFamily="34" charset="0"/>
      <p:regular r:id="rId39"/>
    </p:embeddedFont>
    <p:embeddedFont>
      <p:font typeface="CMBX10" pitchFamily="34" charset="0"/>
      <p:regular r:id="rId40"/>
    </p:embeddedFont>
    <p:embeddedFont>
      <p:font typeface="cmbx5" pitchFamily="34" charset="0"/>
      <p:regular r:id="rId41"/>
    </p:embeddedFont>
    <p:embeddedFont>
      <p:font typeface="Brush Script MT" pitchFamily="66" charset="0"/>
      <p:italic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3668F-4ABA-43E6-B6C5-82D73AADD942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973BF-A420-4613-B68A-0A13806F4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0A885-8BE3-4252-AB04-72388B0E3E0A}" type="slidenum">
              <a:rPr lang="en-US"/>
              <a:pPr/>
              <a:t>2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89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image" Target="../media/image93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92.emf"/><Relationship Id="rId17" Type="http://schemas.openxmlformats.org/officeDocument/2006/relationships/image" Target="../media/image97.png"/><Relationship Id="rId2" Type="http://schemas.openxmlformats.org/officeDocument/2006/relationships/tags" Target="../tags/tag159.xml"/><Relationship Id="rId16" Type="http://schemas.openxmlformats.org/officeDocument/2006/relationships/image" Target="../media/image96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91.png"/><Relationship Id="rId5" Type="http://schemas.openxmlformats.org/officeDocument/2006/relationships/tags" Target="../tags/tag162.xml"/><Relationship Id="rId15" Type="http://schemas.openxmlformats.org/officeDocument/2006/relationships/image" Target="../media/image95.png"/><Relationship Id="rId10" Type="http://schemas.openxmlformats.org/officeDocument/2006/relationships/image" Target="../media/image90.emf"/><Relationship Id="rId4" Type="http://schemas.openxmlformats.org/officeDocument/2006/relationships/tags" Target="../tags/tag16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18" Type="http://schemas.openxmlformats.org/officeDocument/2006/relationships/image" Target="../media/image10.emf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emf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8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emf"/><Relationship Id="rId5" Type="http://schemas.openxmlformats.org/officeDocument/2006/relationships/tags" Target="../tags/tag7.xml"/><Relationship Id="rId1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tags" Target="../tags/tag6.xml"/><Relationship Id="rId9" Type="http://schemas.openxmlformats.org/officeDocument/2006/relationships/image" Target="../media/image1.png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18" Type="http://schemas.openxmlformats.org/officeDocument/2006/relationships/image" Target="../media/image1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2.png"/><Relationship Id="rId17" Type="http://schemas.openxmlformats.org/officeDocument/2006/relationships/image" Target="../media/image4.emf"/><Relationship Id="rId2" Type="http://schemas.openxmlformats.org/officeDocument/2006/relationships/tags" Target="../tags/tag10.xml"/><Relationship Id="rId16" Type="http://schemas.openxmlformats.org/officeDocument/2006/relationships/image" Target="../media/image1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1.png"/><Relationship Id="rId5" Type="http://schemas.openxmlformats.org/officeDocument/2006/relationships/tags" Target="../tags/tag1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47" Type="http://schemas.openxmlformats.org/officeDocument/2006/relationships/tags" Target="../tags/tag64.xml"/><Relationship Id="rId50" Type="http://schemas.openxmlformats.org/officeDocument/2006/relationships/tags" Target="../tags/tag67.xml"/><Relationship Id="rId55" Type="http://schemas.openxmlformats.org/officeDocument/2006/relationships/image" Target="../media/image18.png"/><Relationship Id="rId63" Type="http://schemas.openxmlformats.org/officeDocument/2006/relationships/image" Target="../media/image26.emf"/><Relationship Id="rId68" Type="http://schemas.openxmlformats.org/officeDocument/2006/relationships/image" Target="../media/image31.emf"/><Relationship Id="rId76" Type="http://schemas.openxmlformats.org/officeDocument/2006/relationships/image" Target="../media/image39.png"/><Relationship Id="rId7" Type="http://schemas.openxmlformats.org/officeDocument/2006/relationships/tags" Target="../tags/tag24.xml"/><Relationship Id="rId71" Type="http://schemas.openxmlformats.org/officeDocument/2006/relationships/image" Target="../media/image34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9" Type="http://schemas.openxmlformats.org/officeDocument/2006/relationships/tags" Target="../tags/tag46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tags" Target="../tags/tag62.xml"/><Relationship Id="rId53" Type="http://schemas.openxmlformats.org/officeDocument/2006/relationships/image" Target="../media/image16.png"/><Relationship Id="rId58" Type="http://schemas.openxmlformats.org/officeDocument/2006/relationships/image" Target="../media/image21.png"/><Relationship Id="rId66" Type="http://schemas.openxmlformats.org/officeDocument/2006/relationships/image" Target="../media/image29.emf"/><Relationship Id="rId74" Type="http://schemas.openxmlformats.org/officeDocument/2006/relationships/image" Target="../media/image37.png"/><Relationship Id="rId79" Type="http://schemas.openxmlformats.org/officeDocument/2006/relationships/image" Target="../media/image42.png"/><Relationship Id="rId5" Type="http://schemas.openxmlformats.org/officeDocument/2006/relationships/tags" Target="../tags/tag22.xml"/><Relationship Id="rId61" Type="http://schemas.openxmlformats.org/officeDocument/2006/relationships/image" Target="../media/image24.emf"/><Relationship Id="rId82" Type="http://schemas.openxmlformats.org/officeDocument/2006/relationships/image" Target="../media/image45.png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tags" Target="../tags/tag61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23.emf"/><Relationship Id="rId65" Type="http://schemas.openxmlformats.org/officeDocument/2006/relationships/image" Target="../media/image28.emf"/><Relationship Id="rId73" Type="http://schemas.openxmlformats.org/officeDocument/2006/relationships/image" Target="../media/image36.png"/><Relationship Id="rId78" Type="http://schemas.openxmlformats.org/officeDocument/2006/relationships/image" Target="../media/image41.png"/><Relationship Id="rId81" Type="http://schemas.openxmlformats.org/officeDocument/2006/relationships/image" Target="../media/image4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tags" Target="../tags/tag60.xml"/><Relationship Id="rId48" Type="http://schemas.openxmlformats.org/officeDocument/2006/relationships/tags" Target="../tags/tag65.xml"/><Relationship Id="rId56" Type="http://schemas.openxmlformats.org/officeDocument/2006/relationships/image" Target="../media/image19.png"/><Relationship Id="rId64" Type="http://schemas.openxmlformats.org/officeDocument/2006/relationships/image" Target="../media/image27.emf"/><Relationship Id="rId69" Type="http://schemas.openxmlformats.org/officeDocument/2006/relationships/image" Target="../media/image32.png"/><Relationship Id="rId77" Type="http://schemas.openxmlformats.org/officeDocument/2006/relationships/image" Target="../media/image40.emf"/><Relationship Id="rId8" Type="http://schemas.openxmlformats.org/officeDocument/2006/relationships/tags" Target="../tags/tag25.xml"/><Relationship Id="rId51" Type="http://schemas.openxmlformats.org/officeDocument/2006/relationships/tags" Target="../tags/tag68.xml"/><Relationship Id="rId72" Type="http://schemas.openxmlformats.org/officeDocument/2006/relationships/image" Target="../media/image35.png"/><Relationship Id="rId80" Type="http://schemas.openxmlformats.org/officeDocument/2006/relationships/image" Target="../media/image43.png"/><Relationship Id="rId3" Type="http://schemas.openxmlformats.org/officeDocument/2006/relationships/tags" Target="../tags/tag20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46" Type="http://schemas.openxmlformats.org/officeDocument/2006/relationships/tags" Target="../tags/tag63.xml"/><Relationship Id="rId59" Type="http://schemas.openxmlformats.org/officeDocument/2006/relationships/image" Target="../media/image22.emf"/><Relationship Id="rId67" Type="http://schemas.openxmlformats.org/officeDocument/2006/relationships/image" Target="../media/image30.emf"/><Relationship Id="rId20" Type="http://schemas.openxmlformats.org/officeDocument/2006/relationships/tags" Target="../tags/tag37.xml"/><Relationship Id="rId41" Type="http://schemas.openxmlformats.org/officeDocument/2006/relationships/tags" Target="../tags/tag58.xml"/><Relationship Id="rId54" Type="http://schemas.openxmlformats.org/officeDocument/2006/relationships/image" Target="../media/image17.png"/><Relationship Id="rId62" Type="http://schemas.openxmlformats.org/officeDocument/2006/relationships/image" Target="../media/image25.emf"/><Relationship Id="rId70" Type="http://schemas.openxmlformats.org/officeDocument/2006/relationships/image" Target="../media/image33.png"/><Relationship Id="rId75" Type="http://schemas.openxmlformats.org/officeDocument/2006/relationships/image" Target="../media/image38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49" Type="http://schemas.openxmlformats.org/officeDocument/2006/relationships/tags" Target="../tags/tag66.xml"/><Relationship Id="rId57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tags" Target="../tags/tag71.xml"/><Relationship Id="rId21" Type="http://schemas.openxmlformats.org/officeDocument/2006/relationships/image" Target="../media/image53.png"/><Relationship Id="rId7" Type="http://schemas.openxmlformats.org/officeDocument/2006/relationships/tags" Target="../tags/tag75.xml"/><Relationship Id="rId12" Type="http://schemas.openxmlformats.org/officeDocument/2006/relationships/image" Target="../media/image17.png"/><Relationship Id="rId17" Type="http://schemas.openxmlformats.org/officeDocument/2006/relationships/image" Target="../media/image1.png"/><Relationship Id="rId2" Type="http://schemas.openxmlformats.org/officeDocument/2006/relationships/tags" Target="../tags/tag70.xml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46.png"/><Relationship Id="rId5" Type="http://schemas.openxmlformats.org/officeDocument/2006/relationships/tags" Target="../tags/tag73.xml"/><Relationship Id="rId15" Type="http://schemas.openxmlformats.org/officeDocument/2006/relationships/image" Target="../media/image4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3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0.png"/><Relationship Id="rId3" Type="http://schemas.openxmlformats.org/officeDocument/2006/relationships/tags" Target="../tags/tag80.xml"/><Relationship Id="rId21" Type="http://schemas.openxmlformats.org/officeDocument/2006/relationships/image" Target="../media/image38.png"/><Relationship Id="rId34" Type="http://schemas.openxmlformats.org/officeDocument/2006/relationships/image" Target="../media/image67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image" Target="../media/image59.png"/><Relationship Id="rId33" Type="http://schemas.openxmlformats.org/officeDocument/2006/relationships/image" Target="../media/image66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image" Target="../media/image55.png"/><Relationship Id="rId29" Type="http://schemas.openxmlformats.org/officeDocument/2006/relationships/image" Target="../media/image62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58.png"/><Relationship Id="rId32" Type="http://schemas.openxmlformats.org/officeDocument/2006/relationships/image" Target="../media/image65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57.png"/><Relationship Id="rId28" Type="http://schemas.openxmlformats.org/officeDocument/2006/relationships/image" Target="../media/image41.png"/><Relationship Id="rId10" Type="http://schemas.openxmlformats.org/officeDocument/2006/relationships/tags" Target="../tags/tag87.xml"/><Relationship Id="rId19" Type="http://schemas.openxmlformats.org/officeDocument/2006/relationships/image" Target="../media/image54.png"/><Relationship Id="rId31" Type="http://schemas.openxmlformats.org/officeDocument/2006/relationships/image" Target="../media/image6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71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70.png"/><Relationship Id="rId2" Type="http://schemas.openxmlformats.org/officeDocument/2006/relationships/tags" Target="../tags/tag95.xml"/><Relationship Id="rId16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tags" Target="../tags/tag99.xml"/><Relationship Id="rId11" Type="http://schemas.openxmlformats.org/officeDocument/2006/relationships/image" Target="../media/image69.png"/><Relationship Id="rId5" Type="http://schemas.openxmlformats.org/officeDocument/2006/relationships/tags" Target="../tags/tag98.xml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tags" Target="../tags/tag9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tags" Target="../tags/tag143.xml"/><Relationship Id="rId47" Type="http://schemas.openxmlformats.org/officeDocument/2006/relationships/tags" Target="../tags/tag148.xml"/><Relationship Id="rId50" Type="http://schemas.openxmlformats.org/officeDocument/2006/relationships/tags" Target="../tags/tag151.xml"/><Relationship Id="rId55" Type="http://schemas.openxmlformats.org/officeDocument/2006/relationships/image" Target="../media/image75.png"/><Relationship Id="rId63" Type="http://schemas.openxmlformats.org/officeDocument/2006/relationships/image" Target="../media/image25.emf"/><Relationship Id="rId68" Type="http://schemas.openxmlformats.org/officeDocument/2006/relationships/image" Target="../media/image30.emf"/><Relationship Id="rId76" Type="http://schemas.openxmlformats.org/officeDocument/2006/relationships/image" Target="../media/image79.png"/><Relationship Id="rId84" Type="http://schemas.openxmlformats.org/officeDocument/2006/relationships/image" Target="../media/image83.png"/><Relationship Id="rId7" Type="http://schemas.openxmlformats.org/officeDocument/2006/relationships/tags" Target="../tags/tag108.xml"/><Relationship Id="rId71" Type="http://schemas.openxmlformats.org/officeDocument/2006/relationships/image" Target="../media/image4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53" Type="http://schemas.openxmlformats.org/officeDocument/2006/relationships/tags" Target="../tags/tag154.xml"/><Relationship Id="rId58" Type="http://schemas.openxmlformats.org/officeDocument/2006/relationships/image" Target="../media/image18.png"/><Relationship Id="rId66" Type="http://schemas.openxmlformats.org/officeDocument/2006/relationships/image" Target="../media/image28.emf"/><Relationship Id="rId74" Type="http://schemas.openxmlformats.org/officeDocument/2006/relationships/image" Target="../media/image36.png"/><Relationship Id="rId79" Type="http://schemas.openxmlformats.org/officeDocument/2006/relationships/image" Target="../media/image33.png"/><Relationship Id="rId87" Type="http://schemas.openxmlformats.org/officeDocument/2006/relationships/image" Target="../media/image85.emf"/><Relationship Id="rId5" Type="http://schemas.openxmlformats.org/officeDocument/2006/relationships/tags" Target="../tags/tag106.xml"/><Relationship Id="rId61" Type="http://schemas.openxmlformats.org/officeDocument/2006/relationships/image" Target="../media/image39.png"/><Relationship Id="rId82" Type="http://schemas.openxmlformats.org/officeDocument/2006/relationships/image" Target="../media/image81.png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tags" Target="../tags/tag144.xml"/><Relationship Id="rId48" Type="http://schemas.openxmlformats.org/officeDocument/2006/relationships/tags" Target="../tags/tag149.xml"/><Relationship Id="rId56" Type="http://schemas.openxmlformats.org/officeDocument/2006/relationships/image" Target="../media/image4.emf"/><Relationship Id="rId64" Type="http://schemas.openxmlformats.org/officeDocument/2006/relationships/image" Target="../media/image26.emf"/><Relationship Id="rId69" Type="http://schemas.openxmlformats.org/officeDocument/2006/relationships/image" Target="../media/image78.emf"/><Relationship Id="rId77" Type="http://schemas.openxmlformats.org/officeDocument/2006/relationships/image" Target="../media/image43.png"/><Relationship Id="rId8" Type="http://schemas.openxmlformats.org/officeDocument/2006/relationships/tags" Target="../tags/tag109.xml"/><Relationship Id="rId51" Type="http://schemas.openxmlformats.org/officeDocument/2006/relationships/tags" Target="../tags/tag152.xml"/><Relationship Id="rId72" Type="http://schemas.openxmlformats.org/officeDocument/2006/relationships/image" Target="../media/image38.png"/><Relationship Id="rId80" Type="http://schemas.openxmlformats.org/officeDocument/2006/relationships/image" Target="../media/image34.png"/><Relationship Id="rId85" Type="http://schemas.openxmlformats.org/officeDocument/2006/relationships/image" Target="../media/image84.png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46" Type="http://schemas.openxmlformats.org/officeDocument/2006/relationships/tags" Target="../tags/tag147.xml"/><Relationship Id="rId59" Type="http://schemas.openxmlformats.org/officeDocument/2006/relationships/image" Target="../media/image76.png"/><Relationship Id="rId67" Type="http://schemas.openxmlformats.org/officeDocument/2006/relationships/image" Target="../media/image29.emf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24.emf"/><Relationship Id="rId70" Type="http://schemas.openxmlformats.org/officeDocument/2006/relationships/image" Target="../media/image31.emf"/><Relationship Id="rId75" Type="http://schemas.openxmlformats.org/officeDocument/2006/relationships/image" Target="../media/image42.png"/><Relationship Id="rId83" Type="http://schemas.openxmlformats.org/officeDocument/2006/relationships/image" Target="../media/image82.png"/><Relationship Id="rId88" Type="http://schemas.openxmlformats.org/officeDocument/2006/relationships/image" Target="../media/image86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49" Type="http://schemas.openxmlformats.org/officeDocument/2006/relationships/tags" Target="../tags/tag150.xml"/><Relationship Id="rId57" Type="http://schemas.openxmlformats.org/officeDocument/2006/relationships/image" Target="../media/image22.emf"/><Relationship Id="rId10" Type="http://schemas.openxmlformats.org/officeDocument/2006/relationships/tags" Target="../tags/tag111.xml"/><Relationship Id="rId31" Type="http://schemas.openxmlformats.org/officeDocument/2006/relationships/tags" Target="../tags/tag132.xml"/><Relationship Id="rId44" Type="http://schemas.openxmlformats.org/officeDocument/2006/relationships/tags" Target="../tags/tag145.xml"/><Relationship Id="rId52" Type="http://schemas.openxmlformats.org/officeDocument/2006/relationships/tags" Target="../tags/tag153.xml"/><Relationship Id="rId60" Type="http://schemas.openxmlformats.org/officeDocument/2006/relationships/image" Target="../media/image77.png"/><Relationship Id="rId65" Type="http://schemas.openxmlformats.org/officeDocument/2006/relationships/image" Target="../media/image27.emf"/><Relationship Id="rId73" Type="http://schemas.openxmlformats.org/officeDocument/2006/relationships/image" Target="../media/image35.png"/><Relationship Id="rId78" Type="http://schemas.openxmlformats.org/officeDocument/2006/relationships/image" Target="../media/image32.png"/><Relationship Id="rId81" Type="http://schemas.openxmlformats.org/officeDocument/2006/relationships/image" Target="../media/image80.png"/><Relationship Id="rId86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924800" cy="2536825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accent2"/>
                </a:solidFill>
              </a:rPr>
              <a:t>New Direct Product results in Communication Complexity</a:t>
            </a:r>
            <a:r>
              <a:rPr lang="en-US" sz="3200" dirty="0" smtClean="0">
                <a:solidFill>
                  <a:schemeClr val="accent2"/>
                </a:solidFill>
              </a:rPr>
              <a:t/>
            </a:r>
            <a:br>
              <a:rPr lang="en-US" sz="3200" dirty="0" smtClean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76600"/>
            <a:ext cx="6858000" cy="27432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Rahul Jain</a:t>
            </a:r>
          </a:p>
          <a:p>
            <a:endParaRPr lang="en-US" sz="35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Centre for Quantum Technologies and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Computer Science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National University of Singapore.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TI10"/>
              </a:rPr>
              <a:t>A</a:t>
            </a:r>
            <a:r>
              <a:rPr lang="en-US" smtClean="0">
                <a:latin typeface="CMSS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5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8"/>
              </a:rPr>
              <a:t>A</a:t>
            </a:r>
            <a:r>
              <a:rPr lang="en-US" smtClean="0">
                <a:latin typeface="CMMI6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SY6"/>
              </a:rPr>
              <a:t>A</a:t>
            </a:r>
            <a:r>
              <a:rPr lang="en-US" smtClean="0">
                <a:latin typeface="CMR6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BX1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Application</a:t>
            </a:r>
            <a:br>
              <a:rPr lang="en-US" sz="3500" dirty="0" smtClean="0">
                <a:solidFill>
                  <a:srgbClr val="C00000"/>
                </a:solidFill>
              </a:rPr>
            </a:br>
            <a:r>
              <a:rPr lang="en-US" sz="3500" dirty="0" smtClean="0">
                <a:solidFill>
                  <a:srgbClr val="C00000"/>
                </a:solidFill>
              </a:rPr>
              <a:t>Direct Product for Set </a:t>
            </a:r>
            <a:r>
              <a:rPr lang="en-US" sz="3500" dirty="0" err="1" smtClean="0">
                <a:solidFill>
                  <a:srgbClr val="C00000"/>
                </a:solidFill>
              </a:rPr>
              <a:t>Disjointness</a:t>
            </a:r>
            <a:endParaRPr lang="en-SG" sz="35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[</a:t>
            </a:r>
            <a:r>
              <a:rPr lang="en-US" sz="2400" dirty="0" err="1" smtClean="0">
                <a:solidFill>
                  <a:srgbClr val="C00000"/>
                </a:solidFill>
              </a:rPr>
              <a:t>Razborov</a:t>
            </a:r>
            <a:r>
              <a:rPr lang="en-US" sz="2400" dirty="0" smtClean="0">
                <a:solidFill>
                  <a:srgbClr val="C00000"/>
                </a:solidFill>
              </a:rPr>
              <a:t> 92]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Our result</a:t>
            </a:r>
            <a:endParaRPr lang="en-SG" sz="2400" dirty="0">
              <a:solidFill>
                <a:srgbClr val="C00000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95600" y="1676400"/>
            <a:ext cx="2031930" cy="278952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922852" y="3657600"/>
            <a:ext cx="3096948" cy="33829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22852" y="3048000"/>
            <a:ext cx="2260018" cy="2788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844570"/>
            <a:ext cx="6019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5EA4"/>
                </a:solidFill>
                <a:latin typeface="Brush Script MT" pitchFamily="66" charset="0"/>
              </a:rPr>
              <a:t>Thanks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Questions ?</a:t>
            </a:r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27583" y="1371600"/>
            <a:ext cx="5444617" cy="43698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38199" y="5105400"/>
            <a:ext cx="7391401" cy="297436"/>
          </a:xfrm>
          <a:prstGeom prst="rect">
            <a:avLst/>
          </a:prstGeom>
        </p:spPr>
      </p:pic>
      <p:pic>
        <p:nvPicPr>
          <p:cNvPr id="21" name="Picture 2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62000" y="1981200"/>
            <a:ext cx="1212852" cy="281559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093976" y="2769059"/>
            <a:ext cx="4141283" cy="355141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133600" y="3313176"/>
            <a:ext cx="3631707" cy="304801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133600" y="3835908"/>
            <a:ext cx="3581870" cy="27892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838200" y="4572001"/>
            <a:ext cx="5486400" cy="292444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081784" y="2286000"/>
            <a:ext cx="365760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accent2"/>
                </a:solidFill>
              </a:rPr>
              <a:t>Direct Product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752600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3124200" y="18288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3124200" y="19812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3124200" y="2133600"/>
            <a:ext cx="24384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SG"/>
          </a:p>
        </p:txBody>
      </p:sp>
      <p:pic>
        <p:nvPicPr>
          <p:cNvPr id="66569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2895600"/>
            <a:ext cx="1187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2895600"/>
            <a:ext cx="1158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1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121920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2286000"/>
            <a:ext cx="66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3" name="Picture 13" descr="MCj0403923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1338" y="2819400"/>
            <a:ext cx="441325" cy="457200"/>
          </a:xfrm>
          <a:prstGeom prst="rect">
            <a:avLst/>
          </a:prstGeom>
          <a:noFill/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733800" y="2209800"/>
            <a:ext cx="2057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663300"/>
                </a:solidFill>
                <a:latin typeface="cmbx5" pitchFamily="34" charset="0"/>
              </a:rPr>
              <a:t>Let there be </a:t>
            </a:r>
            <a:r>
              <a:rPr lang="en-US">
                <a:solidFill>
                  <a:srgbClr val="663300"/>
                </a:solidFill>
                <a:latin typeface="cmbx5" pitchFamily="34" charset="0"/>
              </a:rPr>
              <a:t>ERROORR!</a:t>
            </a:r>
          </a:p>
        </p:txBody>
      </p:sp>
      <p:pic>
        <p:nvPicPr>
          <p:cNvPr id="19" name="Picture 18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170130" y="4271962"/>
            <a:ext cx="6754670" cy="30765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152400" y="228600"/>
            <a:ext cx="2514600" cy="1371600"/>
          </a:xfrm>
          <a:prstGeom prst="cloudCallout">
            <a:avLst>
              <a:gd name="adj1" fmla="val 19325"/>
              <a:gd name="adj2" fmla="val 736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we solve k copies faster ?</a:t>
            </a:r>
          </a:p>
        </p:txBody>
      </p:sp>
      <p:pic>
        <p:nvPicPr>
          <p:cNvPr id="66581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00150" y="5029200"/>
            <a:ext cx="6448425" cy="544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6583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65825" y="1676400"/>
            <a:ext cx="892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068294" y="3609975"/>
            <a:ext cx="6874062" cy="355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Our Results</a:t>
            </a:r>
            <a:endParaRPr lang="en-SG" sz="3500" dirty="0">
              <a:solidFill>
                <a:srgbClr val="C00000"/>
              </a:solidFill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447800" y="2286000"/>
            <a:ext cx="4525217" cy="381053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447800" y="3429000"/>
            <a:ext cx="4525215" cy="381053"/>
          </a:xfrm>
          <a:prstGeom prst="rect">
            <a:avLst/>
          </a:prstGeom>
          <a:noFill/>
          <a:ln/>
          <a:effectLst/>
        </p:spPr>
      </p:pic>
      <p:grpSp>
        <p:nvGrpSpPr>
          <p:cNvPr id="22" name="Group 21"/>
          <p:cNvGrpSpPr/>
          <p:nvPr/>
        </p:nvGrpSpPr>
        <p:grpSpPr>
          <a:xfrm>
            <a:off x="6629400" y="3352800"/>
            <a:ext cx="1740569" cy="477480"/>
            <a:chOff x="1676400" y="1243584"/>
            <a:chExt cx="5578475" cy="156629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6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7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3124200" y="17218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3124200" y="1950427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3124200" y="2179026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6630815" y="2209800"/>
            <a:ext cx="1598785" cy="491385"/>
            <a:chOff x="1676400" y="1243584"/>
            <a:chExt cx="5578475" cy="1566291"/>
          </a:xfrm>
        </p:grpSpPr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52600" y="1295400"/>
              <a:ext cx="9461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76400" y="2590800"/>
              <a:ext cx="11874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7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96000" y="2590800"/>
              <a:ext cx="11588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3124200" y="1828800"/>
              <a:ext cx="2438400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SG"/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51563" y="1243584"/>
              <a:ext cx="101123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29000" y="1479550"/>
            <a:ext cx="2139950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922504" y="4544568"/>
            <a:ext cx="2186468" cy="228642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438396" y="5029200"/>
            <a:ext cx="3909042" cy="304801"/>
          </a:xfrm>
          <a:prstGeom prst="rect">
            <a:avLst/>
          </a:prstGeom>
          <a:noFill/>
          <a:ln/>
          <a:effectLst/>
        </p:spPr>
      </p:pic>
      <p:sp>
        <p:nvSpPr>
          <p:cNvPr id="37" name="Rectangle 36"/>
          <p:cNvSpPr/>
          <p:nvPr/>
        </p:nvSpPr>
        <p:spPr>
          <a:xfrm>
            <a:off x="609600" y="4419600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2000" dirty="0" smtClean="0"/>
              <a:t>Application: Direct product for 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 smtClean="0"/>
              <a:t>(First shown by </a:t>
            </a:r>
            <a:r>
              <a:rPr lang="en-SG" sz="2000" dirty="0" smtClean="0">
                <a:solidFill>
                  <a:srgbClr val="C00000"/>
                </a:solidFill>
              </a:rPr>
              <a:t>[Klauck 10]</a:t>
            </a:r>
            <a:r>
              <a:rPr lang="en-SG" sz="2000" dirty="0" smtClean="0"/>
              <a:t>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One-Way Case</a:t>
            </a:r>
            <a:endParaRPr lang="en-S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New Characterization</a:t>
            </a:r>
            <a:endParaRPr lang="en-SG" sz="3500" dirty="0">
              <a:solidFill>
                <a:srgbClr val="C00000"/>
              </a:solidFill>
            </a:endParaRPr>
          </a:p>
        </p:txBody>
      </p:sp>
      <p:pic>
        <p:nvPicPr>
          <p:cNvPr id="70" name="Picture 69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3" cstate="print"/>
          <a:stretch>
            <a:fillRect/>
          </a:stretch>
        </p:blipFill>
        <p:spPr bwMode="auto">
          <a:xfrm>
            <a:off x="3029160" y="1524000"/>
            <a:ext cx="2762040" cy="267250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4" cstate="print"/>
          <a:stretch>
            <a:fillRect/>
          </a:stretch>
        </p:blipFill>
        <p:spPr bwMode="auto">
          <a:xfrm>
            <a:off x="3657600" y="1219200"/>
            <a:ext cx="1524000" cy="22784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652724" y="5446707"/>
            <a:ext cx="3806313" cy="323188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651475" y="5814848"/>
            <a:ext cx="8023328" cy="357368"/>
          </a:xfrm>
          <a:prstGeom prst="rect">
            <a:avLst/>
          </a:prstGeom>
          <a:noFill/>
          <a:ln/>
          <a:effectLst/>
        </p:spPr>
      </p:pic>
      <p:pic>
        <p:nvPicPr>
          <p:cNvPr id="78" name="Picture 7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032606" y="4524456"/>
            <a:ext cx="2455574" cy="227313"/>
          </a:xfrm>
          <a:prstGeom prst="rect">
            <a:avLst/>
          </a:prstGeom>
          <a:noFill/>
          <a:ln/>
          <a:effectLst/>
        </p:spPr>
      </p:pic>
      <p:pic>
        <p:nvPicPr>
          <p:cNvPr id="75" name="Picture 74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5034570" y="3745067"/>
            <a:ext cx="2528742" cy="223774"/>
          </a:xfrm>
          <a:prstGeom prst="rect">
            <a:avLst/>
          </a:prstGeom>
          <a:noFill/>
          <a:ln/>
          <a:effectLst/>
        </p:spPr>
      </p:pic>
      <p:grpSp>
        <p:nvGrpSpPr>
          <p:cNvPr id="90" name="Group 89"/>
          <p:cNvGrpSpPr/>
          <p:nvPr/>
        </p:nvGrpSpPr>
        <p:grpSpPr>
          <a:xfrm>
            <a:off x="4803278" y="2071452"/>
            <a:ext cx="3121521" cy="2973902"/>
            <a:chOff x="4803278" y="2071452"/>
            <a:chExt cx="3121521" cy="2973902"/>
          </a:xfrm>
        </p:grpSpPr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4803278" y="2071452"/>
              <a:ext cx="3121521" cy="29739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pic>
          <p:nvPicPr>
            <p:cNvPr id="8" name="Picture 7" descr="TP_tmp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9" cstate="print"/>
            <a:stretch>
              <a:fillRect/>
            </a:stretch>
          </p:blipFill>
          <p:spPr bwMode="auto">
            <a:xfrm>
              <a:off x="5053584" y="4258183"/>
              <a:ext cx="1430696" cy="1435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Picture 92" descr="TP_tmp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/>
            <a:stretch>
              <a:fillRect/>
            </a:stretch>
          </p:blipFill>
          <p:spPr bwMode="auto">
            <a:xfrm>
              <a:off x="5054382" y="4033600"/>
              <a:ext cx="1132969" cy="16779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2" name="Group 71"/>
            <p:cNvGrpSpPr/>
            <p:nvPr/>
          </p:nvGrpSpPr>
          <p:grpSpPr>
            <a:xfrm>
              <a:off x="5282685" y="2174576"/>
              <a:ext cx="2545325" cy="1368168"/>
              <a:chOff x="5282685" y="2174576"/>
              <a:chExt cx="2545325" cy="1368168"/>
            </a:xfrm>
          </p:grpSpPr>
          <p:grpSp>
            <p:nvGrpSpPr>
              <p:cNvPr id="66" name="Group 65"/>
              <p:cNvGrpSpPr/>
              <p:nvPr/>
            </p:nvGrpSpPr>
            <p:grpSpPr bwMode="auto">
              <a:xfrm>
                <a:off x="5282685" y="2376960"/>
                <a:ext cx="2545325" cy="1165784"/>
                <a:chOff x="5438537" y="2133600"/>
                <a:chExt cx="2982451" cy="1447799"/>
              </a:xfrm>
            </p:grpSpPr>
            <p:grpSp>
              <p:nvGrpSpPr>
                <p:cNvPr id="40" name="Group 39"/>
                <p:cNvGrpSpPr/>
                <p:nvPr/>
              </p:nvGrpSpPr>
              <p:grpSpPr bwMode="auto">
                <a:xfrm>
                  <a:off x="5438537" y="2133600"/>
                  <a:ext cx="2181463" cy="1447799"/>
                  <a:chOff x="5438537" y="2133600"/>
                  <a:chExt cx="2181463" cy="1447799"/>
                </a:xfrm>
              </p:grpSpPr>
              <p:sp>
                <p:nvSpPr>
                  <p:cNvPr id="4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957888" y="2360612"/>
                    <a:ext cx="1662112" cy="1220787"/>
                  </a:xfrm>
                  <a:prstGeom prst="rect">
                    <a:avLst/>
                  </a:prstGeom>
                  <a:noFill/>
                  <a:ln w="12700">
                    <a:solidFill>
                      <a:srgbClr val="C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SG"/>
                  </a:p>
                </p:txBody>
              </p:sp>
              <p:pic>
                <p:nvPicPr>
                  <p:cNvPr id="42" name="Picture 41" descr="TP_tmp.emf"/>
                  <p:cNvPicPr>
                    <a:picLocks noChangeAspect="1"/>
                  </p:cNvPicPr>
                  <p:nvPr>
                    <p:custDataLst>
                      <p:tags r:id="rId38"/>
                    </p:custDataLst>
                  </p:nvPr>
                </p:nvPicPr>
                <p:blipFill>
                  <a:blip r:embed="rId61" cstate="print"/>
                  <a:stretch>
                    <a:fillRect/>
                  </a:stretch>
                </p:blipFill>
                <p:spPr bwMode="auto">
                  <a:xfrm>
                    <a:off x="5638800" y="2362200"/>
                    <a:ext cx="223514" cy="1524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 descr="TP_tmp.emf"/>
                  <p:cNvPicPr>
                    <a:picLocks noChangeAspect="1"/>
                  </p:cNvPicPr>
                  <p:nvPr>
                    <p:custDataLst>
                      <p:tags r:id="rId39"/>
                    </p:custDataLst>
                  </p:nvPr>
                </p:nvPicPr>
                <p:blipFill>
                  <a:blip r:embed="rId62" cstate="print"/>
                  <a:stretch>
                    <a:fillRect/>
                  </a:stretch>
                </p:blipFill>
                <p:spPr bwMode="auto">
                  <a:xfrm>
                    <a:off x="5638800" y="2587332"/>
                    <a:ext cx="228600" cy="155868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44" name="Picture 43" descr="TP_tmp.emf"/>
                  <p:cNvPicPr>
                    <a:picLocks noChangeAspect="1"/>
                  </p:cNvPicPr>
                  <p:nvPr>
                    <p:custDataLst>
                      <p:tags r:id="rId40"/>
                    </p:custDataLst>
                  </p:nvPr>
                </p:nvPicPr>
                <p:blipFill>
                  <a:blip r:embed="rId63" cstate="print"/>
                  <a:stretch>
                    <a:fillRect/>
                  </a:stretch>
                </p:blipFill>
                <p:spPr bwMode="auto">
                  <a:xfrm>
                    <a:off x="5638800" y="2819400"/>
                    <a:ext cx="236662" cy="152400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45" name="Picture 44" descr="TP_tmp.emf"/>
                  <p:cNvPicPr>
                    <a:picLocks noChangeAspect="1"/>
                  </p:cNvPicPr>
                  <p:nvPr>
                    <p:custDataLst>
                      <p:tags r:id="rId41"/>
                    </p:custDataLst>
                  </p:nvPr>
                </p:nvPicPr>
                <p:blipFill>
                  <a:blip r:embed="rId64" cstate="print"/>
                  <a:stretch>
                    <a:fillRect/>
                  </a:stretch>
                </p:blipFill>
                <p:spPr bwMode="auto">
                  <a:xfrm>
                    <a:off x="5719020" y="3048000"/>
                    <a:ext cx="72180" cy="237051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 descr="TP_tmp.emf"/>
                  <p:cNvPicPr>
                    <a:picLocks noChangeAspect="1"/>
                  </p:cNvPicPr>
                  <p:nvPr>
                    <p:custDataLst>
                      <p:tags r:id="rId42"/>
                    </p:custDataLst>
                  </p:nvPr>
                </p:nvPicPr>
                <p:blipFill>
                  <a:blip r:embed="rId65" cstate="print"/>
                  <a:stretch>
                    <a:fillRect/>
                  </a:stretch>
                </p:blipFill>
                <p:spPr bwMode="auto">
                  <a:xfrm>
                    <a:off x="5974982" y="2133600"/>
                    <a:ext cx="197218" cy="1524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46" descr="TP_tmp.emf"/>
                  <p:cNvPicPr>
                    <a:picLocks noChangeAspect="1"/>
                  </p:cNvPicPr>
                  <p:nvPr>
                    <p:custDataLst>
                      <p:tags r:id="rId43"/>
                    </p:custDataLst>
                  </p:nvPr>
                </p:nvPicPr>
                <p:blipFill>
                  <a:blip r:embed="rId66" cstate="print"/>
                  <a:stretch>
                    <a:fillRect/>
                  </a:stretch>
                </p:blipFill>
                <p:spPr bwMode="auto">
                  <a:xfrm>
                    <a:off x="6226629" y="2133600"/>
                    <a:ext cx="223513" cy="152400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48" name="Picture 47" descr="TP_tmp.emf"/>
                  <p:cNvPicPr>
                    <a:picLocks noChangeAspect="1"/>
                  </p:cNvPicPr>
                  <p:nvPr>
                    <p:custDataLst>
                      <p:tags r:id="rId44"/>
                    </p:custDataLst>
                  </p:nvPr>
                </p:nvPicPr>
                <p:blipFill>
                  <a:blip r:embed="rId67" cstate="print"/>
                  <a:stretch>
                    <a:fillRect/>
                  </a:stretch>
                </p:blipFill>
                <p:spPr bwMode="auto">
                  <a:xfrm>
                    <a:off x="6477000" y="2133600"/>
                    <a:ext cx="223513" cy="152400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49" name="Picture 48" descr="TP_tmp.emf"/>
                  <p:cNvPicPr>
                    <a:picLocks noChangeAspect="1"/>
                  </p:cNvPicPr>
                  <p:nvPr>
                    <p:custDataLst>
                      <p:tags r:id="rId45"/>
                    </p:custDataLst>
                  </p:nvPr>
                </p:nvPicPr>
                <p:blipFill>
                  <a:blip r:embed="rId68" cstate="print"/>
                  <a:stretch>
                    <a:fillRect/>
                  </a:stretch>
                </p:blipFill>
                <p:spPr bwMode="auto">
                  <a:xfrm>
                    <a:off x="6786695" y="2149684"/>
                    <a:ext cx="426904" cy="114545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 descr="TP_tmp.emf"/>
                  <p:cNvPicPr>
                    <a:picLocks noChangeAspect="1"/>
                  </p:cNvPicPr>
                  <p:nvPr>
                    <p:custDataLst>
                      <p:tags r:id="rId46"/>
                    </p:custDataLst>
                  </p:nvPr>
                </p:nvPicPr>
                <p:blipFill>
                  <a:blip r:embed="rId69" cstate="print"/>
                  <a:stretch>
                    <a:fillRect/>
                  </a:stretch>
                </p:blipFill>
                <p:spPr bwMode="auto">
                  <a:xfrm>
                    <a:off x="5449296" y="2362200"/>
                    <a:ext cx="166964" cy="130232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51" name="Picture 50" descr="TP_tmp.emf"/>
                  <p:cNvPicPr>
                    <a:picLocks noChangeAspect="1"/>
                  </p:cNvPicPr>
                  <p:nvPr>
                    <p:custDataLst>
                      <p:tags r:id="rId47"/>
                    </p:custDataLst>
                  </p:nvPr>
                </p:nvPicPr>
                <p:blipFill>
                  <a:blip r:embed="rId70" cstate="print"/>
                  <a:stretch>
                    <a:fillRect/>
                  </a:stretch>
                </p:blipFill>
                <p:spPr bwMode="auto">
                  <a:xfrm>
                    <a:off x="5438537" y="2590800"/>
                    <a:ext cx="172304" cy="1343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52" name="Picture 51" descr="TP_tmp.emf"/>
                  <p:cNvPicPr>
                    <a:picLocks noChangeAspect="1"/>
                  </p:cNvPicPr>
                  <p:nvPr>
                    <p:custDataLst>
                      <p:tags r:id="rId48"/>
                    </p:custDataLst>
                  </p:nvPr>
                </p:nvPicPr>
                <p:blipFill>
                  <a:blip r:embed="rId64" cstate="print"/>
                  <a:stretch>
                    <a:fillRect/>
                  </a:stretch>
                </p:blipFill>
                <p:spPr bwMode="auto">
                  <a:xfrm>
                    <a:off x="5490420" y="3039549"/>
                    <a:ext cx="72180" cy="237051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TP_tmp.emf"/>
                  <p:cNvPicPr>
                    <a:picLocks noChangeAspect="1"/>
                  </p:cNvPicPr>
                  <p:nvPr>
                    <p:custDataLst>
                      <p:tags r:id="rId49"/>
                    </p:custDataLst>
                  </p:nvPr>
                </p:nvPicPr>
                <p:blipFill>
                  <a:blip r:embed="rId71" cstate="print"/>
                  <a:stretch>
                    <a:fillRect/>
                  </a:stretch>
                </p:blipFill>
                <p:spPr bwMode="auto">
                  <a:xfrm>
                    <a:off x="5438537" y="2819400"/>
                    <a:ext cx="172304" cy="1343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54" name="Picture 53" descr="TP_tmp.emf"/>
                  <p:cNvPicPr>
                    <a:picLocks noChangeAspect="1"/>
                  </p:cNvPicPr>
                  <p:nvPr>
                    <p:custDataLst>
                      <p:tags r:id="rId50"/>
                    </p:custDataLst>
                  </p:nvPr>
                </p:nvPicPr>
                <p:blipFill>
                  <a:blip r:embed="rId72" cstate="print"/>
                  <a:stretch>
                    <a:fillRect/>
                  </a:stretch>
                </p:blipFill>
                <p:spPr bwMode="auto">
                  <a:xfrm>
                    <a:off x="5629880" y="3429000"/>
                    <a:ext cx="254502" cy="1277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55" name="Picture 54" descr="TP_tmp.emf"/>
                  <p:cNvPicPr>
                    <a:picLocks noChangeAspect="1"/>
                  </p:cNvPicPr>
                  <p:nvPr>
                    <p:custDataLst>
                      <p:tags r:id="rId51"/>
                    </p:custDataLst>
                  </p:nvPr>
                </p:nvPicPr>
                <p:blipFill>
                  <a:blip r:embed="rId73" cstate="print"/>
                  <a:stretch>
                    <a:fillRect/>
                  </a:stretch>
                </p:blipFill>
                <p:spPr bwMode="auto">
                  <a:xfrm>
                    <a:off x="7428838" y="2133600"/>
                    <a:ext cx="148636" cy="130755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pic>
              <p:nvPicPr>
                <p:cNvPr id="62" name="Picture 61" descr="TP_tmp.emf"/>
                <p:cNvPicPr>
                  <a:picLocks noChangeAspect="1"/>
                </p:cNvPicPr>
                <p:nvPr>
                  <p:custDataLst>
                    <p:tags r:id="rId37"/>
                  </p:custDataLst>
                </p:nvPr>
              </p:nvPicPr>
              <p:blipFill>
                <a:blip r:embed="rId74" cstate="print"/>
                <a:stretch>
                  <a:fillRect/>
                </a:stretch>
              </p:blipFill>
              <p:spPr bwMode="auto">
                <a:xfrm>
                  <a:off x="7772547" y="2667000"/>
                  <a:ext cx="648441" cy="132696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grpSp>
            <p:nvGrpSpPr>
              <p:cNvPr id="83" name="Group 82"/>
              <p:cNvGrpSpPr/>
              <p:nvPr/>
            </p:nvGrpSpPr>
            <p:grpSpPr bwMode="auto">
              <a:xfrm>
                <a:off x="5784556" y="2174576"/>
                <a:ext cx="1073443" cy="108858"/>
                <a:chOff x="5784557" y="2710542"/>
                <a:chExt cx="1125198" cy="135898"/>
              </a:xfrm>
            </p:grpSpPr>
            <p:pic>
              <p:nvPicPr>
                <p:cNvPr id="80" name="Picture 79" descr="TP_tmp.emf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75" cstate="print"/>
                <a:stretch>
                  <a:fillRect/>
                </a:stretch>
              </p:blipFill>
              <p:spPr bwMode="auto">
                <a:xfrm>
                  <a:off x="5784557" y="2710542"/>
                  <a:ext cx="75410" cy="131686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81" name="Picture 80" descr="TP_tmp.emf"/>
                <p:cNvPicPr>
                  <a:picLocks noChangeAspect="1"/>
                </p:cNvPicPr>
                <p:nvPr>
                  <p:custDataLst>
                    <p:tags r:id="rId34"/>
                  </p:custDataLst>
                </p:nvPr>
              </p:nvPicPr>
              <p:blipFill>
                <a:blip r:embed="rId75" cstate="print"/>
                <a:stretch>
                  <a:fillRect/>
                </a:stretch>
              </p:blipFill>
              <p:spPr bwMode="auto">
                <a:xfrm>
                  <a:off x="6003895" y="2710542"/>
                  <a:ext cx="77822" cy="135898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82" name="Picture 81" descr="TP_tmp.emf"/>
                <p:cNvPicPr>
                  <a:picLocks noChangeAspect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75" cstate="print"/>
                <a:stretch>
                  <a:fillRect/>
                </a:stretch>
              </p:blipFill>
              <p:spPr bwMode="auto">
                <a:xfrm>
                  <a:off x="6286924" y="2710542"/>
                  <a:ext cx="77822" cy="135898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79" name="Picture 78" descr="TP_tmp.emf"/>
                <p:cNvPicPr>
                  <a:picLocks noChangeAspect="1"/>
                </p:cNvPicPr>
                <p:nvPr>
                  <p:custDataLst>
                    <p:tags r:id="rId36"/>
                  </p:custDataLst>
                </p:nvPr>
              </p:nvPicPr>
              <p:blipFill>
                <a:blip r:embed="rId68" cstate="print"/>
                <a:stretch>
                  <a:fillRect/>
                </a:stretch>
              </p:blipFill>
              <p:spPr bwMode="auto">
                <a:xfrm>
                  <a:off x="6477000" y="2710542"/>
                  <a:ext cx="432755" cy="11611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Text Box 79"/>
          <p:cNvSpPr txBox="1">
            <a:spLocks noChangeArrowheads="1"/>
          </p:cNvSpPr>
          <p:nvPr/>
        </p:nvSpPr>
        <p:spPr bwMode="auto">
          <a:xfrm>
            <a:off x="1031441" y="2054835"/>
            <a:ext cx="3186552" cy="297390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6" cstate="print"/>
          <a:stretch>
            <a:fillRect/>
          </a:stretch>
        </p:blipFill>
        <p:spPr bwMode="auto">
          <a:xfrm>
            <a:off x="1387566" y="4364642"/>
            <a:ext cx="1690824" cy="159816"/>
          </a:xfrm>
          <a:prstGeom prst="rect">
            <a:avLst/>
          </a:prstGeom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7" cstate="print"/>
          <a:stretch>
            <a:fillRect/>
          </a:stretch>
        </p:blipFill>
        <p:spPr bwMode="auto">
          <a:xfrm>
            <a:off x="1329930" y="3726815"/>
            <a:ext cx="2007874" cy="278862"/>
          </a:xfrm>
          <a:prstGeom prst="rect">
            <a:avLst/>
          </a:prstGeom>
          <a:noFill/>
          <a:ln/>
          <a:effectLst/>
        </p:spPr>
      </p:pic>
      <p:grpSp>
        <p:nvGrpSpPr>
          <p:cNvPr id="65" name="Group 64"/>
          <p:cNvGrpSpPr/>
          <p:nvPr/>
        </p:nvGrpSpPr>
        <p:grpSpPr bwMode="auto">
          <a:xfrm>
            <a:off x="1551695" y="2376959"/>
            <a:ext cx="1820887" cy="1165786"/>
            <a:chOff x="1066800" y="2133600"/>
            <a:chExt cx="2133600" cy="1447802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38288" y="2360614"/>
              <a:ext cx="1662112" cy="1220788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1" cstate="print"/>
            <a:stretch>
              <a:fillRect/>
            </a:stretch>
          </p:blipFill>
          <p:spPr bwMode="auto">
            <a:xfrm>
              <a:off x="1219200" y="2362200"/>
              <a:ext cx="223514" cy="152400"/>
            </a:xfrm>
            <a:prstGeom prst="rect">
              <a:avLst/>
            </a:prstGeom>
          </p:spPr>
        </p:pic>
        <p:pic>
          <p:nvPicPr>
            <p:cNvPr id="14" name="Picture 13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2" cstate="print"/>
            <a:stretch>
              <a:fillRect/>
            </a:stretch>
          </p:blipFill>
          <p:spPr bwMode="auto">
            <a:xfrm>
              <a:off x="1219200" y="2587332"/>
              <a:ext cx="228600" cy="1558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1219200" y="2819400"/>
              <a:ext cx="236662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1299420" y="3048000"/>
              <a:ext cx="72180" cy="237051"/>
            </a:xfrm>
            <a:prstGeom prst="rect">
              <a:avLst/>
            </a:prstGeom>
          </p:spPr>
        </p:pic>
        <p:pic>
          <p:nvPicPr>
            <p:cNvPr id="17" name="Picture 16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5" cstate="print"/>
            <a:stretch>
              <a:fillRect/>
            </a:stretch>
          </p:blipFill>
          <p:spPr bwMode="auto">
            <a:xfrm>
              <a:off x="1555382" y="2133600"/>
              <a:ext cx="197218" cy="152400"/>
            </a:xfrm>
            <a:prstGeom prst="rect">
              <a:avLst/>
            </a:prstGeom>
          </p:spPr>
        </p:pic>
        <p:pic>
          <p:nvPicPr>
            <p:cNvPr id="18" name="Picture 17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6" cstate="print"/>
            <a:stretch>
              <a:fillRect/>
            </a:stretch>
          </p:blipFill>
          <p:spPr bwMode="auto">
            <a:xfrm>
              <a:off x="1807029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7" cstate="print"/>
            <a:stretch>
              <a:fillRect/>
            </a:stretch>
          </p:blipFill>
          <p:spPr bwMode="auto">
            <a:xfrm>
              <a:off x="2057400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8" cstate="print"/>
            <a:stretch>
              <a:fillRect/>
            </a:stretch>
          </p:blipFill>
          <p:spPr bwMode="auto">
            <a:xfrm>
              <a:off x="2367095" y="2149684"/>
              <a:ext cx="426904" cy="114545"/>
            </a:xfrm>
            <a:prstGeom prst="rect">
              <a:avLst/>
            </a:prstGeom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8" cstate="print"/>
            <a:stretch>
              <a:fillRect/>
            </a:stretch>
          </p:blipFill>
          <p:spPr bwMode="auto">
            <a:xfrm>
              <a:off x="1066800" y="2362200"/>
              <a:ext cx="92758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5" cstate="print"/>
            <a:stretch>
              <a:fillRect/>
            </a:stretch>
          </p:blipFill>
          <p:spPr bwMode="auto">
            <a:xfrm>
              <a:off x="1066800" y="25908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1070820" y="3039549"/>
              <a:ext cx="72180" cy="237051"/>
            </a:xfrm>
            <a:prstGeom prst="rect">
              <a:avLst/>
            </a:prstGeom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5" cstate="print"/>
            <a:stretch>
              <a:fillRect/>
            </a:stretch>
          </p:blipFill>
          <p:spPr bwMode="auto">
            <a:xfrm>
              <a:off x="1066800" y="28194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210280" y="3429000"/>
              <a:ext cx="254502" cy="127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3" cstate="print"/>
            <a:stretch>
              <a:fillRect/>
            </a:stretch>
          </p:blipFill>
          <p:spPr bwMode="auto">
            <a:xfrm>
              <a:off x="3009238" y="2133600"/>
              <a:ext cx="148636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9" cstate="print"/>
            <a:stretch>
              <a:fillRect/>
            </a:stretch>
          </p:blipFill>
          <p:spPr bwMode="auto">
            <a:xfrm>
              <a:off x="2200711" y="2666462"/>
              <a:ext cx="202692" cy="202692"/>
            </a:xfrm>
            <a:prstGeom prst="rect">
              <a:avLst/>
            </a:prstGeom>
          </p:spPr>
        </p:pic>
      </p:grpSp>
      <p:pic>
        <p:nvPicPr>
          <p:cNvPr id="39" name="Picture 38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0" cstate="print"/>
          <a:stretch>
            <a:fillRect/>
          </a:stretch>
        </p:blipFill>
        <p:spPr bwMode="auto">
          <a:xfrm>
            <a:off x="2069591" y="4033601"/>
            <a:ext cx="1300637" cy="179654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1" cstate="print"/>
          <a:stretch>
            <a:fillRect/>
          </a:stretch>
        </p:blipFill>
        <p:spPr bwMode="auto">
          <a:xfrm>
            <a:off x="1349888" y="4662801"/>
            <a:ext cx="1788911" cy="195189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Connector 70"/>
          <p:cNvCxnSpPr/>
          <p:nvPr/>
        </p:nvCxnSpPr>
        <p:spPr bwMode="auto">
          <a:xfrm>
            <a:off x="1955798" y="2740635"/>
            <a:ext cx="14115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>
            <a:off x="1963055" y="3045435"/>
            <a:ext cx="14115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 bwMode="auto">
          <a:xfrm>
            <a:off x="2002970" y="2207235"/>
            <a:ext cx="1073443" cy="108858"/>
            <a:chOff x="5784557" y="2710542"/>
            <a:chExt cx="1125198" cy="135898"/>
          </a:xfrm>
        </p:grpSpPr>
        <p:pic>
          <p:nvPicPr>
            <p:cNvPr id="85" name="Picture 8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5" cstate="print"/>
            <a:stretch>
              <a:fillRect/>
            </a:stretch>
          </p:blipFill>
          <p:spPr bwMode="auto">
            <a:xfrm>
              <a:off x="5784557" y="2710542"/>
              <a:ext cx="75410" cy="1316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Picture 85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5" cstate="print"/>
            <a:stretch>
              <a:fillRect/>
            </a:stretch>
          </p:blipFill>
          <p:spPr bwMode="auto">
            <a:xfrm>
              <a:off x="6003895" y="2710542"/>
              <a:ext cx="77822" cy="1358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Picture 86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5" cstate="print"/>
            <a:stretch>
              <a:fillRect/>
            </a:stretch>
          </p:blipFill>
          <p:spPr bwMode="auto">
            <a:xfrm>
              <a:off x="6286924" y="2710542"/>
              <a:ext cx="77822" cy="1358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8" cstate="print"/>
            <a:stretch>
              <a:fillRect/>
            </a:stretch>
          </p:blipFill>
          <p:spPr bwMode="auto">
            <a:xfrm>
              <a:off x="6477000" y="2710542"/>
              <a:ext cx="432755" cy="116115"/>
            </a:xfrm>
            <a:prstGeom prst="rect">
              <a:avLst/>
            </a:prstGeom>
          </p:spPr>
        </p:pic>
      </p:grpSp>
      <p:pic>
        <p:nvPicPr>
          <p:cNvPr id="89" name="Picture 88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2" cstate="print"/>
          <a:stretch>
            <a:fillRect/>
          </a:stretch>
        </p:blipFill>
        <p:spPr bwMode="auto">
          <a:xfrm>
            <a:off x="3080565" y="6248400"/>
            <a:ext cx="2335166" cy="2416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Characterization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971800" y="1676401"/>
            <a:ext cx="2971800" cy="2764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505201" y="1258824"/>
            <a:ext cx="1752599" cy="262025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61995" y="2148709"/>
            <a:ext cx="5257806" cy="2575691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685800" y="49924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message compression of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Braverman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Rao</a:t>
            </a:r>
            <a:r>
              <a:rPr lang="en-US" dirty="0" smtClean="0">
                <a:solidFill>
                  <a:srgbClr val="C00000"/>
                </a:solidFill>
              </a:rPr>
              <a:t> 10]</a:t>
            </a:r>
            <a:r>
              <a:rPr lang="en-US" dirty="0" smtClean="0"/>
              <a:t> to get a one-way  protocol with communication  </a:t>
            </a:r>
            <a:endParaRPr lang="en-SG" dirty="0"/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617976" y="5358384"/>
            <a:ext cx="1600200" cy="250931"/>
          </a:xfrm>
          <a:prstGeom prst="rect">
            <a:avLst/>
          </a:prstGeo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070587" y="5791200"/>
            <a:ext cx="4787413" cy="291648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2057395" y="6248429"/>
            <a:ext cx="4572005" cy="299803"/>
          </a:xfrm>
          <a:prstGeom prst="rect">
            <a:avLst/>
          </a:prstGeom>
          <a:noFill/>
          <a:ln/>
          <a:effectLst/>
        </p:spPr>
      </p:pic>
      <p:grpSp>
        <p:nvGrpSpPr>
          <p:cNvPr id="33" name="Group 32"/>
          <p:cNvGrpSpPr/>
          <p:nvPr/>
        </p:nvGrpSpPr>
        <p:grpSpPr bwMode="auto">
          <a:xfrm>
            <a:off x="5257801" y="2971800"/>
            <a:ext cx="2362199" cy="838200"/>
            <a:chOff x="5257801" y="2971800"/>
            <a:chExt cx="2362199" cy="838200"/>
          </a:xfrm>
        </p:grpSpPr>
        <p:grpSp>
          <p:nvGrpSpPr>
            <p:cNvPr id="26" name="Group 25"/>
            <p:cNvGrpSpPr/>
            <p:nvPr/>
          </p:nvGrpSpPr>
          <p:grpSpPr bwMode="auto">
            <a:xfrm>
              <a:off x="5257801" y="2971803"/>
              <a:ext cx="2362199" cy="775748"/>
              <a:chOff x="5727334" y="3166217"/>
              <a:chExt cx="1523967" cy="517623"/>
            </a:xfrm>
          </p:grpSpPr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727334" y="3182471"/>
                <a:ext cx="271166" cy="358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20" descr="TP_tmp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5850255" y="3588870"/>
                <a:ext cx="114421" cy="9497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6120433" y="3349812"/>
                <a:ext cx="698843" cy="0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SG"/>
              </a:p>
            </p:txBody>
          </p:sp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6988073" y="3166217"/>
                <a:ext cx="263228" cy="369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858661" y="2971800"/>
              <a:ext cx="999339" cy="2285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361351" y="3614987"/>
              <a:ext cx="177356" cy="19501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Message Compression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[</a:t>
            </a:r>
            <a:r>
              <a:rPr lang="en-US" sz="3600" dirty="0" err="1" smtClean="0">
                <a:solidFill>
                  <a:srgbClr val="C00000"/>
                </a:solidFill>
              </a:rPr>
              <a:t>Braverman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Rao</a:t>
            </a:r>
            <a:r>
              <a:rPr lang="en-US" sz="3600" dirty="0" smtClean="0">
                <a:solidFill>
                  <a:srgbClr val="C00000"/>
                </a:solidFill>
              </a:rPr>
              <a:t> 10]</a:t>
            </a:r>
            <a:endParaRPr lang="en-SG" dirty="0"/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489952" y="5029200"/>
            <a:ext cx="1879095" cy="431292"/>
          </a:xfrm>
          <a:prstGeom prst="rect">
            <a:avLst/>
          </a:prstGeom>
          <a:noFill/>
          <a:ln/>
          <a:effectLst/>
        </p:spPr>
      </p:pic>
      <p:sp>
        <p:nvSpPr>
          <p:cNvPr id="6" name="Oval 5"/>
          <p:cNvSpPr/>
          <p:nvPr/>
        </p:nvSpPr>
        <p:spPr>
          <a:xfrm>
            <a:off x="3260368" y="5617224"/>
            <a:ext cx="248053" cy="2038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42"/>
          <p:cNvGrpSpPr/>
          <p:nvPr/>
        </p:nvGrpSpPr>
        <p:grpSpPr>
          <a:xfrm>
            <a:off x="1834066" y="4495800"/>
            <a:ext cx="4025893" cy="795192"/>
            <a:chOff x="1371600" y="533400"/>
            <a:chExt cx="4946904" cy="1188720"/>
          </a:xfrm>
        </p:grpSpPr>
        <p:sp>
          <p:nvSpPr>
            <p:cNvPr id="35" name="Freeform 34"/>
            <p:cNvSpPr/>
            <p:nvPr/>
          </p:nvSpPr>
          <p:spPr>
            <a:xfrm>
              <a:off x="1371600" y="533400"/>
              <a:ext cx="4946904" cy="1188720"/>
            </a:xfrm>
            <a:custGeom>
              <a:avLst/>
              <a:gdLst>
                <a:gd name="connsiteX0" fmla="*/ 0 w 4949952"/>
                <a:gd name="connsiteY0" fmla="*/ 1467104 h 1674368"/>
                <a:gd name="connsiteX1" fmla="*/ 865632 w 4949952"/>
                <a:gd name="connsiteY1" fmla="*/ 699008 h 1674368"/>
                <a:gd name="connsiteX2" fmla="*/ 1877568 w 4949952"/>
                <a:gd name="connsiteY2" fmla="*/ 1576832 h 1674368"/>
                <a:gd name="connsiteX3" fmla="*/ 3755136 w 4949952"/>
                <a:gd name="connsiteY3" fmla="*/ 113792 h 1674368"/>
                <a:gd name="connsiteX4" fmla="*/ 4949952 w 4949952"/>
                <a:gd name="connsiteY4" fmla="*/ 894080 h 167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9952" h="1674368">
                  <a:moveTo>
                    <a:pt x="0" y="1467104"/>
                  </a:moveTo>
                  <a:cubicBezTo>
                    <a:pt x="276352" y="1073912"/>
                    <a:pt x="552704" y="680720"/>
                    <a:pt x="865632" y="699008"/>
                  </a:cubicBezTo>
                  <a:cubicBezTo>
                    <a:pt x="1178560" y="717296"/>
                    <a:pt x="1395984" y="1674368"/>
                    <a:pt x="1877568" y="1576832"/>
                  </a:cubicBezTo>
                  <a:cubicBezTo>
                    <a:pt x="2359152" y="1479296"/>
                    <a:pt x="3243072" y="227584"/>
                    <a:pt x="3755136" y="113792"/>
                  </a:cubicBezTo>
                  <a:cubicBezTo>
                    <a:pt x="4267200" y="0"/>
                    <a:pt x="4626864" y="900176"/>
                    <a:pt x="4949952" y="894080"/>
                  </a:cubicBezTo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6" name="Picture 35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819400" y="1219200"/>
              <a:ext cx="608665" cy="25411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" name="Group 46"/>
          <p:cNvGrpSpPr/>
          <p:nvPr/>
        </p:nvGrpSpPr>
        <p:grpSpPr>
          <a:xfrm>
            <a:off x="1524000" y="4495800"/>
            <a:ext cx="4343400" cy="2209800"/>
            <a:chOff x="990600" y="838200"/>
            <a:chExt cx="5337048" cy="3303397"/>
          </a:xfrm>
        </p:grpSpPr>
        <p:sp>
          <p:nvSpPr>
            <p:cNvPr id="22" name="Rectangle 21"/>
            <p:cNvSpPr/>
            <p:nvPr/>
          </p:nvSpPr>
          <p:spPr>
            <a:xfrm>
              <a:off x="1371600" y="914400"/>
              <a:ext cx="4953000" cy="28956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grpSp>
          <p:nvGrpSpPr>
            <p:cNvPr id="23" name="Group 41"/>
            <p:cNvGrpSpPr/>
            <p:nvPr/>
          </p:nvGrpSpPr>
          <p:grpSpPr>
            <a:xfrm>
              <a:off x="1377696" y="2133600"/>
              <a:ext cx="4949952" cy="1670304"/>
              <a:chOff x="1377696" y="2133600"/>
              <a:chExt cx="4949952" cy="1670304"/>
            </a:xfrm>
          </p:grpSpPr>
          <p:sp>
            <p:nvSpPr>
              <p:cNvPr id="33" name="Freeform 4"/>
              <p:cNvSpPr/>
              <p:nvPr/>
            </p:nvSpPr>
            <p:spPr>
              <a:xfrm>
                <a:off x="1377696" y="2286000"/>
                <a:ext cx="4946904" cy="1188720"/>
              </a:xfrm>
              <a:custGeom>
                <a:avLst/>
                <a:gdLst>
                  <a:gd name="connsiteX0" fmla="*/ 0 w 4949952"/>
                  <a:gd name="connsiteY0" fmla="*/ 1467104 h 1674368"/>
                  <a:gd name="connsiteX1" fmla="*/ 865632 w 4949952"/>
                  <a:gd name="connsiteY1" fmla="*/ 699008 h 1674368"/>
                  <a:gd name="connsiteX2" fmla="*/ 1877568 w 4949952"/>
                  <a:gd name="connsiteY2" fmla="*/ 1576832 h 1674368"/>
                  <a:gd name="connsiteX3" fmla="*/ 3755136 w 4949952"/>
                  <a:gd name="connsiteY3" fmla="*/ 113792 h 1674368"/>
                  <a:gd name="connsiteX4" fmla="*/ 4949952 w 4949952"/>
                  <a:gd name="connsiteY4" fmla="*/ 894080 h 167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9952" h="1674368">
                    <a:moveTo>
                      <a:pt x="0" y="1467104"/>
                    </a:moveTo>
                    <a:cubicBezTo>
                      <a:pt x="276352" y="1073912"/>
                      <a:pt x="552704" y="680720"/>
                      <a:pt x="865632" y="699008"/>
                    </a:cubicBezTo>
                    <a:cubicBezTo>
                      <a:pt x="1178560" y="717296"/>
                      <a:pt x="1395984" y="1674368"/>
                      <a:pt x="1877568" y="1576832"/>
                    </a:cubicBezTo>
                    <a:cubicBezTo>
                      <a:pt x="2359152" y="1479296"/>
                      <a:pt x="3243072" y="227584"/>
                      <a:pt x="3755136" y="113792"/>
                    </a:cubicBezTo>
                    <a:cubicBezTo>
                      <a:pt x="4267200" y="0"/>
                      <a:pt x="4626864" y="900176"/>
                      <a:pt x="4949952" y="894080"/>
                    </a:cubicBezTo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4" name="Freeform 5"/>
              <p:cNvSpPr/>
              <p:nvPr/>
            </p:nvSpPr>
            <p:spPr>
              <a:xfrm>
                <a:off x="1377696" y="2133600"/>
                <a:ext cx="4949952" cy="1670304"/>
              </a:xfrm>
              <a:custGeom>
                <a:avLst/>
                <a:gdLst>
                  <a:gd name="connsiteX0" fmla="*/ 0 w 4949952"/>
                  <a:gd name="connsiteY0" fmla="*/ 1052576 h 2540000"/>
                  <a:gd name="connsiteX1" fmla="*/ 731520 w 4949952"/>
                  <a:gd name="connsiteY1" fmla="*/ 2369312 h 2540000"/>
                  <a:gd name="connsiteX2" fmla="*/ 1865376 w 4949952"/>
                  <a:gd name="connsiteY2" fmla="*/ 28448 h 2540000"/>
                  <a:gd name="connsiteX3" fmla="*/ 3694176 w 4949952"/>
                  <a:gd name="connsiteY3" fmla="*/ 2198624 h 2540000"/>
                  <a:gd name="connsiteX4" fmla="*/ 4949952 w 4949952"/>
                  <a:gd name="connsiteY4" fmla="*/ 1637792 h 2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9952" h="2540000">
                    <a:moveTo>
                      <a:pt x="0" y="1052576"/>
                    </a:moveTo>
                    <a:cubicBezTo>
                      <a:pt x="210312" y="1796288"/>
                      <a:pt x="420624" y="2540000"/>
                      <a:pt x="731520" y="2369312"/>
                    </a:cubicBezTo>
                    <a:cubicBezTo>
                      <a:pt x="1042416" y="2198624"/>
                      <a:pt x="1371600" y="56896"/>
                      <a:pt x="1865376" y="28448"/>
                    </a:cubicBezTo>
                    <a:cubicBezTo>
                      <a:pt x="2359152" y="0"/>
                      <a:pt x="3180080" y="1930400"/>
                      <a:pt x="3694176" y="2198624"/>
                    </a:cubicBezTo>
                    <a:cubicBezTo>
                      <a:pt x="4208272" y="2466848"/>
                      <a:pt x="4579112" y="2052320"/>
                      <a:pt x="4949952" y="1637792"/>
                    </a:cubicBezTo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1371600" y="3962400"/>
              <a:ext cx="102107" cy="178306"/>
            </a:xfrm>
            <a:prstGeom prst="rect">
              <a:avLst/>
            </a:prstGeom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1752600" y="3962400"/>
              <a:ext cx="127123" cy="1791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121092" y="3962400"/>
              <a:ext cx="127123" cy="1791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2667000" y="4038600"/>
              <a:ext cx="278891" cy="50292"/>
            </a:xfrm>
            <a:prstGeom prst="rect">
              <a:avLst/>
            </a:prstGeom>
          </p:spPr>
        </p:pic>
        <p:pic>
          <p:nvPicPr>
            <p:cNvPr id="28" name="Picture 27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6096000" y="3962400"/>
              <a:ext cx="178480" cy="1266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680665" y="2080546"/>
              <a:ext cx="202888" cy="20288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4343400" y="2286000"/>
              <a:ext cx="202888" cy="254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1066800" y="3733800"/>
              <a:ext cx="127123" cy="1791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990600" y="838200"/>
              <a:ext cx="102107" cy="178306"/>
            </a:xfrm>
            <a:prstGeom prst="rect">
              <a:avLst/>
            </a:prstGeom>
          </p:spPr>
        </p:pic>
      </p:grpSp>
      <p:grpSp>
        <p:nvGrpSpPr>
          <p:cNvPr id="9" name="Group 45"/>
          <p:cNvGrpSpPr/>
          <p:nvPr/>
        </p:nvGrpSpPr>
        <p:grpSpPr>
          <a:xfrm>
            <a:off x="2020105" y="4648721"/>
            <a:ext cx="3472736" cy="1529215"/>
            <a:chOff x="1600200" y="1066800"/>
            <a:chExt cx="4267200" cy="2286000"/>
          </a:xfrm>
        </p:grpSpPr>
        <p:grpSp>
          <p:nvGrpSpPr>
            <p:cNvPr id="10" name="Group 40"/>
            <p:cNvGrpSpPr/>
            <p:nvPr/>
          </p:nvGrpSpPr>
          <p:grpSpPr>
            <a:xfrm>
              <a:off x="1600200" y="1295400"/>
              <a:ext cx="4267200" cy="2057400"/>
              <a:chOff x="1600200" y="1295400"/>
              <a:chExt cx="4267200" cy="2057400"/>
            </a:xfrm>
          </p:grpSpPr>
          <p:sp>
            <p:nvSpPr>
              <p:cNvPr id="13" name="Flowchart: Connector 6"/>
              <p:cNvSpPr/>
              <p:nvPr/>
            </p:nvSpPr>
            <p:spPr>
              <a:xfrm>
                <a:off x="1905000" y="30480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" name="Flowchart: Connector 7"/>
              <p:cNvSpPr/>
              <p:nvPr/>
            </p:nvSpPr>
            <p:spPr>
              <a:xfrm>
                <a:off x="1600200" y="21336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3200400" y="25908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4038600" y="32004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133600" y="16002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5105400" y="24384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>
                <a:off x="4191000" y="16002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3657600" y="19812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5715000" y="1295400"/>
                <a:ext cx="152400" cy="1524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1" name="Flowchart: Connector 10"/>
            <p:cNvSpPr/>
            <p:nvPr/>
          </p:nvSpPr>
          <p:spPr>
            <a:xfrm>
              <a:off x="3886200" y="1143000"/>
              <a:ext cx="152400" cy="1524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1905000" y="1066800"/>
              <a:ext cx="152400" cy="152400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37" name="Picture 3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890913" y="3903346"/>
            <a:ext cx="6424286" cy="287654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533400" y="1636760"/>
            <a:ext cx="2911696" cy="191279"/>
          </a:xfrm>
          <a:prstGeom prst="rect">
            <a:avLst/>
          </a:prstGeom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894767" y="2140126"/>
            <a:ext cx="4572320" cy="26321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894294" y="2571583"/>
            <a:ext cx="4427465" cy="263190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884421" y="3003040"/>
            <a:ext cx="5532771" cy="263167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894532" y="3434497"/>
            <a:ext cx="2645604" cy="2401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228600"/>
            <a:ext cx="6019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Direct Product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577584" y="1219200"/>
            <a:ext cx="3988830" cy="4069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200" y="1905000"/>
            <a:ext cx="4191000" cy="29337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277334" y="2286000"/>
            <a:ext cx="2418129" cy="366539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99379" y="3733800"/>
            <a:ext cx="6846208" cy="1863081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267200" y="3200400"/>
            <a:ext cx="3960897" cy="228874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28895" y="5638800"/>
            <a:ext cx="3390905" cy="243348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85793" y="6070040"/>
            <a:ext cx="7162807" cy="3677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inkTgt spid="_x0000_s6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7159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Two-way case</a:t>
            </a:r>
            <a:endParaRPr lang="en-SG" sz="3500" dirty="0">
              <a:solidFill>
                <a:srgbClr val="C00000"/>
              </a:solidFill>
            </a:endParaRPr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/>
          <a:stretch>
            <a:fillRect/>
          </a:stretch>
        </p:blipFill>
        <p:spPr bwMode="auto">
          <a:xfrm>
            <a:off x="2743200" y="1143000"/>
            <a:ext cx="3581400" cy="338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1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733800" y="838200"/>
            <a:ext cx="1600200" cy="261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4876800" y="1754188"/>
            <a:ext cx="3657600" cy="369331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8" name="Picture 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5410200" y="4469912"/>
            <a:ext cx="1676400" cy="178288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416583" y="5638801"/>
            <a:ext cx="4459997" cy="378691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/>
          <a:stretch>
            <a:fillRect/>
          </a:stretch>
        </p:blipFill>
        <p:spPr bwMode="auto">
          <a:xfrm>
            <a:off x="409114" y="6096000"/>
            <a:ext cx="7287313" cy="418719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5431328" y="4800600"/>
            <a:ext cx="2305655" cy="209189"/>
          </a:xfrm>
          <a:prstGeom prst="rect">
            <a:avLst/>
          </a:prstGeom>
          <a:noFill/>
          <a:ln/>
          <a:effectLst/>
        </p:spPr>
      </p:pic>
      <p:grpSp>
        <p:nvGrpSpPr>
          <p:cNvPr id="65" name="Group 64"/>
          <p:cNvGrpSpPr/>
          <p:nvPr/>
        </p:nvGrpSpPr>
        <p:grpSpPr>
          <a:xfrm>
            <a:off x="457200" y="1733550"/>
            <a:ext cx="3733800" cy="3693319"/>
            <a:chOff x="457200" y="1733550"/>
            <a:chExt cx="3733800" cy="3693319"/>
          </a:xfrm>
        </p:grpSpPr>
        <p:sp>
          <p:nvSpPr>
            <p:cNvPr id="6" name="Text Box 79"/>
            <p:cNvSpPr txBox="1">
              <a:spLocks noChangeArrowheads="1"/>
            </p:cNvSpPr>
            <p:nvPr/>
          </p:nvSpPr>
          <p:spPr bwMode="auto">
            <a:xfrm>
              <a:off x="457200" y="1733550"/>
              <a:ext cx="3733800" cy="369331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538288" y="2360612"/>
              <a:ext cx="1662112" cy="1220787"/>
              <a:chOff x="4032" y="1344"/>
              <a:chExt cx="912" cy="672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4032" y="1344"/>
                <a:ext cx="912" cy="672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SG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4191" y="1437"/>
                <a:ext cx="336" cy="24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1" cstate="print"/>
            <a:stretch>
              <a:fillRect/>
            </a:stretch>
          </p:blipFill>
          <p:spPr>
            <a:xfrm>
              <a:off x="874484" y="4602123"/>
              <a:ext cx="1981201" cy="198477"/>
            </a:xfrm>
            <a:prstGeom prst="rect">
              <a:avLst/>
            </a:prstGeom>
          </p:spPr>
        </p:pic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2" cstate="print"/>
            <a:stretch>
              <a:fillRect/>
            </a:stretch>
          </p:blipFill>
          <p:spPr>
            <a:xfrm>
              <a:off x="1219200" y="2362200"/>
              <a:ext cx="223514" cy="152400"/>
            </a:xfrm>
            <a:prstGeom prst="rect">
              <a:avLst/>
            </a:prstGeom>
          </p:spPr>
        </p:pic>
        <p:pic>
          <p:nvPicPr>
            <p:cNvPr id="14" name="Picture 13" descr="TP_tmp.emf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1219200" y="2587332"/>
              <a:ext cx="228600" cy="1558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.emf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1219200" y="2819400"/>
              <a:ext cx="236662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5" cstate="print"/>
            <a:stretch>
              <a:fillRect/>
            </a:stretch>
          </p:blipFill>
          <p:spPr>
            <a:xfrm>
              <a:off x="1299420" y="3048000"/>
              <a:ext cx="72180" cy="237051"/>
            </a:xfrm>
            <a:prstGeom prst="rect">
              <a:avLst/>
            </a:prstGeom>
          </p:spPr>
        </p:pic>
        <p:pic>
          <p:nvPicPr>
            <p:cNvPr id="17" name="Picture 16" descr="TP_tmp.emf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6" cstate="print"/>
            <a:stretch>
              <a:fillRect/>
            </a:stretch>
          </p:blipFill>
          <p:spPr>
            <a:xfrm>
              <a:off x="1555382" y="2133600"/>
              <a:ext cx="197218" cy="152400"/>
            </a:xfrm>
            <a:prstGeom prst="rect">
              <a:avLst/>
            </a:prstGeom>
          </p:spPr>
        </p:pic>
        <p:pic>
          <p:nvPicPr>
            <p:cNvPr id="18" name="Picture 17" descr="TP_tmp.emf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7" cstate="print"/>
            <a:stretch>
              <a:fillRect/>
            </a:stretch>
          </p:blipFill>
          <p:spPr bwMode="auto">
            <a:xfrm>
              <a:off x="1807029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8" cstate="print"/>
            <a:stretch>
              <a:fillRect/>
            </a:stretch>
          </p:blipFill>
          <p:spPr bwMode="auto">
            <a:xfrm>
              <a:off x="2057400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9" cstate="print"/>
            <a:stretch>
              <a:fillRect/>
            </a:stretch>
          </p:blipFill>
          <p:spPr bwMode="auto">
            <a:xfrm>
              <a:off x="869420" y="3810000"/>
              <a:ext cx="2227757" cy="3269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2367095" y="2149684"/>
              <a:ext cx="426904" cy="114545"/>
            </a:xfrm>
            <a:prstGeom prst="rect">
              <a:avLst/>
            </a:prstGeom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71" cstate="print"/>
            <a:stretch>
              <a:fillRect/>
            </a:stretch>
          </p:blipFill>
          <p:spPr bwMode="auto">
            <a:xfrm>
              <a:off x="1066800" y="2362200"/>
              <a:ext cx="92758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066800" y="25908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Picture 25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5" cstate="print"/>
            <a:stretch>
              <a:fillRect/>
            </a:stretch>
          </p:blipFill>
          <p:spPr>
            <a:xfrm>
              <a:off x="1070820" y="3039549"/>
              <a:ext cx="72180" cy="237051"/>
            </a:xfrm>
            <a:prstGeom prst="rect">
              <a:avLst/>
            </a:prstGeom>
          </p:spPr>
        </p:pic>
        <p:pic>
          <p:nvPicPr>
            <p:cNvPr id="28" name="Picture 27" descr="TP_tmp.emf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066800" y="28194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emf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73" cstate="print"/>
            <a:stretch>
              <a:fillRect/>
            </a:stretch>
          </p:blipFill>
          <p:spPr bwMode="auto">
            <a:xfrm>
              <a:off x="1210280" y="3429000"/>
              <a:ext cx="254502" cy="127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74" cstate="print"/>
            <a:stretch>
              <a:fillRect/>
            </a:stretch>
          </p:blipFill>
          <p:spPr bwMode="auto">
            <a:xfrm>
              <a:off x="3009238" y="2133600"/>
              <a:ext cx="148636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71" cstate="print"/>
            <a:stretch>
              <a:fillRect/>
            </a:stretch>
          </p:blipFill>
          <p:spPr bwMode="auto">
            <a:xfrm>
              <a:off x="1600200" y="1905000"/>
              <a:ext cx="92758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1828800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2111829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33" descr="TP_tmp.emf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72" cstate="print"/>
            <a:stretch>
              <a:fillRect/>
            </a:stretch>
          </p:blipFill>
          <p:spPr bwMode="auto">
            <a:xfrm>
              <a:off x="2361820" y="1905000"/>
              <a:ext cx="76580" cy="133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Picture 34" descr="TP_tmp.png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75" cstate="print"/>
            <a:stretch>
              <a:fillRect/>
            </a:stretch>
          </p:blipFill>
          <p:spPr>
            <a:xfrm>
              <a:off x="2007108" y="2612571"/>
              <a:ext cx="202692" cy="202692"/>
            </a:xfrm>
            <a:prstGeom prst="rect">
              <a:avLst/>
            </a:prstGeom>
          </p:spPr>
        </p:pic>
        <p:pic>
          <p:nvPicPr>
            <p:cNvPr id="36" name="Picture 35" descr="TP_tmp.emf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2590800" y="1919514"/>
              <a:ext cx="426904" cy="114545"/>
            </a:xfrm>
            <a:prstGeom prst="rect">
              <a:avLst/>
            </a:prstGeom>
          </p:spPr>
        </p:pic>
      </p:grpSp>
      <p:pic>
        <p:nvPicPr>
          <p:cNvPr id="37" name="Picture 36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6" cstate="print"/>
          <a:stretch>
            <a:fillRect/>
          </a:stretch>
        </p:blipFill>
        <p:spPr bwMode="auto">
          <a:xfrm>
            <a:off x="5410046" y="3832668"/>
            <a:ext cx="2438554" cy="205932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7" cstate="print"/>
          <a:stretch>
            <a:fillRect/>
          </a:stretch>
        </p:blipFill>
        <p:spPr bwMode="auto">
          <a:xfrm>
            <a:off x="1636485" y="4191000"/>
            <a:ext cx="1524005" cy="223114"/>
          </a:xfrm>
          <a:prstGeom prst="rect">
            <a:avLst/>
          </a:prstGeom>
          <a:noFill/>
          <a:ln/>
          <a:effectLst/>
        </p:spPr>
      </p:pic>
      <p:grpSp>
        <p:nvGrpSpPr>
          <p:cNvPr id="39" name="Group 38"/>
          <p:cNvGrpSpPr/>
          <p:nvPr/>
        </p:nvGrpSpPr>
        <p:grpSpPr>
          <a:xfrm>
            <a:off x="5438537" y="1905000"/>
            <a:ext cx="2181463" cy="1676399"/>
            <a:chOff x="5438537" y="1905000"/>
            <a:chExt cx="2181463" cy="1676399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5957888" y="2360612"/>
              <a:ext cx="1662112" cy="12207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SG"/>
            </a:p>
          </p:txBody>
        </p:sp>
        <p:pic>
          <p:nvPicPr>
            <p:cNvPr id="41" name="Picture 40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2" cstate="print"/>
            <a:stretch>
              <a:fillRect/>
            </a:stretch>
          </p:blipFill>
          <p:spPr>
            <a:xfrm>
              <a:off x="5638800" y="2362200"/>
              <a:ext cx="223514" cy="152400"/>
            </a:xfrm>
            <a:prstGeom prst="rect">
              <a:avLst/>
            </a:prstGeom>
          </p:spPr>
        </p:pic>
        <p:pic>
          <p:nvPicPr>
            <p:cNvPr id="42" name="Picture 41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5638800" y="2587332"/>
              <a:ext cx="228600" cy="1558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3" name="Picture 42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5638800" y="2819400"/>
              <a:ext cx="236662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5" cstate="print"/>
            <a:stretch>
              <a:fillRect/>
            </a:stretch>
          </p:blipFill>
          <p:spPr>
            <a:xfrm>
              <a:off x="5719020" y="3048000"/>
              <a:ext cx="72180" cy="237051"/>
            </a:xfrm>
            <a:prstGeom prst="rect">
              <a:avLst/>
            </a:prstGeom>
          </p:spPr>
        </p:pic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6" cstate="print"/>
            <a:stretch>
              <a:fillRect/>
            </a:stretch>
          </p:blipFill>
          <p:spPr>
            <a:xfrm>
              <a:off x="5974982" y="2133600"/>
              <a:ext cx="197218" cy="152400"/>
            </a:xfrm>
            <a:prstGeom prst="rect">
              <a:avLst/>
            </a:prstGeom>
          </p:spPr>
        </p:pic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7" cstate="print"/>
            <a:stretch>
              <a:fillRect/>
            </a:stretch>
          </p:blipFill>
          <p:spPr bwMode="auto">
            <a:xfrm>
              <a:off x="6226629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Picture 46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8" cstate="print"/>
            <a:stretch>
              <a:fillRect/>
            </a:stretch>
          </p:blipFill>
          <p:spPr bwMode="auto">
            <a:xfrm>
              <a:off x="6477000" y="2133600"/>
              <a:ext cx="223513" cy="1524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Picture 47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6786695" y="2149684"/>
              <a:ext cx="426904" cy="114545"/>
            </a:xfrm>
            <a:prstGeom prst="rect">
              <a:avLst/>
            </a:prstGeom>
          </p:spPr>
        </p:pic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8" cstate="print"/>
            <a:stretch>
              <a:fillRect/>
            </a:stretch>
          </p:blipFill>
          <p:spPr bwMode="auto">
            <a:xfrm>
              <a:off x="5449296" y="2362200"/>
              <a:ext cx="166964" cy="1302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9" cstate="print"/>
            <a:stretch>
              <a:fillRect/>
            </a:stretch>
          </p:blipFill>
          <p:spPr bwMode="auto">
            <a:xfrm>
              <a:off x="5438537" y="2590800"/>
              <a:ext cx="172304" cy="1343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 cstate="print"/>
            <a:stretch>
              <a:fillRect/>
            </a:stretch>
          </p:blipFill>
          <p:spPr>
            <a:xfrm>
              <a:off x="5490420" y="3039549"/>
              <a:ext cx="72180" cy="237051"/>
            </a:xfrm>
            <a:prstGeom prst="rect">
              <a:avLst/>
            </a:prstGeom>
          </p:spPr>
        </p:pic>
        <p:pic>
          <p:nvPicPr>
            <p:cNvPr id="52" name="Picture 51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80" cstate="print"/>
            <a:stretch>
              <a:fillRect/>
            </a:stretch>
          </p:blipFill>
          <p:spPr bwMode="auto">
            <a:xfrm>
              <a:off x="5438537" y="2819400"/>
              <a:ext cx="172304" cy="1343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Picture 52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3" cstate="print"/>
            <a:stretch>
              <a:fillRect/>
            </a:stretch>
          </p:blipFill>
          <p:spPr bwMode="auto">
            <a:xfrm>
              <a:off x="5629880" y="3429000"/>
              <a:ext cx="254502" cy="12779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Picture 53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4" cstate="print"/>
            <a:stretch>
              <a:fillRect/>
            </a:stretch>
          </p:blipFill>
          <p:spPr bwMode="auto">
            <a:xfrm>
              <a:off x="7428838" y="2133600"/>
              <a:ext cx="148636" cy="130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Picture 54" descr="TP_tmp.emf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1" cstate="print"/>
            <a:stretch>
              <a:fillRect/>
            </a:stretch>
          </p:blipFill>
          <p:spPr bwMode="auto">
            <a:xfrm>
              <a:off x="5992158" y="1905000"/>
              <a:ext cx="148041" cy="1858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Picture 55" descr="TP_tmp.emf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82" cstate="print"/>
            <a:stretch>
              <a:fillRect/>
            </a:stretch>
          </p:blipFill>
          <p:spPr bwMode="auto">
            <a:xfrm>
              <a:off x="6210301" y="1905000"/>
              <a:ext cx="152777" cy="191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3" cstate="print"/>
            <a:stretch>
              <a:fillRect/>
            </a:stretch>
          </p:blipFill>
          <p:spPr bwMode="auto">
            <a:xfrm>
              <a:off x="6493330" y="1905000"/>
              <a:ext cx="152777" cy="191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4" cstate="print"/>
            <a:stretch>
              <a:fillRect/>
            </a:stretch>
          </p:blipFill>
          <p:spPr bwMode="auto">
            <a:xfrm>
              <a:off x="6743321" y="1905000"/>
              <a:ext cx="152777" cy="1918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 cstate="print"/>
            <a:stretch>
              <a:fillRect/>
            </a:stretch>
          </p:blipFill>
          <p:spPr>
            <a:xfrm>
              <a:off x="6995886" y="1941285"/>
              <a:ext cx="426904" cy="114545"/>
            </a:xfrm>
            <a:prstGeom prst="rect">
              <a:avLst/>
            </a:prstGeom>
          </p:spPr>
        </p:pic>
      </p:grpSp>
      <p:pic>
        <p:nvPicPr>
          <p:cNvPr id="60" name="Picture 5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5" cstate="print"/>
          <a:stretch>
            <a:fillRect/>
          </a:stretch>
        </p:blipFill>
        <p:spPr bwMode="auto">
          <a:xfrm>
            <a:off x="7772400" y="2976399"/>
            <a:ext cx="648735" cy="147801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6" cstate="print"/>
          <a:stretch>
            <a:fillRect/>
          </a:stretch>
        </p:blipFill>
        <p:spPr bwMode="auto">
          <a:xfrm>
            <a:off x="7772547" y="2667000"/>
            <a:ext cx="648441" cy="132696"/>
          </a:xfrm>
          <a:prstGeom prst="rect">
            <a:avLst/>
          </a:prstGeom>
          <a:noFill/>
          <a:ln/>
          <a:effectLst/>
        </p:spPr>
      </p:pic>
      <p:pic>
        <p:nvPicPr>
          <p:cNvPr id="67" name="Picture 66" descr="TP_t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7" cstate="print"/>
          <a:stretch>
            <a:fillRect/>
          </a:stretch>
        </p:blipFill>
        <p:spPr bwMode="auto">
          <a:xfrm>
            <a:off x="5434584" y="4191000"/>
            <a:ext cx="1624947" cy="196615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88" cstate="print"/>
          <a:stretch>
            <a:fillRect/>
          </a:stretch>
        </p:blipFill>
        <p:spPr bwMode="auto">
          <a:xfrm>
            <a:off x="896855" y="4972410"/>
            <a:ext cx="1963097" cy="2092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. \quad R^{pub}_{1 - 2^{-\Omega(k)}} (f^k) =  \Omega(k ~ \cdot ~ crent_\epsilon(f))  template TPT1  env TPENV1  fore 0  back 16777215  eqnno 5"/>
  <p:tag name="FILENAME" val="TP_tmp"/>
  <p:tag name="ORIGWIDTH" val="166"/>
  <p:tag name="PICTUREFILESIZE" val="120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ightarrow \ X_jY_j$ must have error at least $\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65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1,pub}_{1 -2^{-\Omega(k)} }(f^k)  \geq D^{1,\mu^k}_{1 -2^{-\Omega(k)} }(f^k) = \Omega(k \cdot rcment_{\epsilon,\epsilon}(f) ) = \Omega(k \cdot R^{1,pub}_\epsilon(f) )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9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f^k) =  \Omega(k ~ \cdot ~ crent_\epsilon(f))  template TPT1  env TPENV1  fore 0  back 16777215  eqnno 5"/>
  <p:tag name="FILENAME" val="TP_tmp"/>
  <p:tag name="ORIGWIDTH" val="148"/>
  <p:tag name="PICTUREFILESIZE" val="112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has error at most $\epsilon$ 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4"/>
  <p:tag name="PICTUREFILESIZE" val="30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Relative entropy: } S(\lambda || \mu) =\mathsf{E}_{(x,y) \leftarrow \lambda} \log \frac{\lambda(x,y)}{\mu(x,y)}  template TPT1  env TPENV1  fore 0  back 16777215  eqnno 6"/>
  <p:tag name="FILENAME" val="TP_tmp"/>
  <p:tag name="ORIGWIDTH" val="200"/>
  <p:tag name="PICTUREFILESIZE" val="168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Conditional relative entropy: } crent(\lambda||\mu) =  \mathsf{E}_{(x,y) \leftarrow \lambda} \left(\log \frac{\lambda(x|y)}{\mu(x|y)} +  \log \frac{\lambda(y|x)}{\mu(y|x)} \right)  template TPT1  env TPENV1  fore 0  back 16777215  eqnno 1"/>
  <p:tag name="FILENAME" val="TP_tmp"/>
  <p:tag name="ORIGWIDTH" val="331"/>
  <p:tag name="PICTUREFILESIZE" val="2700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_\epsilon(f) = \max_\mu crent^\mu_\epsilon(f)  template TPT1  env TPENV1  fore 0  back 16777215  eqnno 2"/>
  <p:tag name="FILENAME" val="TP_tmp"/>
  <p:tag name="ORIGWIDTH" val="121"/>
  <p:tag name="PICTUREFILESIZE" val="84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^\mu_\epsilon(f) = \min \{ crent(\lambda||\mu)\}  template TPT1  env TPENV1  fore 0  back 16777215  eqnno 2"/>
  <p:tag name="FILENAME" val="TP_tmp"/>
  <p:tag name="ORIGWIDTH" val="130"/>
  <p:tag name="PICTUREFILESIZE" val="958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min \{ S(\mu_R || \mu)\}  template TPT1  env TPENV1  fore 0  back 16777215  eqnno 2"/>
  <p:tag name="FILENAME" val="TP_tmp"/>
  <p:tag name="ORIGWIDTH" val="75"/>
  <p:tag name="PICTUREFILESIZE" val="57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\leq b_i \leq 1  template TPT1  env TPENV1  fore 0  back 16777215  eqnno 1"/>
  <p:tag name="FILENAME" val="TP_tmp"/>
  <p:tag name="ORIGWIDTH" val="44"/>
  <p:tag name="PICTUREFILESIZE" val="30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\leq a_i \leq 1  template TPT1  env TPENV1  fore 0  back 16777215  eqnno 1"/>
  <p:tag name="FILENAME" val="TP_tmp"/>
  <p:tag name="ORIGWIDTH" val="44"/>
  <p:tag name="PICTUREFILESIZE" val="28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is message-like for $\mu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9"/>
  <p:tag name="PICTUREFILESIZE" val="33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_\epsilon(f) = \max_\mu rec^\mu_\epsilon(f)  template TPT1  env TPENV1  fore 0  back 16777215  eqnno 2"/>
  <p:tag name="FILENAME" val="TP_tmp"/>
  <p:tag name="ORIGWIDTH" val="103"/>
  <p:tag name="PICTUREFILESIZE" val="720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sf{DISJ}(x,y) =  \bigvee ~ (x_i \wedge y_i)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61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1  template TPT1  env TPENV1  fore 0  back 16777215  eqnno 1"/>
  <p:tag name="FILENAME" val="TP_tmp"/>
  <p:tag name="ORIGWIDTH" val="9"/>
  <p:tag name="PICTUREFILESIZE" val="140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2  template TPT1  env TPENV1  fore 0  back 16777215  eqnno 1"/>
  <p:tag name="FILENAME" val="TP_tmp"/>
  <p:tag name="ORIGWIDTH" val="9"/>
  <p:tag name="PICTUREFILESIZE" val="155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3  template TPT1  env TPENV1  fore 0  back 16777215  eqnno 1"/>
  <p:tag name="FILENAME" val="TP_tmp"/>
  <p:tag name="ORIGWIDTH" val="9"/>
  <p:tag name="PICTUREFILESIZE" val="15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1  template TPT1  env TPENV1  fore 0  back 16777215  eqnno 1"/>
  <p:tag name="FILENAME" val="TP_tmp"/>
  <p:tag name="ORIGWIDTH" val="8"/>
  <p:tag name="PICTUREFILESIZE" val="143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2  template TPT1  env TPENV1  fore 0  back 16777215  eqnno 1"/>
  <p:tag name="FILENAME" val="TP_tmp"/>
  <p:tag name="ORIGWIDTH" val="8"/>
  <p:tag name="PICTUREFILESIZE" val="15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crent_\epsilon(\mathsf{DISJ}) = \Theta(n)  = \Theta(R^{pub}_\epsilon(\mathsf{DISJ})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6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3  template TPT1  env TPENV1  fore 0  back 16777215  eqnno 1"/>
  <p:tag name="FILENAME" val="TP_tmp"/>
  <p:tag name="ORIGWIDTH" val="8"/>
  <p:tag name="PICTUREFILESIZE" val="160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4  template TPT1  env TPENV1  fore 0  back 16777215  eqnno 1"/>
  <p:tag name="FILENAME" val="TP_tmp"/>
  <p:tag name="ORIGWIDTH" val="8"/>
  <p:tag name="PICTUREFILESIZE" val="15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u_R$ has error at most $\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5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ec^\mu_\epsilon(f) = \min \{ \log \frac{1}{\mu(R)} \}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09"/>
  <p:tag name="PICTUREFILESIZE" val="78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5"/>
  <p:tag name="PICTUREFILESIZE" val="12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5"/>
  <p:tag name="PICTUREFILESIZE" val="12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 template TPT1  env TPENV1  fore 187  back 16777215  eqnno 1"/>
  <p:tag name="FILENAME" val="TP_tmp"/>
  <p:tag name="ORIGWIDTH" val="8"/>
  <p:tag name="PICTUREFILESIZE" val="171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_\epsilon(\mathsf{DISJ})=\Omega(n)  template TPT1  env TPENV1  fore 0  back 16777215  eqnno 1"/>
  <p:tag name="FILENAME" val="TP_tmp"/>
  <p:tag name="ORIGWIDTH" val="80"/>
  <p:tag name="PICTUREFILESIZE" val="644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pub}_{1 - 2^{-\Omega(k)}} (\mathsf{DISJ}^k) =  \Omega(k ~ \cdot ~ n)  template TPT1  env TPENV1  fore 0  back 16777215  eqnno 5"/>
  <p:tag name="FILENAME" val="TP_tmp"/>
  <p:tag name="ORIGWIDTH" val="128"/>
  <p:tag name="PICTUREFILESIZE" val="103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rent_\epsilon(\mathsf{DISJ})=\Omega(n)  template TPT1  env TPENV1  fore 0  back 16777215  eqnno 1"/>
  <p:tag name="FILENAME" val="TP_tmp"/>
  <p:tag name="ORIGWIDTH" val="89"/>
  <p:tag name="PICTUREFILESIZE" val="714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Holy Grail: $R^{pub}_{1 - 2^{-\Omega(k)} }(f^k) = \Omega(k \cdot R^{pub}_\epsilon(f) ) \ ?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9"/>
  <p:tag name="PICTUREFILESIZE" val="126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Sum and Direct Product for Quantum protocols 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48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En route: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43"/>
  <p:tag name="PICTUREFILESIZE" val="144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2. \quad $R^{pub}_{1-2^{-\Omega(k)} } (f^k) = \Omega(k \cdot rec_\epsilon(f)) \ ? 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7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3. \quad $R^{pub}_\epsilon(f) = \mathsf{poly}(crent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1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4. \quad $rec_\epsilon(f) = \mathsf{poly}(crent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3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Product results for SMP protocols ?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09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1. \quad $R^{pub}_\epsilon(f^k) = \Omega(k \cdot R^{pub}_\epsilon(f)) \ ?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{\epsilon} (f) =  \Theta(rcment_{\epsilon,\epsilon}(f))  template TPT1  env TPENV1  fore 0  back 16777215  eqnno 5"/>
  <p:tag name="FILENAME" val="TP_tmp"/>
  <p:tag name="ORIGWIDTH" val="124"/>
  <p:tag name="PICTUREFILESIZE" val="93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67"/>
  <p:tag name="PICTUREFILESIZE" val="44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Relative entropy: } S(\lambda || \mu) =\mathsf{E}_{(x,y) \leftarrow \lambda} \log \frac{\lambda(x,y)}{\mu(x,y)}  template TPT1  env TPENV1  fore 0  back 16777215  eqnno 6"/>
  <p:tag name="FILENAME" val="TP_tmp"/>
  <p:tag name="ORIGWIDTH" val="200"/>
  <p:tag name="PICTUREFILESIZE" val="168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Robust conditional relative min-entropy: } rcment_\delta(\lambda||\mu) =   \min \left\{c ~|~ \mathsf{Pr}_{(x,y) \leftarrow \lambda}\left[\log \frac{\lambda(x|y)}{\mu(x|y)} &gt; c\right] \leq \delta \right\}  template TPT1  env TPENV1  fore 0  back 16777215  eqnno 1"/>
  <p:tag name="FILENAME" val="TP_tmp"/>
  <p:tag name="ORIGWIDTH" val="427"/>
  <p:tag name="PICTUREFILESIZE" val="321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cment_{\epsilon,\delta}(f) = \max_\mu rcment^\mu_{\epsilon,\delta}(f)  template TPT1  env TPENV1  fore 0  back 16777215  eqnno 2"/>
  <p:tag name="FILENAME" val="TP_tmp"/>
  <p:tag name="ORIGWIDTH" val="151"/>
  <p:tag name="PICTUREFILESIZE" val="106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cment^\mu_{\epsilon,\delta}(f) = \min \{ rcment_\delta(\lambda||\mu)\}  template TPT1  env TPENV1  fore 0  back 16777215  eqnno 2"/>
  <p:tag name="FILENAME" val="TP_tmp"/>
  <p:tag name="ORIGWIDTH" val="158"/>
  <p:tag name="PICTUREFILESIZE" val="115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u_R$ has error at most $\epsilon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6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ec^{1,\mu}_\epsilon(f) = \min \{ \log \frac{1}{\mu(R)} \}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5"/>
  <p:tag name="PICTUREFILESIZE" val="84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min \{ S(\mu_R || \mu)\}  template TPT1  env TPENV1  fore 0  back 16777215  eqnno 2"/>
  <p:tag name="FILENAME" val="TP_tmp"/>
  <p:tag name="ORIGWIDTH" val="75"/>
  <p:tag name="PICTUREFILESIZE" val="57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^1_\epsilon(f) = \max_\mu rec^{1,\mu}_\epsilon(f)  template TPT1  env TPENV1  fore 0  back 16777215  eqnno 2"/>
  <p:tag name="FILENAME" val="TP_tmp"/>
  <p:tag name="ORIGWIDTH" val="110"/>
  <p:tag name="PICTUREFILESIZE" val="774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ec^{1}_\epsilon(f)  = \Omega(rcment_{\epsilon,\epsilon}(f))  template TPT1  env TPENV1  fore 0  back 16777215  eqnno 1"/>
  <p:tag name="FILENAME" val="TP_tmp"/>
  <p:tag name="ORIGWIDTH" val="116"/>
  <p:tag name="PICTUREFILESIZE" val="83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, \ldots, x_k  template TPT1  env TPENV1  fore 0  back 16777215  eqnno 8"/>
  <p:tag name="FILENAME" val="TP_tmp"/>
  <p:tag name="ORIGWIDTH" val="47"/>
  <p:tag name="PICTUREFILESIZE" val="29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, \ldots, y_k  template TPT1  env TPENV1  fore 0  back 16777215  eqnno 9"/>
  <p:tag name="FILENAME" val="TP_tmp"/>
  <p:tag name="ORIGWIDTH" val="46"/>
  <p:tag name="PICTUREFILESIZE" val="2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"/>
  <p:tag name="FILENAME" val="TP_tmp"/>
  <p:tag name="ORIGWIDTH" val="5"/>
  <p:tag name="PICTUREFILESIZE" val="12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 template TPT1  env TPENV1  fore 187  back 16777215  eqnno 1"/>
  <p:tag name="FILENAME" val="TP_tmp"/>
  <p:tag name="ORIGWIDTH" val="8"/>
  <p:tag name="PICTUREFILESIZE" val="17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has error at most $\epsilon$ 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94"/>
  <p:tag name="PICTUREFILESIZE" val="30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$ is one-way for $\mu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1"/>
  <p:tag name="PICTUREFILESIZE" val="28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72"/>
  <p:tag name="PICTUREFILESIZE" val="19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1"/>
  <p:tag name="FILENAME" val="TP_tmp"/>
  <p:tag name="ORIGWIDTH" val="4"/>
  <p:tag name="PICTUREFILESIZE" val="102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\leq a_i \leq 1  template TPT1  env TPENV1  fore 0  back 16777215  eqnno 1"/>
  <p:tag name="FILENAME" val="TP_tmp"/>
  <p:tag name="ORIGWIDTH" val="44"/>
  <p:tag name="PICTUREFILESIZE" val="287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1"/>
  <p:tag name="FILENAME" val="TP_tmp"/>
  <p:tag name="ORIGWIDTH" val="12"/>
  <p:tag name="PICTUREFILESIZE" val="14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"/>
  <p:tag name="FILENAME" val="TP_tmp"/>
  <p:tag name="ORIGWIDTH" val="12"/>
  <p:tag name="PICTUREFILESIZE" val="14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3  template TPT1  env TPENV1  fore 0  back 16777215  eqnno 1"/>
  <p:tag name="FILENAME" val="TP_tmp"/>
  <p:tag name="ORIGWIDTH" val="13"/>
  <p:tag name="PICTUREFILESIZE" val="14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1  template TPT1  env TPENV1  fore 0  back 16777215  eqnno 11"/>
  <p:tag name="FILENAME" val="TP_tmp"/>
  <p:tag name="ORIGWIDTH" val="11"/>
  <p:tag name="PICTUREFILESIZE" val="1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Direct Product : Is the trivial protocol essentially optimal ?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63"/>
  <p:tag name="PICTUREFILESIZE" val="57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2  template TPT1  env TPENV1  fore 0  back 16777215  eqnno 11"/>
  <p:tag name="FILENAME" val="TP_tmp"/>
  <p:tag name="ORIGWIDTH" val="12"/>
  <p:tag name="PICTUREFILESIZE" val="14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3  template TPT1  env TPENV1  fore 0  back 16777215  eqnno 11"/>
  <p:tag name="FILENAME" val="TP_tmp"/>
  <p:tag name="ORIGWIDTH" val="12"/>
  <p:tag name="PICTUREFILESIZE" val="14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12"/>
  <p:tag name="FILENAME" val="TP_tmp"/>
  <p:tag name="ORIGWIDTH" val="13"/>
  <p:tag name="PICTUREFILESIZE" val="116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1  template TPT1  env TPENV1  fore 0  back 16777215  eqnno 1"/>
  <p:tag name="FILENAME" val="TP_tmp"/>
  <p:tag name="ORIGWIDTH" val="9"/>
  <p:tag name="PICTUREFILESIZE" val="140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2  template TPT1  env TPENV1  fore 0  back 16777215  eqnno 1"/>
  <p:tag name="FILENAME" val="TP_tmp"/>
  <p:tag name="ORIGWIDTH" val="9"/>
  <p:tag name="PICTUREFILESIZE" val="15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dots  template TPT1  env TPENV1  fore 0  back 16777215  eqnno 10"/>
  <p:tag name="FILENAME" val="TP_tmp"/>
  <p:tag name="ORIGWIDTH" val="4"/>
  <p:tag name="PICTUREFILESIZE" val="11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3  template TPT1  env TPENV1  fore 0  back 16777215  eqnno 1"/>
  <p:tag name="FILENAME" val="TP_tmp"/>
  <p:tag name="ORIGWIDTH" val="9"/>
  <p:tag name="PICTUREFILESIZE" val="15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m  template TPT1  env TPENV1  fore 0  back 16777215  eqnno 1"/>
  <p:tag name="FILENAME" val="TP_tmp"/>
  <p:tag name="ORIGWIDTH" val="14"/>
  <p:tag name="PICTUREFILESIZE" val="17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l  template TPT1  env TPENV1  fore 0  back 16777215  eqnno 11"/>
  <p:tag name="FILENAME" val="TP_tmp"/>
  <p:tag name="ORIGWIDTH" val="8"/>
  <p:tag name="PICTUREFILESIZE" val="149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{\epsilon} (f^k) =  \Theta(rcment_{\epsilon,\epsilon}(f))  template TPT1  env TPENV1  fore 0  back 16777215  eqnno 5"/>
  <p:tag name="FILENAME" val="TP_tmp"/>
  <p:tag name="ORIGWIDTH" val="129"/>
  <p:tag name="PICTUREFILESIZE" val="9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Open: $R^{pub}_{1 - 2^{-\Omega(k)} }(f^k) = \Omega(k \cdot R^{pub}_\epsilon(f) ) ~~?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90"/>
  <p:tag name="PICTUREFILESIZE" val="122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\subseteq \cal{X} \times \cal{Y} \times \cal{Z}  template TPT1  env TPENV1  fore 0  back 16777215  eqnno 2"/>
  <p:tag name="FILENAME" val="TP_tmp"/>
  <p:tag name="ORIGWIDTH" val="67"/>
  <p:tag name="PICTUREFILESIZE" val="44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Given any $\mu$, there exists $\{ (p_i, \lambda_i) ~|~ i \in [k]\}$&#10;\begin{enumerate}&#10;\item $\mu = \sum_i p_i \lambda_i $&#10;\item $\lambda_i$ is one-way for $\mu$&#10;\item $\lambda_i$ has error at most $\epsilon$&#10;\item $rcment(\lambda_i || \mu) \leq rcment_{\epsilon,\epsilon}(f)$&#10;\item $I(X:M ~ |~ Y) = O(rcment_{\epsilon,\epsilon}(f)) $, where $M \leftrightarrow X \leftrightarrow Y$ \newline &#10;and $(XY ~|~ M=i) \sim \lambda_i $ and $\Pr[M = i] = p_i$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753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O(rcment_{\epsilon,\epsilon}(f))  template TPT1  env TPENV1  fore 0  back 16777215  eqnno 1"/>
  <p:tag name="FILENAME" val="TP_tmp"/>
  <p:tag name="ORIGWIDTH" val="70"/>
  <p:tag name="PICTUREFILESIZE" val="57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\epsilon(f) = \max_\mu D^{1,\mu}_\epsilon(f)=O(rcment_{\epsilon,\epsilon}(f))  template TPT1  env TPENV1  fore 0  back 16777215  eqnno 2"/>
  <p:tag name="FILENAME" val="TP_tmp"/>
  <p:tag name="ORIGWIDTH" val="197"/>
  <p:tag name="PICTUREFILESIZE" val="1336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{1,pub}_\epsilon(f) = \Omega(rec^1_\epsilon(f))=\Omega(rcment_{\epsilon,\epsilon}(f))  template TPT1  env TPENV1  fore 0  back 16777215  eqnno 2"/>
  <p:tag name="FILENAME" val="TP_tmp"/>
  <p:tag name="ORIGWIDTH" val="183"/>
  <p:tag name="PICTUREFILESIZE" val="1205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|(X=x)  template TPT1  env TPENV1  fore 0  back 16777215  eqnno 1"/>
  <p:tag name="FILENAME" val="TP_tmp"/>
  <p:tag name="ORIGWIDTH" val="48"/>
  <p:tag name="PICTUREFILESIZE" val="39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 template TPT1  env TPENV1  fore 0  back 16777215  eqnno 8"/>
  <p:tag name="FILENAME" val="TP_tmp"/>
  <p:tag name="ORIGWIDTH" val="6"/>
  <p:tag name="PICTUREFILESIZE" val="13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8"/>
  <p:tag name="FILENAME" val="TP_tmp"/>
  <p:tag name="ORIGWIDTH" val="6"/>
  <p:tag name="PICTUREFILESIZE" val="129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 = \max_j \log \frac{P(j)}{Q(j)}  template TPT1  env TPENV1  fore 0  back 16777215  eqnno 1"/>
  <p:tag name="FILENAME" val="TP_tmp"/>
  <p:tag name="ORIGWIDTH" val="74"/>
  <p:tag name="PICTUREFILESIZE" val="68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Communication  $\mathsf{E}_{(x,y) \leftarrow \mu} O(S(M_{x,y} || M_y)) = O(I(X:M ~|~ Y)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84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ask: Output $z_1, \ldots z_k \in {\cal Z}^k$ such that for all $i, (x_i,y_i,z_i) \in f 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71"/>
  <p:tag name="PICTUREFILESIZE" val="127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Markov chain $M \leftrightarrow X \leftrightarrow Y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75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lice on input $x$, knows $M_x = (M ~|~ X=x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181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b on input $y$, knows $M_y = (M ~| ~Y=y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14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lice sends message of length $O(S(M_x || M_y))$ to Bob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631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ob can sample from $M_x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56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2"/>
  <p:tag name="FILENAME" val="TP_tmp"/>
  <p:tag name="ORIGWIDTH" val="4"/>
  <p:tag name="PICTUREFILESIZE" val="10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  template TPT1  env TPENV1  fore 0  back 16777215  eqnno 2"/>
  <p:tag name="FILENAME" val="TP_tmp"/>
  <p:tag name="ORIGWIDTH" val="5"/>
  <p:tag name="PICTUREFILESIZE" val="12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3  template TPT1  env TPENV1  fore 0  back 16777215  eqnno 2"/>
  <p:tag name="FILENAME" val="TP_tmp"/>
  <p:tag name="ORIGWIDTH" val="5"/>
  <p:tag name="PICTUREFILESIZE" val="13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dots  template TPT1  env TPENV1  fore 0  back 16777215  eqnno 3"/>
  <p:tag name="FILENAME" val="TP_tmp"/>
  <p:tag name="ORIGWIDTH" val="11"/>
  <p:tag name="PICTUREFILESIZE" val="10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1  fore 0  back 16777215  eqnno 2"/>
  <p:tag name="FILENAME" val="TP_tmp"/>
  <p:tag name="ORIGWIDTH" val="7"/>
  <p:tag name="PICTUREFILESIZE" val="1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. \quad R^{1, pub}_{1 - 2^{-\Omega(k)}} (f^k) =  \Omega(k ~ \cdot ~ R^{1,pub}_\epsilon(f) )  template TPT1  env TPENV1  fore 0  back 16777215  eqnno 2"/>
  <p:tag name="FILENAME" val="TP_tmp"/>
  <p:tag name="ORIGWIDTH" val="166"/>
  <p:tag name="PICTUREFILESIZE" val="122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 template TPT1  env TPENV1  fore 32768  back 16777215  eqnno 2"/>
  <p:tag name="FILENAME" val="TP_tmp"/>
  <p:tag name="ORIGWIDTH" val="8"/>
  <p:tag name="PICTUREFILESIZE" val="156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 template TPT1  env TPENV1  fore 16711680  back 16777215  eqnno 2"/>
  <p:tag name="FILENAME" val="TP_tmp"/>
  <p:tag name="ORIGWIDTH" val="8"/>
  <p:tag name="PICTUREFILESIZE" val="165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2"/>
  <p:tag name="FILENAME" val="TP_tmp"/>
  <p:tag name="ORIGWIDTH" val="5"/>
  <p:tag name="PICTUREFILESIZE" val="12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1  fore 0  back 16777215  eqnno 2"/>
  <p:tag name="FILENAME" val="TP_tmp"/>
  <p:tag name="ORIGWIDTH" val="4"/>
  <p:tag name="PICTUREFILESIZE" val="10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^c \cdot Q  template TPT1  env TPENV1  fore 16711680  back 16777215  eqnno 2"/>
  <p:tag name="FILENAME" val="TP_tmp"/>
  <p:tag name="ORIGWIDTH" val="24"/>
  <p:tag name="PICTUREFILESIZE" val="24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^{1,\mu^k}_{1 -2^{-\Omega(k)} }(f^k) = \Omega(k \cdot rcment^\mu_{\epsilon,\epsilon}(f) 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5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et $rcment^\mu_{\epsilon,\epsilon}(f) = c$ and $S_\infty(\lambda || \mu^k) = \delta c k$ 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36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\infty(P||Q) = \max_i \log \frac{P(i)}{Q(i)}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4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 Can split $S$ into subevents, can identity $j$ (using chain rule and joint convexity of relative entropy), conditioned on typical subevent $T$, &#10;\begin{enumerate}&#10;\item $X_jY_j$ is nearly one-way for $\mu$&#10;\item $rcment_{\epsilon}(X_jY_j || \mu) &lt; c$&#10;\item rest everything is independent across Alice and Bob (conditioned on $X_jY_j = x_jy_j$)&#10;\end{enumerate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836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(U_1V_1 ~|| ~U_2 \otimes V_2) \geq S(U_1 || U_2) + S(V_1 || V_2)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6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10288</TotalTime>
  <Words>110</Words>
  <Application>Microsoft Office PowerPoint</Application>
  <PresentationFormat>On-screen Show (4:3)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Arial</vt:lpstr>
      <vt:lpstr>Calibri</vt:lpstr>
      <vt:lpstr>CMMI10</vt:lpstr>
      <vt:lpstr>CMSY10ORIG</vt:lpstr>
      <vt:lpstr>CMR10</vt:lpstr>
      <vt:lpstr>CMR7</vt:lpstr>
      <vt:lpstr>CMMI7</vt:lpstr>
      <vt:lpstr>CMSY7</vt:lpstr>
      <vt:lpstr>CMTI10</vt:lpstr>
      <vt:lpstr>CMSS10</vt:lpstr>
      <vt:lpstr>CMEX10</vt:lpstr>
      <vt:lpstr>CMSY5</vt:lpstr>
      <vt:lpstr>CMR5</vt:lpstr>
      <vt:lpstr>CMMI5</vt:lpstr>
      <vt:lpstr>CMR8</vt:lpstr>
      <vt:lpstr>CMMI6</vt:lpstr>
      <vt:lpstr>CMMI8</vt:lpstr>
      <vt:lpstr>CMSY8</vt:lpstr>
      <vt:lpstr>CMSY6</vt:lpstr>
      <vt:lpstr>CMR6</vt:lpstr>
      <vt:lpstr>CMSS8</vt:lpstr>
      <vt:lpstr>CMBX10</vt:lpstr>
      <vt:lpstr>cmbx5</vt:lpstr>
      <vt:lpstr>Brush Script MT</vt:lpstr>
      <vt:lpstr>Office Theme</vt:lpstr>
      <vt:lpstr>New Direct Product results in Communication Complexity </vt:lpstr>
      <vt:lpstr>Direct Product</vt:lpstr>
      <vt:lpstr>Our Results</vt:lpstr>
      <vt:lpstr>One-Way Case</vt:lpstr>
      <vt:lpstr>New Characterization</vt:lpstr>
      <vt:lpstr>Slide 6</vt:lpstr>
      <vt:lpstr>Message Compression [Braverman, Rao 10]</vt:lpstr>
      <vt:lpstr>Slide 8</vt:lpstr>
      <vt:lpstr>Two-way case</vt:lpstr>
      <vt:lpstr>Application Direct Product for Set Disjointness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Partition Bound for Classical Communication Complexity and Query Complexity</dc:title>
  <dc:creator>Rahul Jain</dc:creator>
  <cp:lastModifiedBy>Rahul Jain</cp:lastModifiedBy>
  <cp:revision>379</cp:revision>
  <dcterms:created xsi:type="dcterms:W3CDTF">2006-08-16T00:00:00Z</dcterms:created>
  <dcterms:modified xsi:type="dcterms:W3CDTF">2011-05-06T11:30:55Z</dcterms:modified>
</cp:coreProperties>
</file>