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4" r:id="rId8"/>
    <p:sldId id="261" r:id="rId9"/>
    <p:sldId id="263" r:id="rId10"/>
    <p:sldId id="265" r:id="rId11"/>
    <p:sldId id="266" r:id="rId12"/>
    <p:sldId id="262" r:id="rId13"/>
    <p:sldId id="271" r:id="rId14"/>
    <p:sldId id="269" r:id="rId15"/>
    <p:sldId id="267" r:id="rId16"/>
    <p:sldId id="272" r:id="rId17"/>
    <p:sldId id="273" r:id="rId18"/>
    <p:sldId id="274" r:id="rId19"/>
    <p:sldId id="297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4" r:id="rId29"/>
    <p:sldId id="286" r:id="rId30"/>
    <p:sldId id="290" r:id="rId31"/>
    <p:sldId id="285" r:id="rId32"/>
    <p:sldId id="287" r:id="rId33"/>
    <p:sldId id="288" r:id="rId34"/>
    <p:sldId id="291" r:id="rId35"/>
    <p:sldId id="292" r:id="rId36"/>
    <p:sldId id="293" r:id="rId37"/>
    <p:sldId id="295" r:id="rId38"/>
    <p:sldId id="294" r:id="rId39"/>
    <p:sldId id="298" r:id="rId40"/>
    <p:sldId id="299" r:id="rId41"/>
    <p:sldId id="300" r:id="rId42"/>
    <p:sldId id="301" r:id="rId43"/>
    <p:sldId id="302" r:id="rId44"/>
    <p:sldId id="303" r:id="rId45"/>
    <p:sldId id="314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3" r:id="rId5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4759-C2A3-4D85-A34D-0EED822B2DC4}" type="datetimeFigureOut">
              <a:rPr lang="nb-NO" smtClean="0"/>
              <a:pPr/>
              <a:t>10.05.2011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4AE6-8256-42D3-8242-AACD40BE15C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4759-C2A3-4D85-A34D-0EED822B2DC4}" type="datetimeFigureOut">
              <a:rPr lang="nb-NO" smtClean="0"/>
              <a:pPr/>
              <a:t>10.05.2011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4AE6-8256-42D3-8242-AACD40BE15C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4759-C2A3-4D85-A34D-0EED822B2DC4}" type="datetimeFigureOut">
              <a:rPr lang="nb-NO" smtClean="0"/>
              <a:pPr/>
              <a:t>10.05.2011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4AE6-8256-42D3-8242-AACD40BE15C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4759-C2A3-4D85-A34D-0EED822B2DC4}" type="datetimeFigureOut">
              <a:rPr lang="nb-NO" smtClean="0"/>
              <a:pPr/>
              <a:t>10.05.2011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4AE6-8256-42D3-8242-AACD40BE15C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4759-C2A3-4D85-A34D-0EED822B2DC4}" type="datetimeFigureOut">
              <a:rPr lang="nb-NO" smtClean="0"/>
              <a:pPr/>
              <a:t>10.05.2011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4AE6-8256-42D3-8242-AACD40BE15C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4759-C2A3-4D85-A34D-0EED822B2DC4}" type="datetimeFigureOut">
              <a:rPr lang="nb-NO" smtClean="0"/>
              <a:pPr/>
              <a:t>10.05.2011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4AE6-8256-42D3-8242-AACD40BE15C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4759-C2A3-4D85-A34D-0EED822B2DC4}" type="datetimeFigureOut">
              <a:rPr lang="nb-NO" smtClean="0"/>
              <a:pPr/>
              <a:t>10.05.2011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4AE6-8256-42D3-8242-AACD40BE15C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4759-C2A3-4D85-A34D-0EED822B2DC4}" type="datetimeFigureOut">
              <a:rPr lang="nb-NO" smtClean="0"/>
              <a:pPr/>
              <a:t>10.05.2011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4AE6-8256-42D3-8242-AACD40BE15C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4759-C2A3-4D85-A34D-0EED822B2DC4}" type="datetimeFigureOut">
              <a:rPr lang="nb-NO" smtClean="0"/>
              <a:pPr/>
              <a:t>10.05.2011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4AE6-8256-42D3-8242-AACD40BE15C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4759-C2A3-4D85-A34D-0EED822B2DC4}" type="datetimeFigureOut">
              <a:rPr lang="nb-NO" smtClean="0"/>
              <a:pPr/>
              <a:t>10.05.2011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4AE6-8256-42D3-8242-AACD40BE15C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4759-C2A3-4D85-A34D-0EED822B2DC4}" type="datetimeFigureOut">
              <a:rPr lang="nb-NO" smtClean="0"/>
              <a:pPr/>
              <a:t>10.05.2011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4AE6-8256-42D3-8242-AACD40BE15C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54759-C2A3-4D85-A34D-0EED822B2DC4}" type="datetimeFigureOut">
              <a:rPr lang="nb-NO" smtClean="0"/>
              <a:pPr/>
              <a:t>10.05.2011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E4AE6-8256-42D3-8242-AACD40BE15CD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1470025"/>
          </a:xfrm>
        </p:spPr>
        <p:txBody>
          <a:bodyPr/>
          <a:lstStyle/>
          <a:p>
            <a:r>
              <a:rPr lang="nb-NO" dirty="0" smtClean="0">
                <a:solidFill>
                  <a:srgbClr val="C00000"/>
                </a:solidFill>
              </a:rPr>
              <a:t>Applications of Treewidth in Algorithm Design</a:t>
            </a:r>
            <a:endParaRPr lang="nb-NO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1752600"/>
          </a:xfrm>
        </p:spPr>
        <p:txBody>
          <a:bodyPr/>
          <a:lstStyle/>
          <a:p>
            <a:r>
              <a:rPr lang="nb-NO" dirty="0" smtClean="0"/>
              <a:t>Daniel Lokshtanov</a:t>
            </a:r>
          </a:p>
          <a:p>
            <a:r>
              <a:rPr lang="nb-NO" sz="2000" dirty="0" smtClean="0">
                <a:solidFill>
                  <a:srgbClr val="002060"/>
                </a:solidFill>
              </a:rPr>
              <a:t>Based on joint work with Hans Bodlaender ,Fedor Fomin,Eelko Penninkx, Venkatesh Raman, Saket Saurabh and Dimitrios Thilikos</a:t>
            </a:r>
          </a:p>
          <a:p>
            <a:endParaRPr lang="nb-NO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Bidimensionality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b-NO" dirty="0" smtClean="0"/>
              <a:t>A problem </a:t>
            </a:r>
            <a:r>
              <a:rPr lang="el-GR" dirty="0">
                <a:solidFill>
                  <a:srgbClr val="C00000"/>
                </a:solidFill>
              </a:rPr>
              <a:t>Π</a:t>
            </a:r>
            <a:r>
              <a:rPr lang="nb-NO" dirty="0" smtClean="0"/>
              <a:t> is </a:t>
            </a:r>
            <a:r>
              <a:rPr lang="nb-NO" dirty="0" smtClean="0">
                <a:solidFill>
                  <a:srgbClr val="0070C0"/>
                </a:solidFill>
              </a:rPr>
              <a:t>(minor)-bidimensional</a:t>
            </a:r>
            <a:r>
              <a:rPr lang="nb-NO" dirty="0" smtClean="0"/>
              <a:t> if:</a:t>
            </a:r>
          </a:p>
          <a:p>
            <a:pPr lvl="1"/>
            <a:r>
              <a:rPr lang="nb-NO" dirty="0" smtClean="0"/>
              <a:t>If </a:t>
            </a:r>
            <a:r>
              <a:rPr lang="nb-NO" dirty="0" smtClean="0">
                <a:solidFill>
                  <a:srgbClr val="C00000"/>
                </a:solidFill>
              </a:rPr>
              <a:t>H ≤</a:t>
            </a:r>
            <a:r>
              <a:rPr lang="nb-NO" baseline="-25000" dirty="0" smtClean="0">
                <a:solidFill>
                  <a:srgbClr val="C00000"/>
                </a:solidFill>
              </a:rPr>
              <a:t>m</a:t>
            </a:r>
            <a:r>
              <a:rPr lang="nb-NO" dirty="0" smtClean="0">
                <a:solidFill>
                  <a:srgbClr val="C00000"/>
                </a:solidFill>
              </a:rPr>
              <a:t> G </a:t>
            </a:r>
            <a:r>
              <a:rPr lang="nb-NO" dirty="0" smtClean="0"/>
              <a:t>then 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>
                <a:solidFill>
                  <a:srgbClr val="C00000"/>
                </a:solidFill>
              </a:rPr>
              <a:t>(H) ≤ 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>
                <a:solidFill>
                  <a:srgbClr val="C00000"/>
                </a:solidFill>
              </a:rPr>
              <a:t>(G)</a:t>
            </a:r>
            <a:r>
              <a:rPr lang="nb-NO" dirty="0" smtClean="0"/>
              <a:t>.</a:t>
            </a:r>
          </a:p>
          <a:p>
            <a:pPr lvl="1"/>
            <a:r>
              <a:rPr lang="nb-NO" dirty="0" smtClean="0"/>
              <a:t>There is a constant </a:t>
            </a:r>
            <a:r>
              <a:rPr lang="nb-NO" dirty="0" smtClean="0">
                <a:solidFill>
                  <a:srgbClr val="C00000"/>
                </a:solidFill>
              </a:rPr>
              <a:t>c</a:t>
            </a:r>
            <a:r>
              <a:rPr lang="nb-NO" dirty="0" smtClean="0"/>
              <a:t> such that 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>
                <a:solidFill>
                  <a:srgbClr val="C00000"/>
                </a:solidFill>
              </a:rPr>
              <a:t>(g</a:t>
            </a:r>
            <a:r>
              <a:rPr lang="nb-NO" baseline="-25000" dirty="0" smtClean="0">
                <a:solidFill>
                  <a:srgbClr val="C00000"/>
                </a:solidFill>
              </a:rPr>
              <a:t>t</a:t>
            </a:r>
            <a:r>
              <a:rPr lang="nb-NO" dirty="0" smtClean="0">
                <a:solidFill>
                  <a:srgbClr val="C00000"/>
                </a:solidFill>
              </a:rPr>
              <a:t>) ≥ ct</a:t>
            </a:r>
            <a:r>
              <a:rPr lang="nb-NO" baseline="30000" dirty="0" smtClean="0">
                <a:solidFill>
                  <a:srgbClr val="C00000"/>
                </a:solidFill>
              </a:rPr>
              <a:t>2</a:t>
            </a:r>
            <a:r>
              <a:rPr lang="nb-NO" dirty="0" smtClean="0"/>
              <a:t>.</a:t>
            </a:r>
          </a:p>
          <a:p>
            <a:pPr>
              <a:buNone/>
            </a:pPr>
            <a:endParaRPr lang="nb-NO" dirty="0"/>
          </a:p>
          <a:p>
            <a:pPr>
              <a:buNone/>
            </a:pPr>
            <a:r>
              <a:rPr lang="nb-NO" dirty="0" smtClean="0"/>
              <a:t>A problem 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/>
              <a:t> is </a:t>
            </a:r>
            <a:r>
              <a:rPr lang="nb-NO" dirty="0" smtClean="0">
                <a:solidFill>
                  <a:srgbClr val="0070C0"/>
                </a:solidFill>
              </a:rPr>
              <a:t>contraction-bidimensional</a:t>
            </a:r>
            <a:r>
              <a:rPr lang="nb-NO" dirty="0" smtClean="0"/>
              <a:t> if:</a:t>
            </a:r>
          </a:p>
          <a:p>
            <a:pPr lvl="1"/>
            <a:r>
              <a:rPr lang="nb-NO" dirty="0" smtClean="0"/>
              <a:t>If </a:t>
            </a:r>
            <a:r>
              <a:rPr lang="nb-NO" dirty="0" smtClean="0">
                <a:solidFill>
                  <a:srgbClr val="C00000"/>
                </a:solidFill>
              </a:rPr>
              <a:t>H ≤</a:t>
            </a:r>
            <a:r>
              <a:rPr lang="nb-NO" baseline="-25000" dirty="0" smtClean="0">
                <a:solidFill>
                  <a:srgbClr val="C00000"/>
                </a:solidFill>
              </a:rPr>
              <a:t>c</a:t>
            </a:r>
            <a:r>
              <a:rPr lang="nb-NO" dirty="0" smtClean="0">
                <a:solidFill>
                  <a:srgbClr val="C00000"/>
                </a:solidFill>
              </a:rPr>
              <a:t> G </a:t>
            </a:r>
            <a:r>
              <a:rPr lang="nb-NO" dirty="0" smtClean="0"/>
              <a:t>then 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>
                <a:solidFill>
                  <a:srgbClr val="C00000"/>
                </a:solidFill>
              </a:rPr>
              <a:t>(H) ≤ 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>
                <a:solidFill>
                  <a:srgbClr val="C00000"/>
                </a:solidFill>
              </a:rPr>
              <a:t>(G)</a:t>
            </a:r>
            <a:r>
              <a:rPr lang="nb-NO" dirty="0" smtClean="0"/>
              <a:t>.</a:t>
            </a:r>
          </a:p>
          <a:p>
            <a:pPr lvl="1"/>
            <a:r>
              <a:rPr lang="nb-NO" dirty="0" smtClean="0"/>
              <a:t>There is a constant </a:t>
            </a:r>
            <a:r>
              <a:rPr lang="nb-NO" dirty="0" smtClean="0">
                <a:solidFill>
                  <a:srgbClr val="C00000"/>
                </a:solidFill>
              </a:rPr>
              <a:t>c</a:t>
            </a:r>
            <a:r>
              <a:rPr lang="nb-NO" dirty="0" smtClean="0"/>
              <a:t> such that 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>
                <a:solidFill>
                  <a:srgbClr val="C00000"/>
                </a:solidFill>
              </a:rPr>
              <a:t>(</a:t>
            </a:r>
            <a:r>
              <a:rPr lang="el-GR" dirty="0" smtClean="0">
                <a:solidFill>
                  <a:srgbClr val="C00000"/>
                </a:solidFill>
              </a:rPr>
              <a:t>Γ</a:t>
            </a:r>
            <a:r>
              <a:rPr lang="nb-NO" baseline="-25000" dirty="0" smtClean="0">
                <a:solidFill>
                  <a:srgbClr val="C00000"/>
                </a:solidFill>
              </a:rPr>
              <a:t>t</a:t>
            </a:r>
            <a:r>
              <a:rPr lang="nb-NO" dirty="0" smtClean="0">
                <a:solidFill>
                  <a:srgbClr val="C00000"/>
                </a:solidFill>
              </a:rPr>
              <a:t>) ≥ ct</a:t>
            </a:r>
            <a:r>
              <a:rPr lang="nb-NO" baseline="30000" dirty="0" smtClean="0">
                <a:solidFill>
                  <a:srgbClr val="C00000"/>
                </a:solidFill>
              </a:rPr>
              <a:t>2</a:t>
            </a:r>
            <a:r>
              <a:rPr lang="nb-NO" dirty="0" smtClean="0"/>
              <a:t>.</a:t>
            </a:r>
          </a:p>
          <a:p>
            <a:pPr>
              <a:buNone/>
            </a:pPr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Examples of Bidimensional problems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C00000"/>
                </a:solidFill>
              </a:rPr>
              <a:t>Vertex Cover</a:t>
            </a:r>
            <a:r>
              <a:rPr lang="nb-NO" dirty="0" smtClean="0"/>
              <a:t>, </a:t>
            </a:r>
            <a:r>
              <a:rPr lang="nb-NO" dirty="0" smtClean="0">
                <a:solidFill>
                  <a:srgbClr val="C00000"/>
                </a:solidFill>
              </a:rPr>
              <a:t>Feedback Vertex Set</a:t>
            </a:r>
            <a:r>
              <a:rPr lang="nb-NO" dirty="0" smtClean="0"/>
              <a:t>, </a:t>
            </a:r>
            <a:r>
              <a:rPr lang="nb-NO" dirty="0" smtClean="0">
                <a:solidFill>
                  <a:srgbClr val="C00000"/>
                </a:solidFill>
              </a:rPr>
              <a:t>Longest Path</a:t>
            </a:r>
            <a:r>
              <a:rPr lang="nb-NO" dirty="0" smtClean="0"/>
              <a:t> and </a:t>
            </a:r>
            <a:r>
              <a:rPr lang="nb-NO" dirty="0" smtClean="0">
                <a:solidFill>
                  <a:srgbClr val="C00000"/>
                </a:solidFill>
              </a:rPr>
              <a:t>Cycle Packing </a:t>
            </a:r>
            <a:r>
              <a:rPr lang="nb-NO" dirty="0" smtClean="0"/>
              <a:t>are </a:t>
            </a:r>
            <a:r>
              <a:rPr lang="nb-NO" dirty="0" smtClean="0">
                <a:solidFill>
                  <a:srgbClr val="0070C0"/>
                </a:solidFill>
              </a:rPr>
              <a:t>minor-bidimensional</a:t>
            </a:r>
            <a:r>
              <a:rPr lang="nb-NO" dirty="0" smtClean="0"/>
              <a:t>.</a:t>
            </a:r>
          </a:p>
          <a:p>
            <a:endParaRPr lang="nb-NO" dirty="0" smtClean="0"/>
          </a:p>
          <a:p>
            <a:r>
              <a:rPr lang="nb-NO" dirty="0" smtClean="0">
                <a:solidFill>
                  <a:srgbClr val="C00000"/>
                </a:solidFill>
              </a:rPr>
              <a:t>Dominating Set</a:t>
            </a:r>
            <a:r>
              <a:rPr lang="nb-NO" dirty="0" smtClean="0"/>
              <a:t>, </a:t>
            </a:r>
            <a:r>
              <a:rPr lang="nb-NO" dirty="0" smtClean="0">
                <a:solidFill>
                  <a:srgbClr val="C00000"/>
                </a:solidFill>
              </a:rPr>
              <a:t>Connected Vertex Cover</a:t>
            </a:r>
            <a:r>
              <a:rPr lang="nb-NO" dirty="0" smtClean="0"/>
              <a:t> and </a:t>
            </a:r>
            <a:r>
              <a:rPr lang="nb-NO" dirty="0" smtClean="0">
                <a:solidFill>
                  <a:srgbClr val="C00000"/>
                </a:solidFill>
              </a:rPr>
              <a:t>Independent Set</a:t>
            </a:r>
            <a:r>
              <a:rPr lang="nb-NO" dirty="0" smtClean="0"/>
              <a:t> are </a:t>
            </a:r>
            <a:r>
              <a:rPr lang="nb-NO" dirty="0" smtClean="0">
                <a:solidFill>
                  <a:srgbClr val="0070C0"/>
                </a:solidFill>
              </a:rPr>
              <a:t>contraction-bidimensional</a:t>
            </a:r>
            <a:r>
              <a:rPr lang="nb-NO" dirty="0" smtClean="0"/>
              <a:t>.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Facts about </a:t>
            </a:r>
            <a:r>
              <a:rPr lang="nb-NO" dirty="0" smtClean="0">
                <a:solidFill>
                  <a:srgbClr val="0070C0"/>
                </a:solidFill>
              </a:rPr>
              <a:t>Treewidth</a:t>
            </a:r>
            <a:endParaRPr lang="nb-NO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8232"/>
            <a:ext cx="8568952" cy="319695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nb-NO" sz="2800" dirty="0" smtClean="0"/>
              <a:t>Many graph probems can be solved in </a:t>
            </a:r>
            <a:r>
              <a:rPr lang="nb-NO" sz="2800" dirty="0" smtClean="0">
                <a:solidFill>
                  <a:srgbClr val="C00000"/>
                </a:solidFill>
              </a:rPr>
              <a:t>2</a:t>
            </a:r>
            <a:r>
              <a:rPr lang="nb-NO" sz="2800" baseline="30000" dirty="0" smtClean="0">
                <a:solidFill>
                  <a:srgbClr val="C00000"/>
                </a:solidFill>
              </a:rPr>
              <a:t>O(tw(G))</a:t>
            </a:r>
            <a:r>
              <a:rPr lang="nb-NO" sz="2800" dirty="0" smtClean="0">
                <a:solidFill>
                  <a:srgbClr val="C00000"/>
                </a:solidFill>
              </a:rPr>
              <a:t>n</a:t>
            </a:r>
            <a:r>
              <a:rPr lang="nb-NO" sz="2800" dirty="0" smtClean="0"/>
              <a:t> time.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2800" dirty="0" smtClean="0"/>
              <a:t>If </a:t>
            </a:r>
            <a:r>
              <a:rPr lang="nb-NO" sz="2800" dirty="0" smtClean="0">
                <a:solidFill>
                  <a:srgbClr val="C00000"/>
                </a:solidFill>
              </a:rPr>
              <a:t>H ≤</a:t>
            </a:r>
            <a:r>
              <a:rPr lang="nb-NO" sz="2800" baseline="-25000" dirty="0" smtClean="0">
                <a:solidFill>
                  <a:srgbClr val="C00000"/>
                </a:solidFill>
              </a:rPr>
              <a:t>m</a:t>
            </a:r>
            <a:r>
              <a:rPr lang="nb-NO" sz="2800" dirty="0" smtClean="0">
                <a:solidFill>
                  <a:srgbClr val="C00000"/>
                </a:solidFill>
              </a:rPr>
              <a:t> G</a:t>
            </a:r>
            <a:r>
              <a:rPr lang="nb-NO" sz="2800" dirty="0" smtClean="0"/>
              <a:t> then </a:t>
            </a:r>
            <a:r>
              <a:rPr lang="nb-NO" sz="2800" dirty="0" smtClean="0">
                <a:solidFill>
                  <a:srgbClr val="C00000"/>
                </a:solidFill>
              </a:rPr>
              <a:t>tw(H) ≤ tw(G)</a:t>
            </a:r>
            <a:r>
              <a:rPr lang="nb-NO" sz="2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2800" b="1" i="1" dirty="0" smtClean="0"/>
              <a:t>The treewidth of </a:t>
            </a:r>
            <a:r>
              <a:rPr lang="nb-NO" sz="2800" b="1" i="1" dirty="0" smtClean="0">
                <a:solidFill>
                  <a:srgbClr val="C00000"/>
                </a:solidFill>
              </a:rPr>
              <a:t>g</a:t>
            </a:r>
            <a:r>
              <a:rPr lang="nb-NO" sz="2800" b="1" i="1" baseline="-25000" dirty="0" smtClean="0">
                <a:solidFill>
                  <a:srgbClr val="C00000"/>
                </a:solidFill>
              </a:rPr>
              <a:t>k</a:t>
            </a:r>
            <a:r>
              <a:rPr lang="nb-NO" sz="2800" b="1" i="1" dirty="0" smtClean="0"/>
              <a:t> is </a:t>
            </a:r>
            <a:r>
              <a:rPr lang="nb-NO" sz="2800" b="1" i="1" dirty="0" smtClean="0">
                <a:solidFill>
                  <a:srgbClr val="C00000"/>
                </a:solidFill>
              </a:rPr>
              <a:t>k</a:t>
            </a:r>
            <a:r>
              <a:rPr lang="nb-NO" sz="2800" b="1" i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2800" dirty="0" smtClean="0"/>
              <a:t>Every graph </a:t>
            </a:r>
            <a:r>
              <a:rPr lang="nb-NO" sz="2800" dirty="0" smtClean="0">
                <a:solidFill>
                  <a:srgbClr val="C00000"/>
                </a:solidFill>
              </a:rPr>
              <a:t>G</a:t>
            </a:r>
            <a:r>
              <a:rPr lang="nb-NO" sz="2800" dirty="0" smtClean="0"/>
              <a:t> has a</a:t>
            </a:r>
            <a:r>
              <a:rPr lang="nb-NO" sz="2800" dirty="0" smtClean="0">
                <a:solidFill>
                  <a:srgbClr val="C00000"/>
                </a:solidFill>
              </a:rPr>
              <a:t> </a:t>
            </a:r>
            <a:r>
              <a:rPr lang="nb-NO" sz="2800" i="1" dirty="0" smtClean="0">
                <a:solidFill>
                  <a:srgbClr val="C00000"/>
                </a:solidFill>
              </a:rPr>
              <a:t>balanced separator</a:t>
            </a:r>
            <a:r>
              <a:rPr lang="nb-NO" sz="2800" dirty="0" smtClean="0">
                <a:solidFill>
                  <a:srgbClr val="0070C0"/>
                </a:solidFill>
              </a:rPr>
              <a:t> </a:t>
            </a:r>
            <a:r>
              <a:rPr lang="nb-NO" sz="2800" dirty="0" smtClean="0"/>
              <a:t>of size </a:t>
            </a:r>
            <a:r>
              <a:rPr lang="nb-NO" sz="2800" dirty="0" smtClean="0">
                <a:solidFill>
                  <a:srgbClr val="C00000"/>
                </a:solidFill>
              </a:rPr>
              <a:t>tw(G)</a:t>
            </a:r>
            <a:r>
              <a:rPr lang="nb-NO" sz="2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2800" dirty="0" smtClean="0"/>
              <a:t>On </a:t>
            </a:r>
            <a:r>
              <a:rPr lang="nb-NO" sz="2800" dirty="0" smtClean="0">
                <a:solidFill>
                  <a:srgbClr val="C00000"/>
                </a:solidFill>
              </a:rPr>
              <a:t>planar </a:t>
            </a:r>
            <a:r>
              <a:rPr lang="nb-NO" sz="2800" dirty="0" smtClean="0"/>
              <a:t>graphs, treewidth is constant factor approximable.</a:t>
            </a:r>
            <a:endParaRPr lang="nb-NO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Excluded Grid Theorem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b-NO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nb-NO" b="1" dirty="0" smtClean="0">
                <a:solidFill>
                  <a:srgbClr val="0070C0"/>
                </a:solidFill>
              </a:rPr>
              <a:t>Theorem [RS]:</a:t>
            </a:r>
            <a:r>
              <a:rPr lang="nb-NO" dirty="0" smtClean="0"/>
              <a:t> Every planar graph </a:t>
            </a:r>
            <a:r>
              <a:rPr lang="nb-NO" dirty="0" smtClean="0">
                <a:solidFill>
                  <a:srgbClr val="C00000"/>
                </a:solidFill>
              </a:rPr>
              <a:t>G</a:t>
            </a:r>
            <a:r>
              <a:rPr lang="nb-NO" dirty="0" smtClean="0"/>
              <a:t> contains </a:t>
            </a:r>
            <a:r>
              <a:rPr lang="nb-NO" dirty="0" smtClean="0">
                <a:solidFill>
                  <a:srgbClr val="C00000"/>
                </a:solidFill>
              </a:rPr>
              <a:t>g</a:t>
            </a:r>
            <a:r>
              <a:rPr lang="nb-NO" baseline="-25000" dirty="0" smtClean="0">
                <a:solidFill>
                  <a:srgbClr val="C00000"/>
                </a:solidFill>
              </a:rPr>
              <a:t>(1/6)*tw(G)</a:t>
            </a:r>
            <a:r>
              <a:rPr lang="nb-NO" dirty="0" smtClean="0"/>
              <a:t> as a </a:t>
            </a:r>
            <a:r>
              <a:rPr lang="nb-NO" dirty="0" smtClean="0">
                <a:solidFill>
                  <a:srgbClr val="0070C0"/>
                </a:solidFill>
              </a:rPr>
              <a:t>minor</a:t>
            </a:r>
            <a:r>
              <a:rPr lang="nb-NO" dirty="0" smtClean="0"/>
              <a:t>.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Excluded </a:t>
            </a:r>
            <a:r>
              <a:rPr lang="el-GR" dirty="0" smtClean="0">
                <a:solidFill>
                  <a:srgbClr val="C00000"/>
                </a:solidFill>
              </a:rPr>
              <a:t>Γ</a:t>
            </a:r>
            <a:r>
              <a:rPr lang="nb-NO" dirty="0" smtClean="0"/>
              <a:t>amma Theorem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b-NO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nb-NO" b="1" dirty="0" smtClean="0">
                <a:solidFill>
                  <a:srgbClr val="0070C0"/>
                </a:solidFill>
              </a:rPr>
              <a:t>Theorem [FGT]:</a:t>
            </a:r>
            <a:r>
              <a:rPr lang="nb-NO" dirty="0" smtClean="0"/>
              <a:t> There exists a constant c such that every planar graph </a:t>
            </a:r>
            <a:r>
              <a:rPr lang="nb-NO" dirty="0" smtClean="0">
                <a:solidFill>
                  <a:srgbClr val="C00000"/>
                </a:solidFill>
              </a:rPr>
              <a:t>G</a:t>
            </a:r>
            <a:r>
              <a:rPr lang="nb-NO" dirty="0" smtClean="0"/>
              <a:t> contains </a:t>
            </a:r>
            <a:r>
              <a:rPr lang="el-GR" dirty="0" smtClean="0">
                <a:solidFill>
                  <a:srgbClr val="C00000"/>
                </a:solidFill>
              </a:rPr>
              <a:t>Γ</a:t>
            </a:r>
            <a:r>
              <a:rPr lang="nb-NO" baseline="-25000" dirty="0" smtClean="0">
                <a:solidFill>
                  <a:srgbClr val="C00000"/>
                </a:solidFill>
              </a:rPr>
              <a:t>c*tw(G)</a:t>
            </a:r>
            <a:r>
              <a:rPr lang="nb-NO" dirty="0" smtClean="0"/>
              <a:t> as a </a:t>
            </a:r>
            <a:r>
              <a:rPr lang="nb-NO" dirty="0" smtClean="0">
                <a:solidFill>
                  <a:srgbClr val="0070C0"/>
                </a:solidFill>
              </a:rPr>
              <a:t>contraction</a:t>
            </a:r>
            <a:r>
              <a:rPr lang="nb-NO" dirty="0" smtClean="0"/>
              <a:t>.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168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Subexponential Parameterized Algorithms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Parameter-treewidth bound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b-NO" b="1" dirty="0" smtClean="0">
                <a:solidFill>
                  <a:srgbClr val="0070C0"/>
                </a:solidFill>
              </a:rPr>
              <a:t>Lemma [Parameter-treewidth bound]:</a:t>
            </a:r>
            <a:r>
              <a:rPr lang="nb-NO" dirty="0" smtClean="0"/>
              <a:t> For every bidimensional problem 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>
                <a:solidFill>
                  <a:srgbClr val="C00000"/>
                </a:solidFill>
              </a:rPr>
              <a:t> </a:t>
            </a:r>
            <a:r>
              <a:rPr lang="nb-NO" dirty="0" smtClean="0"/>
              <a:t>there is a constant</a:t>
            </a:r>
            <a:r>
              <a:rPr lang="nb-NO" dirty="0" smtClean="0">
                <a:solidFill>
                  <a:srgbClr val="C00000"/>
                </a:solidFill>
              </a:rPr>
              <a:t> c</a:t>
            </a:r>
            <a:r>
              <a:rPr lang="nb-NO" dirty="0" smtClean="0"/>
              <a:t> such that for any</a:t>
            </a:r>
            <a:r>
              <a:rPr lang="nb-NO" dirty="0" smtClean="0">
                <a:solidFill>
                  <a:srgbClr val="C00000"/>
                </a:solidFill>
              </a:rPr>
              <a:t> </a:t>
            </a:r>
            <a:r>
              <a:rPr lang="nb-NO" dirty="0" smtClean="0"/>
              <a:t>planar graph</a:t>
            </a:r>
            <a:r>
              <a:rPr lang="nb-NO" dirty="0" smtClean="0">
                <a:solidFill>
                  <a:srgbClr val="C00000"/>
                </a:solidFill>
              </a:rPr>
              <a:t> G,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C00000"/>
                </a:solidFill>
              </a:rPr>
              <a:t>tw(G) ≤ c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>
                <a:solidFill>
                  <a:srgbClr val="C00000"/>
                </a:solidFill>
              </a:rPr>
              <a:t>(G)</a:t>
            </a:r>
            <a:r>
              <a:rPr lang="nb-NO" baseline="30000" dirty="0" smtClean="0">
                <a:solidFill>
                  <a:srgbClr val="C00000"/>
                </a:solidFill>
              </a:rPr>
              <a:t>1/2</a:t>
            </a:r>
          </a:p>
          <a:p>
            <a:pPr>
              <a:buNone/>
            </a:pPr>
            <a:endParaRPr lang="nb-NO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nb-NO" b="1" dirty="0" smtClean="0">
                <a:solidFill>
                  <a:srgbClr val="0070C0"/>
                </a:solidFill>
              </a:rPr>
              <a:t>Proof:</a:t>
            </a:r>
            <a:r>
              <a:rPr lang="nb-NO" b="1" dirty="0" smtClean="0"/>
              <a:t> </a:t>
            </a:r>
            <a:r>
              <a:rPr lang="nb-NO" dirty="0" smtClean="0"/>
              <a:t>By excluded grid theorem,</a:t>
            </a:r>
            <a:r>
              <a:rPr lang="nb-NO" dirty="0" smtClean="0">
                <a:solidFill>
                  <a:srgbClr val="C00000"/>
                </a:solidFill>
              </a:rPr>
              <a:t> g</a:t>
            </a:r>
            <a:r>
              <a:rPr lang="nb-NO" baseline="-25000" dirty="0" smtClean="0">
                <a:solidFill>
                  <a:srgbClr val="C00000"/>
                </a:solidFill>
              </a:rPr>
              <a:t>c*tw(G)</a:t>
            </a:r>
            <a:r>
              <a:rPr lang="nb-NO" dirty="0" smtClean="0">
                <a:solidFill>
                  <a:srgbClr val="C00000"/>
                </a:solidFill>
              </a:rPr>
              <a:t> ≤</a:t>
            </a:r>
            <a:r>
              <a:rPr lang="nb-NO" baseline="-25000" dirty="0" smtClean="0">
                <a:solidFill>
                  <a:srgbClr val="C00000"/>
                </a:solidFill>
              </a:rPr>
              <a:t>m</a:t>
            </a:r>
            <a:r>
              <a:rPr lang="nb-NO" dirty="0" smtClean="0">
                <a:solidFill>
                  <a:srgbClr val="C00000"/>
                </a:solidFill>
              </a:rPr>
              <a:t> G</a:t>
            </a:r>
            <a:r>
              <a:rPr lang="nb-NO" dirty="0" smtClean="0"/>
              <a:t>.</a:t>
            </a:r>
            <a:r>
              <a:rPr lang="nb-NO" dirty="0" smtClean="0">
                <a:solidFill>
                  <a:srgbClr val="C00000"/>
                </a:solidFill>
              </a:rPr>
              <a:t> </a:t>
            </a:r>
            <a:r>
              <a:rPr lang="nb-NO" dirty="0" smtClean="0"/>
              <a:t>Since</a:t>
            </a:r>
            <a:r>
              <a:rPr lang="nb-NO" dirty="0" smtClean="0">
                <a:solidFill>
                  <a:srgbClr val="C00000"/>
                </a:solidFill>
              </a:rPr>
              <a:t> 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>
                <a:solidFill>
                  <a:srgbClr val="C00000"/>
                </a:solidFill>
              </a:rPr>
              <a:t> </a:t>
            </a:r>
            <a:r>
              <a:rPr lang="nb-NO" dirty="0" smtClean="0"/>
              <a:t>is bidimensional, 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>
                <a:solidFill>
                  <a:srgbClr val="C00000"/>
                </a:solidFill>
              </a:rPr>
              <a:t>(g</a:t>
            </a:r>
            <a:r>
              <a:rPr lang="nb-NO" baseline="-25000" dirty="0" smtClean="0">
                <a:solidFill>
                  <a:srgbClr val="C00000"/>
                </a:solidFill>
              </a:rPr>
              <a:t>c*tw(G)</a:t>
            </a:r>
            <a:r>
              <a:rPr lang="nb-NO" dirty="0" smtClean="0">
                <a:solidFill>
                  <a:srgbClr val="C00000"/>
                </a:solidFill>
              </a:rPr>
              <a:t>) ≥ c’tw(G)</a:t>
            </a:r>
            <a:r>
              <a:rPr lang="nb-NO" baseline="30000" dirty="0" smtClean="0">
                <a:solidFill>
                  <a:srgbClr val="C00000"/>
                </a:solidFill>
              </a:rPr>
              <a:t>2</a:t>
            </a:r>
            <a:r>
              <a:rPr lang="nb-NO" dirty="0" smtClean="0"/>
              <a:t>. Since 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>
                <a:solidFill>
                  <a:srgbClr val="C00000"/>
                </a:solidFill>
              </a:rPr>
              <a:t> </a:t>
            </a:r>
            <a:r>
              <a:rPr lang="nb-NO" dirty="0" smtClean="0"/>
              <a:t>is minor closed, 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>
                <a:solidFill>
                  <a:srgbClr val="C00000"/>
                </a:solidFill>
              </a:rPr>
              <a:t>(G) ≥ c’tw(G)</a:t>
            </a:r>
            <a:r>
              <a:rPr lang="nb-NO" baseline="30000" dirty="0" smtClean="0">
                <a:solidFill>
                  <a:srgbClr val="C00000"/>
                </a:solidFill>
              </a:rPr>
              <a:t>2</a:t>
            </a:r>
            <a:r>
              <a:rPr lang="nb-NO" dirty="0" smtClean="0"/>
              <a:t>.</a:t>
            </a:r>
            <a:r>
              <a:rPr lang="nb-NO" dirty="0" smtClean="0">
                <a:solidFill>
                  <a:srgbClr val="C00000"/>
                </a:solidFill>
              </a:rPr>
              <a:t> </a:t>
            </a:r>
            <a:r>
              <a:rPr lang="nb-NO" dirty="0" smtClean="0"/>
              <a:t> 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Algorithm on planar graphs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nb-NO" dirty="0" smtClean="0"/>
          </a:p>
          <a:p>
            <a:pPr marL="514350" indent="-514350">
              <a:buNone/>
            </a:pPr>
            <a:r>
              <a:rPr lang="nb-NO" dirty="0" smtClean="0"/>
              <a:t>Constant-factor approximate treewidth.  Output a decomposition of width </a:t>
            </a:r>
            <a:r>
              <a:rPr lang="nb-NO" dirty="0" smtClean="0">
                <a:solidFill>
                  <a:srgbClr val="C00000"/>
                </a:solidFill>
              </a:rPr>
              <a:t>t =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C00000"/>
                </a:solidFill>
              </a:rPr>
              <a:t>O(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>
                <a:solidFill>
                  <a:srgbClr val="C00000"/>
                </a:solidFill>
              </a:rPr>
              <a:t>(G)</a:t>
            </a:r>
            <a:r>
              <a:rPr lang="nb-NO" baseline="30000" dirty="0" smtClean="0">
                <a:solidFill>
                  <a:srgbClr val="C00000"/>
                </a:solidFill>
              </a:rPr>
              <a:t>1/2</a:t>
            </a:r>
            <a:r>
              <a:rPr lang="nb-NO" dirty="0" smtClean="0">
                <a:solidFill>
                  <a:srgbClr val="C00000"/>
                </a:solidFill>
              </a:rPr>
              <a:t>)</a:t>
            </a:r>
            <a:r>
              <a:rPr lang="nb-NO" dirty="0" smtClean="0"/>
              <a:t>.</a:t>
            </a:r>
          </a:p>
          <a:p>
            <a:pPr marL="514350" indent="-514350">
              <a:buNone/>
            </a:pPr>
            <a:endParaRPr lang="nb-NO" dirty="0" smtClean="0"/>
          </a:p>
          <a:p>
            <a:pPr marL="514350" indent="-514350">
              <a:buNone/>
            </a:pPr>
            <a:r>
              <a:rPr lang="nb-NO" dirty="0" smtClean="0"/>
              <a:t>Solve problem in </a:t>
            </a:r>
            <a:r>
              <a:rPr lang="nb-NO" dirty="0" smtClean="0">
                <a:solidFill>
                  <a:srgbClr val="C00000"/>
                </a:solidFill>
              </a:rPr>
              <a:t>2</a:t>
            </a:r>
            <a:r>
              <a:rPr lang="nb-NO" baseline="30000" dirty="0" smtClean="0">
                <a:solidFill>
                  <a:srgbClr val="C00000"/>
                </a:solidFill>
              </a:rPr>
              <a:t>O(t)</a:t>
            </a:r>
            <a:r>
              <a:rPr lang="nb-NO" dirty="0" smtClean="0">
                <a:solidFill>
                  <a:srgbClr val="C00000"/>
                </a:solidFill>
              </a:rPr>
              <a:t>n</a:t>
            </a:r>
            <a:r>
              <a:rPr lang="nb-NO" dirty="0" smtClean="0"/>
              <a:t> (or </a:t>
            </a: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nb-NO" baseline="30000" dirty="0" smtClean="0">
                <a:solidFill>
                  <a:srgbClr val="C00000"/>
                </a:solidFill>
              </a:rPr>
              <a:t>O(t)</a:t>
            </a:r>
            <a:r>
              <a:rPr lang="nb-NO" dirty="0" smtClean="0">
                <a:solidFill>
                  <a:srgbClr val="C00000"/>
                </a:solidFill>
              </a:rPr>
              <a:t>n</a:t>
            </a:r>
            <a:r>
              <a:rPr lang="nb-NO" dirty="0" smtClean="0"/>
              <a:t>) time. Total time taken is </a:t>
            </a:r>
            <a:r>
              <a:rPr lang="nb-NO" dirty="0" smtClean="0">
                <a:solidFill>
                  <a:srgbClr val="C00000"/>
                </a:solidFill>
              </a:rPr>
              <a:t>2</a:t>
            </a:r>
            <a:r>
              <a:rPr lang="el-GR" baseline="30000" dirty="0" smtClean="0">
                <a:solidFill>
                  <a:srgbClr val="C00000"/>
                </a:solidFill>
              </a:rPr>
              <a:t>π</a:t>
            </a:r>
            <a:r>
              <a:rPr lang="nb-NO" baseline="30000" dirty="0" smtClean="0">
                <a:solidFill>
                  <a:srgbClr val="C00000"/>
                </a:solidFill>
              </a:rPr>
              <a:t>(G)</a:t>
            </a:r>
            <a:r>
              <a:rPr lang="nb-NO" baseline="50000" dirty="0" smtClean="0">
                <a:solidFill>
                  <a:srgbClr val="C00000"/>
                </a:solidFill>
              </a:rPr>
              <a:t>1/2</a:t>
            </a:r>
            <a:r>
              <a:rPr lang="nb-NO" dirty="0" smtClean="0">
                <a:solidFill>
                  <a:srgbClr val="C00000"/>
                </a:solidFill>
              </a:rPr>
              <a:t>n</a:t>
            </a:r>
            <a:r>
              <a:rPr lang="nb-NO" dirty="0" smtClean="0"/>
              <a:t> (or 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>
                <a:solidFill>
                  <a:srgbClr val="C00000"/>
                </a:solidFill>
              </a:rPr>
              <a:t>(G)</a:t>
            </a:r>
            <a:r>
              <a:rPr lang="el-GR" baseline="30000" dirty="0" smtClean="0">
                <a:solidFill>
                  <a:srgbClr val="C00000"/>
                </a:solidFill>
              </a:rPr>
              <a:t>π</a:t>
            </a:r>
            <a:r>
              <a:rPr lang="nb-NO" baseline="30000" dirty="0" smtClean="0">
                <a:solidFill>
                  <a:srgbClr val="C00000"/>
                </a:solidFill>
              </a:rPr>
              <a:t>(G)</a:t>
            </a:r>
            <a:r>
              <a:rPr lang="nb-NO" baseline="50000" dirty="0" smtClean="0">
                <a:solidFill>
                  <a:srgbClr val="C00000"/>
                </a:solidFill>
              </a:rPr>
              <a:t>1/2</a:t>
            </a:r>
            <a:r>
              <a:rPr lang="nb-NO" dirty="0" smtClean="0">
                <a:solidFill>
                  <a:srgbClr val="C00000"/>
                </a:solidFill>
              </a:rPr>
              <a:t>n</a:t>
            </a:r>
            <a:r>
              <a:rPr lang="nb-NO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More general graph classes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b-NO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nb-NO" b="1" dirty="0" smtClean="0">
                <a:solidFill>
                  <a:srgbClr val="0070C0"/>
                </a:solidFill>
              </a:rPr>
              <a:t>Note:</a:t>
            </a:r>
            <a:r>
              <a:rPr lang="nb-NO" dirty="0" smtClean="0"/>
              <a:t> The only place we used planarity was for the </a:t>
            </a:r>
            <a:r>
              <a:rPr lang="nb-NO" dirty="0" smtClean="0">
                <a:solidFill>
                  <a:srgbClr val="C00000"/>
                </a:solidFill>
              </a:rPr>
              <a:t>excluded grid theorem</a:t>
            </a:r>
            <a:r>
              <a:rPr lang="nb-NO" dirty="0" smtClean="0"/>
              <a:t>. So results hold on </a:t>
            </a:r>
            <a:r>
              <a:rPr lang="nb-NO" dirty="0" smtClean="0">
                <a:solidFill>
                  <a:srgbClr val="C00000"/>
                </a:solidFill>
              </a:rPr>
              <a:t>H-minor-free</a:t>
            </a:r>
            <a:r>
              <a:rPr lang="nb-NO" dirty="0" smtClean="0"/>
              <a:t> graphs for </a:t>
            </a:r>
            <a:r>
              <a:rPr lang="nb-NO" dirty="0" smtClean="0">
                <a:solidFill>
                  <a:srgbClr val="C00000"/>
                </a:solidFill>
              </a:rPr>
              <a:t>minor-bidimensional</a:t>
            </a:r>
            <a:r>
              <a:rPr lang="nb-NO" dirty="0" smtClean="0"/>
              <a:t> problems and </a:t>
            </a:r>
            <a:r>
              <a:rPr lang="nb-NO" dirty="0" smtClean="0">
                <a:solidFill>
                  <a:srgbClr val="C00000"/>
                </a:solidFill>
              </a:rPr>
              <a:t>apex-minor-free</a:t>
            </a:r>
            <a:r>
              <a:rPr lang="nb-NO" dirty="0" smtClean="0"/>
              <a:t> graphs for </a:t>
            </a:r>
            <a:r>
              <a:rPr lang="nb-NO" dirty="0" smtClean="0">
                <a:solidFill>
                  <a:srgbClr val="C00000"/>
                </a:solidFill>
              </a:rPr>
              <a:t>contraction-bidimensional</a:t>
            </a:r>
            <a:r>
              <a:rPr lang="nb-NO" dirty="0" smtClean="0"/>
              <a:t> problems.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Exercise 1: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8232"/>
            <a:ext cx="8229600" cy="3484984"/>
          </a:xfrm>
        </p:spPr>
        <p:txBody>
          <a:bodyPr/>
          <a:lstStyle/>
          <a:p>
            <a:pPr>
              <a:buNone/>
            </a:pPr>
            <a:r>
              <a:rPr lang="nb-NO" dirty="0" smtClean="0">
                <a:solidFill>
                  <a:srgbClr val="0070C0"/>
                </a:solidFill>
              </a:rPr>
              <a:t>Prove: </a:t>
            </a:r>
            <a:r>
              <a:rPr lang="nb-NO" dirty="0" smtClean="0"/>
              <a:t>For any fixed </a:t>
            </a:r>
            <a:r>
              <a:rPr lang="nb-NO" dirty="0" smtClean="0">
                <a:solidFill>
                  <a:srgbClr val="C00000"/>
                </a:solidFill>
              </a:rPr>
              <a:t>d</a:t>
            </a:r>
            <a:r>
              <a:rPr lang="nb-NO" dirty="0" smtClean="0"/>
              <a:t>,</a:t>
            </a:r>
            <a:r>
              <a:rPr lang="nb-NO" dirty="0" smtClean="0">
                <a:solidFill>
                  <a:srgbClr val="C00000"/>
                </a:solidFill>
              </a:rPr>
              <a:t> </a:t>
            </a:r>
            <a:r>
              <a:rPr lang="nb-NO" dirty="0" smtClean="0"/>
              <a:t>if</a:t>
            </a:r>
            <a:r>
              <a:rPr lang="nb-NO" dirty="0" smtClean="0">
                <a:solidFill>
                  <a:srgbClr val="C00000"/>
                </a:solidFill>
              </a:rPr>
              <a:t> G </a:t>
            </a:r>
            <a:r>
              <a:rPr lang="nb-NO" dirty="0" smtClean="0"/>
              <a:t>is</a:t>
            </a:r>
            <a:r>
              <a:rPr lang="nb-NO" dirty="0" smtClean="0">
                <a:solidFill>
                  <a:srgbClr val="C00000"/>
                </a:solidFill>
              </a:rPr>
              <a:t> planar </a:t>
            </a:r>
            <a:r>
              <a:rPr lang="nb-NO" dirty="0" smtClean="0"/>
              <a:t>and</a:t>
            </a:r>
            <a:r>
              <a:rPr lang="nb-NO" dirty="0" smtClean="0">
                <a:solidFill>
                  <a:srgbClr val="C00000"/>
                </a:solidFill>
              </a:rPr>
              <a:t> </a:t>
            </a:r>
            <a:r>
              <a:rPr lang="nb-NO" dirty="0" smtClean="0"/>
              <a:t>has a set</a:t>
            </a:r>
            <a:r>
              <a:rPr lang="nb-NO" dirty="0" smtClean="0">
                <a:solidFill>
                  <a:srgbClr val="C00000"/>
                </a:solidFill>
              </a:rPr>
              <a:t> X </a:t>
            </a:r>
            <a:r>
              <a:rPr lang="nb-NO" dirty="0" smtClean="0"/>
              <a:t>such that </a:t>
            </a:r>
            <a:r>
              <a:rPr lang="nb-NO" dirty="0" smtClean="0">
                <a:solidFill>
                  <a:srgbClr val="C00000"/>
                </a:solidFill>
              </a:rPr>
              <a:t>tw(G \ X) ≤ d </a:t>
            </a:r>
            <a:r>
              <a:rPr lang="nb-NO" dirty="0" smtClean="0"/>
              <a:t>then</a:t>
            </a:r>
            <a:r>
              <a:rPr lang="nb-NO" dirty="0" smtClean="0">
                <a:solidFill>
                  <a:srgbClr val="C00000"/>
                </a:solidFill>
              </a:rPr>
              <a:t> tw(G) ≤ d + O(|X|</a:t>
            </a:r>
            <a:r>
              <a:rPr lang="nb-NO" baseline="30000" dirty="0" smtClean="0">
                <a:solidFill>
                  <a:srgbClr val="C00000"/>
                </a:solidFill>
              </a:rPr>
              <a:t>1/2</a:t>
            </a:r>
            <a:r>
              <a:rPr lang="nb-NO" dirty="0" smtClean="0">
                <a:solidFill>
                  <a:srgbClr val="C00000"/>
                </a:solidFill>
              </a:rPr>
              <a:t>)</a:t>
            </a:r>
            <a:r>
              <a:rPr lang="nb-NO" dirty="0" smtClean="0"/>
              <a:t>.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dirty="0" smtClean="0">
                <a:solidFill>
                  <a:srgbClr val="0070C0"/>
                </a:solidFill>
              </a:rPr>
              <a:t>Soln: </a:t>
            </a:r>
            <a:r>
              <a:rPr lang="nb-NO" dirty="0" smtClean="0"/>
              <a:t>Vertex deletion into treewidth </a:t>
            </a:r>
            <a:r>
              <a:rPr lang="nb-NO" dirty="0" smtClean="0">
                <a:solidFill>
                  <a:srgbClr val="C00000"/>
                </a:solidFill>
              </a:rPr>
              <a:t>d</a:t>
            </a:r>
            <a:r>
              <a:rPr lang="nb-NO" dirty="0" smtClean="0"/>
              <a:t> graphs is minor closed and at least </a:t>
            </a:r>
            <a:r>
              <a:rPr lang="nb-NO" dirty="0" smtClean="0">
                <a:solidFill>
                  <a:srgbClr val="C00000"/>
                </a:solidFill>
              </a:rPr>
              <a:t>(t/(d+1))</a:t>
            </a:r>
            <a:r>
              <a:rPr lang="nb-NO" baseline="30000" dirty="0" smtClean="0">
                <a:solidFill>
                  <a:srgbClr val="C00000"/>
                </a:solidFill>
              </a:rPr>
              <a:t>2</a:t>
            </a:r>
            <a:r>
              <a:rPr lang="nb-NO" dirty="0" smtClean="0"/>
              <a:t> on </a:t>
            </a:r>
            <a:r>
              <a:rPr lang="nb-NO" dirty="0" smtClean="0">
                <a:solidFill>
                  <a:srgbClr val="C00000"/>
                </a:solidFill>
              </a:rPr>
              <a:t>g</a:t>
            </a:r>
            <a:r>
              <a:rPr lang="nb-NO" baseline="-25000" dirty="0" smtClean="0">
                <a:solidFill>
                  <a:srgbClr val="C00000"/>
                </a:solidFill>
              </a:rPr>
              <a:t>t</a:t>
            </a:r>
            <a:r>
              <a:rPr lang="nb-NO" baseline="-25000" dirty="0" smtClean="0"/>
              <a:t> </a:t>
            </a:r>
            <a:r>
              <a:rPr lang="nb-NO" dirty="0" smtClean="0"/>
              <a:t>grids.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Background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b-NO" dirty="0" smtClean="0"/>
              <a:t>Most interesting graph problems are </a:t>
            </a:r>
            <a:r>
              <a:rPr lang="nb-NO" dirty="0" smtClean="0">
                <a:solidFill>
                  <a:srgbClr val="C00000"/>
                </a:solidFill>
              </a:rPr>
              <a:t>NP-hard</a:t>
            </a:r>
            <a:r>
              <a:rPr lang="nb-NO" dirty="0" smtClean="0"/>
              <a:t> on general graphs.</a:t>
            </a:r>
          </a:p>
          <a:p>
            <a:pPr>
              <a:buNone/>
            </a:pPr>
            <a:r>
              <a:rPr lang="nb-NO" dirty="0" smtClean="0"/>
              <a:t>Often input graphs are </a:t>
            </a:r>
            <a:r>
              <a:rPr lang="nb-NO" dirty="0" smtClean="0">
                <a:solidFill>
                  <a:srgbClr val="0070C0"/>
                </a:solidFill>
              </a:rPr>
              <a:t>planar</a:t>
            </a:r>
            <a:r>
              <a:rPr lang="nb-NO" dirty="0" smtClean="0"/>
              <a:t> or </a:t>
            </a:r>
            <a:r>
              <a:rPr lang="nb-NO" dirty="0" smtClean="0">
                <a:solidFill>
                  <a:srgbClr val="0070C0"/>
                </a:solidFill>
              </a:rPr>
              <a:t>almost planar</a:t>
            </a:r>
            <a:r>
              <a:rPr lang="nb-NO" dirty="0" smtClean="0"/>
              <a:t>. Can this be used to give efficient algorithms?</a:t>
            </a:r>
          </a:p>
          <a:p>
            <a:pPr>
              <a:buNone/>
            </a:pPr>
            <a:r>
              <a:rPr lang="nb-NO" dirty="0" smtClean="0"/>
              <a:t>Most interesting graph problems </a:t>
            </a:r>
            <a:r>
              <a:rPr lang="nb-NO" dirty="0" smtClean="0">
                <a:solidFill>
                  <a:srgbClr val="C00000"/>
                </a:solidFill>
              </a:rPr>
              <a:t>remain NP-hard</a:t>
            </a:r>
            <a:r>
              <a:rPr lang="nb-NO" dirty="0" smtClean="0"/>
              <a:t> on </a:t>
            </a:r>
            <a:r>
              <a:rPr lang="nb-NO" dirty="0" smtClean="0">
                <a:solidFill>
                  <a:srgbClr val="C00000"/>
                </a:solidFill>
              </a:rPr>
              <a:t>planar graphs</a:t>
            </a:r>
            <a:r>
              <a:rPr lang="nb-NO" dirty="0" smtClean="0">
                <a:sym typeface="Wingdings" pitchFamily="2" charset="2"/>
              </a:rPr>
              <a:t>.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9976"/>
            <a:ext cx="8229600" cy="1143000"/>
          </a:xfrm>
        </p:spPr>
        <p:txBody>
          <a:bodyPr/>
          <a:lstStyle/>
          <a:p>
            <a:r>
              <a:rPr lang="nb-NO" dirty="0" smtClean="0"/>
              <a:t>Approximation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Separability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b-NO" dirty="0" smtClean="0"/>
              <a:t>Want: </a:t>
            </a:r>
            <a:r>
              <a:rPr lang="nb-NO" dirty="0" smtClean="0">
                <a:solidFill>
                  <a:srgbClr val="C00000"/>
                </a:solidFill>
              </a:rPr>
              <a:t>EPTASes</a:t>
            </a:r>
            <a:r>
              <a:rPr lang="nb-NO" dirty="0" smtClean="0"/>
              <a:t> for all bidimensional problems on planar graphs.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dirty="0" smtClean="0"/>
              <a:t>Can’t handle </a:t>
            </a:r>
            <a:r>
              <a:rPr lang="nb-NO" dirty="0" smtClean="0">
                <a:solidFill>
                  <a:srgbClr val="C00000"/>
                </a:solidFill>
              </a:rPr>
              <a:t>Longest Path</a:t>
            </a:r>
            <a:r>
              <a:rPr lang="nb-NO" dirty="0" smtClean="0"/>
              <a:t>. Parameter-treeewidth bound is not enough, but ”almost enough”.</a:t>
            </a:r>
            <a:endParaRPr lang="nb-NO" dirty="0"/>
          </a:p>
        </p:txBody>
      </p:sp>
      <p:grpSp>
        <p:nvGrpSpPr>
          <p:cNvPr id="8" name="Group 7"/>
          <p:cNvGrpSpPr/>
          <p:nvPr/>
        </p:nvGrpSpPr>
        <p:grpSpPr>
          <a:xfrm>
            <a:off x="1619672" y="2033464"/>
            <a:ext cx="5957015" cy="1774740"/>
            <a:chOff x="1691680" y="881336"/>
            <a:chExt cx="5957015" cy="1774740"/>
          </a:xfrm>
        </p:grpSpPr>
        <p:sp>
          <p:nvSpPr>
            <p:cNvPr id="4" name="TextBox 3"/>
            <p:cNvSpPr txBox="1"/>
            <p:nvPr/>
          </p:nvSpPr>
          <p:spPr>
            <a:xfrm>
              <a:off x="1691680" y="2132856"/>
              <a:ext cx="5957015" cy="52322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nb-NO" sz="2800" dirty="0" smtClean="0">
                  <a:solidFill>
                    <a:srgbClr val="C00000"/>
                  </a:solidFill>
                </a:rPr>
                <a:t>(1+</a:t>
              </a:r>
              <a:r>
                <a:rPr lang="el-GR" sz="2800" dirty="0" smtClean="0">
                  <a:solidFill>
                    <a:srgbClr val="C00000"/>
                  </a:solidFill>
                </a:rPr>
                <a:t>ε</a:t>
              </a:r>
              <a:r>
                <a:rPr lang="nb-NO" sz="2800" dirty="0" smtClean="0">
                  <a:solidFill>
                    <a:srgbClr val="C00000"/>
                  </a:solidFill>
                </a:rPr>
                <a:t>)</a:t>
              </a:r>
              <a:r>
                <a:rPr lang="nb-NO" sz="2800" dirty="0" smtClean="0"/>
                <a:t>-approximation in </a:t>
              </a:r>
              <a:r>
                <a:rPr lang="nb-NO" sz="2800" dirty="0" smtClean="0">
                  <a:solidFill>
                    <a:srgbClr val="C00000"/>
                  </a:solidFill>
                </a:rPr>
                <a:t>f(</a:t>
              </a:r>
              <a:r>
                <a:rPr lang="el-GR" sz="2800" dirty="0" smtClean="0">
                  <a:solidFill>
                    <a:srgbClr val="C00000"/>
                  </a:solidFill>
                </a:rPr>
                <a:t>ε</a:t>
              </a:r>
              <a:r>
                <a:rPr lang="nb-NO" sz="2800" dirty="0" smtClean="0">
                  <a:solidFill>
                    <a:srgbClr val="C00000"/>
                  </a:solidFill>
                </a:rPr>
                <a:t>)poly(n)</a:t>
              </a:r>
              <a:r>
                <a:rPr lang="nb-NO" sz="2800" dirty="0" smtClean="0"/>
                <a:t> time.</a:t>
              </a:r>
              <a:endParaRPr lang="nb-NO" sz="2800" dirty="0"/>
            </a:p>
          </p:txBody>
        </p:sp>
        <p:cxnSp>
          <p:nvCxnSpPr>
            <p:cNvPr id="6" name="Straight Arrow Connector 5"/>
            <p:cNvCxnSpPr>
              <a:stCxn id="4" idx="0"/>
            </p:cNvCxnSpPr>
            <p:nvPr/>
          </p:nvCxnSpPr>
          <p:spPr>
            <a:xfrm rot="16200000" flipV="1">
              <a:off x="2987222" y="449890"/>
              <a:ext cx="1251520" cy="2114412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Separability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4217"/>
            <a:ext cx="8229600" cy="27649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b-NO" dirty="0" smtClean="0"/>
              <a:t>A problem 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/>
              <a:t> is </a:t>
            </a:r>
            <a:r>
              <a:rPr lang="nb-NO" dirty="0" smtClean="0">
                <a:solidFill>
                  <a:srgbClr val="0070C0"/>
                </a:solidFill>
              </a:rPr>
              <a:t>separable</a:t>
            </a:r>
            <a:r>
              <a:rPr lang="nb-NO" baseline="30000" dirty="0" smtClean="0">
                <a:solidFill>
                  <a:srgbClr val="FF0000"/>
                </a:solidFill>
              </a:rPr>
              <a:t>*</a:t>
            </a:r>
            <a:r>
              <a:rPr lang="nb-NO" dirty="0" smtClean="0"/>
              <a:t> if for any partition of </a:t>
            </a:r>
            <a:r>
              <a:rPr lang="nb-NO" dirty="0" smtClean="0">
                <a:solidFill>
                  <a:srgbClr val="C00000"/>
                </a:solidFill>
              </a:rPr>
              <a:t>V(G) </a:t>
            </a:r>
            <a:r>
              <a:rPr lang="nb-NO" dirty="0" smtClean="0"/>
              <a:t>into </a:t>
            </a:r>
            <a:r>
              <a:rPr lang="nb-NO" dirty="0" smtClean="0">
                <a:solidFill>
                  <a:srgbClr val="C00000"/>
                </a:solidFill>
              </a:rPr>
              <a:t>L</a:t>
            </a:r>
            <a:r>
              <a:rPr lang="nb-NO" dirty="0" smtClean="0"/>
              <a:t>, </a:t>
            </a:r>
            <a:r>
              <a:rPr lang="nb-NO" dirty="0" smtClean="0">
                <a:solidFill>
                  <a:srgbClr val="C00000"/>
                </a:solidFill>
              </a:rPr>
              <a:t>S</a:t>
            </a:r>
            <a:r>
              <a:rPr lang="nb-NO" dirty="0" smtClean="0"/>
              <a:t>, </a:t>
            </a:r>
            <a:r>
              <a:rPr lang="nb-NO" dirty="0" smtClean="0">
                <a:solidFill>
                  <a:srgbClr val="C00000"/>
                </a:solidFill>
              </a:rPr>
              <a:t>R </a:t>
            </a:r>
            <a:r>
              <a:rPr lang="nb-NO" dirty="0" smtClean="0"/>
              <a:t>such that there is no edge from </a:t>
            </a:r>
            <a:r>
              <a:rPr lang="nb-NO" dirty="0" smtClean="0">
                <a:solidFill>
                  <a:srgbClr val="C00000"/>
                </a:solidFill>
              </a:rPr>
              <a:t>L</a:t>
            </a:r>
            <a:r>
              <a:rPr lang="nb-NO" dirty="0" smtClean="0"/>
              <a:t> to </a:t>
            </a:r>
            <a:r>
              <a:rPr lang="nb-NO" dirty="0" smtClean="0">
                <a:solidFill>
                  <a:srgbClr val="C00000"/>
                </a:solidFill>
              </a:rPr>
              <a:t>R</a:t>
            </a:r>
            <a:r>
              <a:rPr lang="nb-NO" dirty="0" smtClean="0"/>
              <a:t>, and optimal solution </a:t>
            </a:r>
            <a:r>
              <a:rPr lang="nb-NO" dirty="0" smtClean="0">
                <a:solidFill>
                  <a:srgbClr val="C00000"/>
                </a:solidFill>
              </a:rPr>
              <a:t>OPT ⊆ V(G)</a:t>
            </a:r>
            <a:r>
              <a:rPr lang="nb-NO" dirty="0" smtClean="0"/>
              <a:t>:</a:t>
            </a:r>
          </a:p>
          <a:p>
            <a:pPr>
              <a:buNone/>
            </a:pPr>
            <a:r>
              <a:rPr lang="nb-NO" dirty="0" smtClean="0">
                <a:solidFill>
                  <a:srgbClr val="C00000"/>
                </a:solidFill>
              </a:rPr>
              <a:t> 		</a:t>
            </a:r>
            <a:r>
              <a:rPr lang="nb-NO" dirty="0" smtClean="0"/>
              <a:t>-</a:t>
            </a:r>
            <a:r>
              <a:rPr lang="nb-NO" dirty="0" smtClean="0">
                <a:solidFill>
                  <a:srgbClr val="C00000"/>
                </a:solidFill>
              </a:rPr>
              <a:t> 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>
                <a:solidFill>
                  <a:srgbClr val="C00000"/>
                </a:solidFill>
              </a:rPr>
              <a:t>(G \ R) ≤ </a:t>
            </a:r>
            <a:r>
              <a:rPr lang="el-GR" dirty="0" smtClean="0">
                <a:solidFill>
                  <a:srgbClr val="C00000"/>
                </a:solidFill>
              </a:rPr>
              <a:t>κ</a:t>
            </a:r>
            <a:r>
              <a:rPr lang="nb-NO" dirty="0" smtClean="0">
                <a:solidFill>
                  <a:srgbClr val="C00000"/>
                </a:solidFill>
              </a:rPr>
              <a:t>(G \ R, OPT \ R) + O(|S|)</a:t>
            </a:r>
          </a:p>
          <a:p>
            <a:pPr>
              <a:buNone/>
            </a:pPr>
            <a:r>
              <a:rPr lang="nb-NO" dirty="0" smtClean="0"/>
              <a:t>		-</a:t>
            </a:r>
            <a:r>
              <a:rPr lang="nb-NO" dirty="0" smtClean="0">
                <a:solidFill>
                  <a:srgbClr val="C00000"/>
                </a:solidFill>
              </a:rPr>
              <a:t> 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>
                <a:solidFill>
                  <a:srgbClr val="C00000"/>
                </a:solidFill>
              </a:rPr>
              <a:t>(G \ L) ≤ </a:t>
            </a:r>
            <a:r>
              <a:rPr lang="el-GR" dirty="0" smtClean="0">
                <a:solidFill>
                  <a:srgbClr val="C00000"/>
                </a:solidFill>
              </a:rPr>
              <a:t>κ</a:t>
            </a:r>
            <a:r>
              <a:rPr lang="nb-NO" dirty="0" smtClean="0">
                <a:solidFill>
                  <a:srgbClr val="C00000"/>
                </a:solidFill>
              </a:rPr>
              <a:t>(G \ L, OPT \ L) + O(|S|)</a:t>
            </a:r>
          </a:p>
          <a:p>
            <a:pPr>
              <a:buNone/>
            </a:pPr>
            <a:endParaRPr lang="nb-NO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nb-NO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5661248"/>
            <a:ext cx="7512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aseline="30000" dirty="0" smtClean="0">
                <a:solidFill>
                  <a:srgbClr val="FF0000"/>
                </a:solidFill>
              </a:rPr>
              <a:t>*</a:t>
            </a:r>
            <a:r>
              <a:rPr lang="nb-NO" dirty="0" smtClean="0">
                <a:solidFill>
                  <a:srgbClr val="FF0000"/>
                </a:solidFill>
              </a:rPr>
              <a:t>For contraction-bidimensional problems a slightly different definition is used.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87824" y="4355812"/>
            <a:ext cx="2886816" cy="369332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nb-NO" dirty="0" smtClean="0"/>
              <a:t>Think ”OPT of left hand side”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5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Excercise 2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dirty="0" smtClean="0"/>
              <a:t>Show that </a:t>
            </a:r>
            <a:r>
              <a:rPr lang="nb-NO" dirty="0" smtClean="0">
                <a:solidFill>
                  <a:srgbClr val="C00000"/>
                </a:solidFill>
              </a:rPr>
              <a:t>Vertex Cover </a:t>
            </a:r>
            <a:r>
              <a:rPr lang="nb-NO" dirty="0" smtClean="0"/>
              <a:t>is separable.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b="1" dirty="0" smtClean="0">
                <a:solidFill>
                  <a:srgbClr val="0070C0"/>
                </a:solidFill>
              </a:rPr>
              <a:t>Solution: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C00000"/>
                </a:solidFill>
              </a:rPr>
              <a:t>OPT \ R</a:t>
            </a:r>
            <a:r>
              <a:rPr lang="nb-NO" dirty="0" smtClean="0"/>
              <a:t> is a feasible solution for </a:t>
            </a:r>
            <a:r>
              <a:rPr lang="nb-NO" dirty="0" smtClean="0">
                <a:solidFill>
                  <a:srgbClr val="C00000"/>
                </a:solidFill>
              </a:rPr>
              <a:t>G[L ∪ S]</a:t>
            </a:r>
            <a:r>
              <a:rPr lang="nb-NO" dirty="0" smtClean="0"/>
              <a:t>. Hence 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>
                <a:solidFill>
                  <a:srgbClr val="C00000"/>
                </a:solidFill>
              </a:rPr>
              <a:t>(G \ R) ≤ |OPT \ R|</a:t>
            </a:r>
            <a:r>
              <a:rPr lang="nb-NO" dirty="0" smtClean="0"/>
              <a:t>.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Exercise 3: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b-NO" dirty="0" smtClean="0"/>
              <a:t>Show that </a:t>
            </a:r>
            <a:r>
              <a:rPr lang="nb-NO" dirty="0" smtClean="0">
                <a:solidFill>
                  <a:srgbClr val="C00000"/>
                </a:solidFill>
              </a:rPr>
              <a:t>Independent Set </a:t>
            </a:r>
            <a:r>
              <a:rPr lang="nb-NO" dirty="0" smtClean="0"/>
              <a:t>is separable.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b="1" dirty="0" smtClean="0">
                <a:solidFill>
                  <a:srgbClr val="0070C0"/>
                </a:solidFill>
              </a:rPr>
              <a:t>Solution:</a:t>
            </a:r>
            <a:r>
              <a:rPr lang="nb-NO" dirty="0" smtClean="0"/>
              <a:t> </a:t>
            </a:r>
          </a:p>
          <a:p>
            <a:pPr>
              <a:buNone/>
            </a:pPr>
            <a:r>
              <a:rPr lang="nb-NO" sz="2800" dirty="0" smtClean="0"/>
              <a:t>Let </a:t>
            </a:r>
            <a:r>
              <a:rPr lang="nb-NO" sz="2800" dirty="0" smtClean="0">
                <a:solidFill>
                  <a:srgbClr val="C00000"/>
                </a:solidFill>
              </a:rPr>
              <a:t>OPT</a:t>
            </a:r>
            <a:r>
              <a:rPr lang="nb-NO" sz="2800" dirty="0" smtClean="0"/>
              <a:t> be a maximum independent set of </a:t>
            </a:r>
            <a:r>
              <a:rPr lang="nb-NO" sz="2800" dirty="0" smtClean="0">
                <a:solidFill>
                  <a:srgbClr val="C00000"/>
                </a:solidFill>
              </a:rPr>
              <a:t>G</a:t>
            </a:r>
            <a:r>
              <a:rPr lang="nb-NO" sz="2800" dirty="0" smtClean="0"/>
              <a:t>. </a:t>
            </a:r>
          </a:p>
          <a:p>
            <a:pPr>
              <a:buNone/>
            </a:pPr>
            <a:r>
              <a:rPr lang="nb-NO" sz="2800" dirty="0" smtClean="0"/>
              <a:t>Suppose </a:t>
            </a:r>
            <a:r>
              <a:rPr lang="el-GR" sz="2800" dirty="0" smtClean="0">
                <a:solidFill>
                  <a:srgbClr val="C00000"/>
                </a:solidFill>
              </a:rPr>
              <a:t>π</a:t>
            </a:r>
            <a:r>
              <a:rPr lang="nb-NO" sz="2800" dirty="0" smtClean="0">
                <a:solidFill>
                  <a:srgbClr val="C00000"/>
                </a:solidFill>
              </a:rPr>
              <a:t>(G \ R) &gt; |OPT  \ R| + |S|</a:t>
            </a:r>
            <a:r>
              <a:rPr lang="nb-NO" sz="2800" dirty="0" smtClean="0"/>
              <a:t>. </a:t>
            </a:r>
          </a:p>
          <a:p>
            <a:pPr>
              <a:buNone/>
            </a:pPr>
            <a:r>
              <a:rPr lang="nb-NO" sz="2800" dirty="0" smtClean="0"/>
              <a:t>Then </a:t>
            </a:r>
            <a:r>
              <a:rPr lang="el-GR" sz="2800" dirty="0" smtClean="0">
                <a:solidFill>
                  <a:srgbClr val="C00000"/>
                </a:solidFill>
              </a:rPr>
              <a:t>π</a:t>
            </a:r>
            <a:r>
              <a:rPr lang="nb-NO" sz="2800" dirty="0" smtClean="0">
                <a:solidFill>
                  <a:srgbClr val="C00000"/>
                </a:solidFill>
              </a:rPr>
              <a:t>(G[L]) &gt; |OPT  \ R| </a:t>
            </a:r>
            <a:endParaRPr lang="nb-NO" sz="2800" dirty="0" smtClean="0"/>
          </a:p>
          <a:p>
            <a:pPr>
              <a:buNone/>
            </a:pPr>
            <a:r>
              <a:rPr lang="nb-NO" sz="2800" dirty="0" smtClean="0"/>
              <a:t>Then</a:t>
            </a:r>
            <a:r>
              <a:rPr lang="nb-NO" sz="2800" dirty="0" smtClean="0">
                <a:solidFill>
                  <a:srgbClr val="C00000"/>
                </a:solidFill>
              </a:rPr>
              <a:t> G </a:t>
            </a:r>
            <a:r>
              <a:rPr lang="nb-NO" sz="2800" dirty="0" smtClean="0"/>
              <a:t>has an independent set of size:</a:t>
            </a:r>
          </a:p>
          <a:p>
            <a:pPr>
              <a:buNone/>
            </a:pPr>
            <a:r>
              <a:rPr lang="nb-NO" sz="2800" dirty="0" smtClean="0">
                <a:solidFill>
                  <a:srgbClr val="C00000"/>
                </a:solidFill>
              </a:rPr>
              <a:t> </a:t>
            </a:r>
            <a:r>
              <a:rPr lang="el-GR" sz="2800" dirty="0" smtClean="0">
                <a:solidFill>
                  <a:srgbClr val="C00000"/>
                </a:solidFill>
              </a:rPr>
              <a:t>π</a:t>
            </a:r>
            <a:r>
              <a:rPr lang="nb-NO" sz="2800" dirty="0" smtClean="0">
                <a:solidFill>
                  <a:srgbClr val="C00000"/>
                </a:solidFill>
              </a:rPr>
              <a:t>(G[L])  + |OPT ∩ R| &gt; |OPT  \ R| + |OPT ∩ R| =|OPT|</a:t>
            </a:r>
            <a:r>
              <a:rPr lang="nb-NO" sz="2800" dirty="0" smtClean="0"/>
              <a:t>.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Decomposition Theorem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b-NO" b="1" dirty="0" smtClean="0">
                <a:solidFill>
                  <a:srgbClr val="0070C0"/>
                </a:solidFill>
              </a:rPr>
              <a:t>Theorem:</a:t>
            </a:r>
            <a:r>
              <a:rPr lang="nb-NO" dirty="0" smtClean="0">
                <a:solidFill>
                  <a:srgbClr val="0070C0"/>
                </a:solidFill>
              </a:rPr>
              <a:t> </a:t>
            </a:r>
            <a:r>
              <a:rPr lang="nb-NO" dirty="0" smtClean="0"/>
              <a:t>For any </a:t>
            </a:r>
            <a:r>
              <a:rPr lang="nb-NO" dirty="0" smtClean="0">
                <a:solidFill>
                  <a:srgbClr val="C00000"/>
                </a:solidFill>
              </a:rPr>
              <a:t>minor-bidimensional</a:t>
            </a:r>
            <a:r>
              <a:rPr lang="nb-NO" dirty="0" smtClean="0"/>
              <a:t>, </a:t>
            </a:r>
            <a:r>
              <a:rPr lang="nb-NO" dirty="0" smtClean="0">
                <a:solidFill>
                  <a:srgbClr val="C00000"/>
                </a:solidFill>
              </a:rPr>
              <a:t>separable</a:t>
            </a:r>
            <a:r>
              <a:rPr lang="nb-NO" dirty="0" smtClean="0"/>
              <a:t> problem 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/>
              <a:t> on </a:t>
            </a:r>
            <a:r>
              <a:rPr lang="nb-NO" dirty="0" smtClean="0">
                <a:solidFill>
                  <a:srgbClr val="C00000"/>
                </a:solidFill>
              </a:rPr>
              <a:t>planar</a:t>
            </a:r>
            <a:r>
              <a:rPr lang="nb-NO" dirty="0" smtClean="0"/>
              <a:t> graphs, there is a function </a:t>
            </a:r>
            <a:r>
              <a:rPr lang="nb-NO" dirty="0" smtClean="0">
                <a:solidFill>
                  <a:srgbClr val="C00000"/>
                </a:solidFill>
              </a:rPr>
              <a:t>f : N </a:t>
            </a:r>
            <a:r>
              <a:rPr lang="nb-NO" dirty="0" smtClean="0">
                <a:solidFill>
                  <a:srgbClr val="C00000"/>
                </a:solidFill>
                <a:sym typeface="Wingdings" pitchFamily="2" charset="2"/>
              </a:rPr>
              <a:t> N</a:t>
            </a:r>
            <a:r>
              <a:rPr lang="nb-NO" dirty="0" smtClean="0"/>
              <a:t> and polynomial time algorithm that given </a:t>
            </a:r>
            <a:r>
              <a:rPr lang="nb-NO" dirty="0" smtClean="0">
                <a:solidFill>
                  <a:srgbClr val="C00000"/>
                </a:solidFill>
              </a:rPr>
              <a:t>G </a:t>
            </a:r>
            <a:r>
              <a:rPr lang="nb-NO" dirty="0" smtClean="0"/>
              <a:t>and </a:t>
            </a:r>
            <a:r>
              <a:rPr lang="el-GR" dirty="0" smtClean="0">
                <a:solidFill>
                  <a:srgbClr val="C00000"/>
                </a:solidFill>
              </a:rPr>
              <a:t>ε</a:t>
            </a:r>
            <a:r>
              <a:rPr lang="nb-NO" dirty="0" smtClean="0">
                <a:solidFill>
                  <a:srgbClr val="C00000"/>
                </a:solidFill>
              </a:rPr>
              <a:t> &gt; 0</a:t>
            </a:r>
            <a:r>
              <a:rPr lang="nb-NO" dirty="0" smtClean="0"/>
              <a:t> outputs a set </a:t>
            </a:r>
            <a:r>
              <a:rPr lang="nb-NO" dirty="0" smtClean="0">
                <a:solidFill>
                  <a:srgbClr val="C00000"/>
                </a:solidFill>
              </a:rPr>
              <a:t>X </a:t>
            </a:r>
            <a:r>
              <a:rPr lang="nb-NO" dirty="0" smtClean="0"/>
              <a:t>such that</a:t>
            </a:r>
          </a:p>
          <a:p>
            <a:pPr>
              <a:buFontTx/>
              <a:buChar char="-"/>
            </a:pPr>
            <a:r>
              <a:rPr lang="nb-NO" dirty="0" smtClean="0">
                <a:solidFill>
                  <a:srgbClr val="C00000"/>
                </a:solidFill>
              </a:rPr>
              <a:t>|X| ≤ </a:t>
            </a:r>
            <a:r>
              <a:rPr lang="el-GR" dirty="0" smtClean="0">
                <a:solidFill>
                  <a:srgbClr val="C00000"/>
                </a:solidFill>
              </a:rPr>
              <a:t>επ</a:t>
            </a:r>
            <a:r>
              <a:rPr lang="nb-NO" dirty="0" smtClean="0">
                <a:solidFill>
                  <a:srgbClr val="C00000"/>
                </a:solidFill>
              </a:rPr>
              <a:t>(G) </a:t>
            </a:r>
          </a:p>
          <a:p>
            <a:pPr>
              <a:buFontTx/>
              <a:buChar char="-"/>
            </a:pPr>
            <a:r>
              <a:rPr lang="nb-NO" dirty="0" smtClean="0">
                <a:solidFill>
                  <a:srgbClr val="C00000"/>
                </a:solidFill>
              </a:rPr>
              <a:t>tw(G \ X) ≤ f(</a:t>
            </a:r>
            <a:r>
              <a:rPr lang="el-GR" dirty="0" smtClean="0">
                <a:solidFill>
                  <a:srgbClr val="C00000"/>
                </a:solidFill>
              </a:rPr>
              <a:t>ε</a:t>
            </a:r>
            <a:r>
              <a:rPr lang="nb-NO" dirty="0" smtClean="0">
                <a:solidFill>
                  <a:srgbClr val="C00000"/>
                </a:solidFill>
              </a:rPr>
              <a:t>)</a:t>
            </a:r>
            <a:r>
              <a:rPr lang="nb-NO" dirty="0" smtClean="0"/>
              <a:t>.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Exercise 4: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b-NO" dirty="0" smtClean="0"/>
              <a:t>Assume </a:t>
            </a:r>
            <a:r>
              <a:rPr lang="nb-NO" dirty="0" smtClean="0">
                <a:solidFill>
                  <a:srgbClr val="C00000"/>
                </a:solidFill>
              </a:rPr>
              <a:t>Feedback Vertex Set </a:t>
            </a:r>
            <a:r>
              <a:rPr lang="nb-NO" dirty="0" smtClean="0"/>
              <a:t>(</a:t>
            </a:r>
            <a:r>
              <a:rPr lang="nb-NO" dirty="0" smtClean="0">
                <a:solidFill>
                  <a:srgbClr val="C00000"/>
                </a:solidFill>
              </a:rPr>
              <a:t>FVS</a:t>
            </a:r>
            <a:r>
              <a:rPr lang="nb-NO" dirty="0" smtClean="0"/>
              <a:t>)</a:t>
            </a:r>
            <a:r>
              <a:rPr lang="nb-NO" dirty="0" smtClean="0">
                <a:solidFill>
                  <a:srgbClr val="C00000"/>
                </a:solidFill>
              </a:rPr>
              <a:t> </a:t>
            </a:r>
            <a:r>
              <a:rPr lang="nb-NO" dirty="0" smtClean="0"/>
              <a:t>is </a:t>
            </a:r>
            <a:r>
              <a:rPr lang="nb-NO" dirty="0" smtClean="0">
                <a:solidFill>
                  <a:srgbClr val="C00000"/>
                </a:solidFill>
              </a:rPr>
              <a:t>minor-bidimensional</a:t>
            </a:r>
            <a:r>
              <a:rPr lang="nb-NO" dirty="0" smtClean="0"/>
              <a:t>,and </a:t>
            </a:r>
            <a:r>
              <a:rPr lang="nb-NO" dirty="0" smtClean="0">
                <a:solidFill>
                  <a:srgbClr val="C00000"/>
                </a:solidFill>
              </a:rPr>
              <a:t>separable</a:t>
            </a:r>
            <a:r>
              <a:rPr lang="nb-NO" dirty="0" smtClean="0"/>
              <a:t>. Give an </a:t>
            </a:r>
            <a:r>
              <a:rPr lang="nb-NO" dirty="0" smtClean="0">
                <a:solidFill>
                  <a:srgbClr val="C00000"/>
                </a:solidFill>
              </a:rPr>
              <a:t>EPTAS</a:t>
            </a:r>
            <a:r>
              <a:rPr lang="nb-NO" dirty="0" smtClean="0"/>
              <a:t> for </a:t>
            </a:r>
            <a:r>
              <a:rPr lang="nb-NO" dirty="0" smtClean="0">
                <a:solidFill>
                  <a:srgbClr val="C00000"/>
                </a:solidFill>
              </a:rPr>
              <a:t>FVS</a:t>
            </a:r>
            <a:r>
              <a:rPr lang="nb-NO" dirty="0" smtClean="0"/>
              <a:t> on </a:t>
            </a:r>
            <a:r>
              <a:rPr lang="nb-NO" dirty="0" smtClean="0">
                <a:solidFill>
                  <a:srgbClr val="C00000"/>
                </a:solidFill>
              </a:rPr>
              <a:t>planar</a:t>
            </a:r>
            <a:r>
              <a:rPr lang="nb-NO" dirty="0" smtClean="0"/>
              <a:t> graphs using the decomposition theorem. 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b="1" dirty="0" smtClean="0">
                <a:solidFill>
                  <a:srgbClr val="0070C0"/>
                </a:solidFill>
              </a:rPr>
              <a:t>Solution: </a:t>
            </a:r>
            <a:r>
              <a:rPr lang="nb-NO" dirty="0" smtClean="0"/>
              <a:t>For a fixed </a:t>
            </a:r>
            <a:r>
              <a:rPr lang="el-GR" dirty="0" smtClean="0">
                <a:solidFill>
                  <a:srgbClr val="C00000"/>
                </a:solidFill>
              </a:rPr>
              <a:t>ε</a:t>
            </a:r>
            <a:r>
              <a:rPr lang="nb-NO" dirty="0" smtClean="0"/>
              <a:t> and given </a:t>
            </a:r>
            <a:r>
              <a:rPr lang="nb-NO" dirty="0" smtClean="0">
                <a:solidFill>
                  <a:srgbClr val="C00000"/>
                </a:solidFill>
              </a:rPr>
              <a:t>G</a:t>
            </a:r>
            <a:r>
              <a:rPr lang="nb-NO" dirty="0" smtClean="0"/>
              <a:t> find </a:t>
            </a:r>
            <a:r>
              <a:rPr lang="nb-NO" dirty="0" smtClean="0">
                <a:solidFill>
                  <a:srgbClr val="C00000"/>
                </a:solidFill>
              </a:rPr>
              <a:t>X</a:t>
            </a:r>
            <a:r>
              <a:rPr lang="nb-NO" dirty="0" smtClean="0"/>
              <a:t>. Solve </a:t>
            </a:r>
            <a:r>
              <a:rPr lang="nb-NO" dirty="0" smtClean="0">
                <a:solidFill>
                  <a:srgbClr val="C00000"/>
                </a:solidFill>
              </a:rPr>
              <a:t>FVS</a:t>
            </a:r>
            <a:r>
              <a:rPr lang="nb-NO" dirty="0" smtClean="0"/>
              <a:t> optimally on </a:t>
            </a:r>
            <a:r>
              <a:rPr lang="nb-NO" dirty="0" smtClean="0">
                <a:solidFill>
                  <a:srgbClr val="C00000"/>
                </a:solidFill>
              </a:rPr>
              <a:t>G \ X </a:t>
            </a:r>
            <a:r>
              <a:rPr lang="nb-NO" dirty="0" smtClean="0"/>
              <a:t>in </a:t>
            </a:r>
            <a:r>
              <a:rPr lang="nb-NO" dirty="0" smtClean="0">
                <a:solidFill>
                  <a:srgbClr val="C00000"/>
                </a:solidFill>
              </a:rPr>
              <a:t>g(</a:t>
            </a:r>
            <a:r>
              <a:rPr lang="el-GR" dirty="0" smtClean="0">
                <a:solidFill>
                  <a:srgbClr val="C00000"/>
                </a:solidFill>
              </a:rPr>
              <a:t>ε</a:t>
            </a:r>
            <a:r>
              <a:rPr lang="nb-NO" dirty="0" smtClean="0">
                <a:solidFill>
                  <a:srgbClr val="C00000"/>
                </a:solidFill>
              </a:rPr>
              <a:t>)n </a:t>
            </a:r>
            <a:r>
              <a:rPr lang="nb-NO" dirty="0" smtClean="0"/>
              <a:t>time. Add </a:t>
            </a:r>
            <a:r>
              <a:rPr lang="nb-NO" dirty="0" smtClean="0">
                <a:solidFill>
                  <a:srgbClr val="C00000"/>
                </a:solidFill>
              </a:rPr>
              <a:t>X</a:t>
            </a:r>
            <a:r>
              <a:rPr lang="nb-NO" dirty="0" smtClean="0"/>
              <a:t> to the solution. Solution size</a:t>
            </a:r>
            <a:r>
              <a:rPr lang="nb-NO" dirty="0" smtClean="0">
                <a:solidFill>
                  <a:srgbClr val="C00000"/>
                </a:solidFill>
              </a:rPr>
              <a:t> ≤ (1+</a:t>
            </a:r>
            <a:r>
              <a:rPr lang="el-GR" dirty="0" smtClean="0">
                <a:solidFill>
                  <a:srgbClr val="C00000"/>
                </a:solidFill>
              </a:rPr>
              <a:t>ε</a:t>
            </a:r>
            <a:r>
              <a:rPr lang="nb-NO" dirty="0" smtClean="0">
                <a:solidFill>
                  <a:srgbClr val="C00000"/>
                </a:solidFill>
              </a:rPr>
              <a:t>)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>
                <a:solidFill>
                  <a:srgbClr val="C00000"/>
                </a:solidFill>
              </a:rPr>
              <a:t>(G)</a:t>
            </a:r>
            <a:r>
              <a:rPr lang="nb-NO" dirty="0" smtClean="0"/>
              <a:t>. 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Decomposition</a:t>
            </a:r>
            <a:r>
              <a:rPr lang="nb-NO" dirty="0" smtClean="0">
                <a:solidFill>
                  <a:srgbClr val="C00000"/>
                </a:solidFill>
              </a:rPr>
              <a:t>’</a:t>
            </a:r>
            <a:r>
              <a:rPr lang="nb-NO" dirty="0" smtClean="0"/>
              <a:t> Theorem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b-NO" dirty="0" smtClean="0">
                <a:solidFill>
                  <a:srgbClr val="0070C0"/>
                </a:solidFill>
              </a:rPr>
              <a:t>Theorem: </a:t>
            </a:r>
            <a:r>
              <a:rPr lang="nb-NO" dirty="0" smtClean="0"/>
              <a:t>For any </a:t>
            </a:r>
            <a:r>
              <a:rPr lang="nb-NO" dirty="0" smtClean="0">
                <a:solidFill>
                  <a:srgbClr val="C00000"/>
                </a:solidFill>
              </a:rPr>
              <a:t>contraction-bidimensional</a:t>
            </a:r>
            <a:r>
              <a:rPr lang="nb-NO" dirty="0" smtClean="0"/>
              <a:t>, </a:t>
            </a:r>
            <a:r>
              <a:rPr lang="nb-NO" dirty="0" smtClean="0">
                <a:solidFill>
                  <a:srgbClr val="C00000"/>
                </a:solidFill>
              </a:rPr>
              <a:t>separable</a:t>
            </a:r>
            <a:r>
              <a:rPr lang="nb-NO" dirty="0" smtClean="0"/>
              <a:t> problem 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/>
              <a:t> on </a:t>
            </a:r>
            <a:r>
              <a:rPr lang="nb-NO" dirty="0" smtClean="0">
                <a:solidFill>
                  <a:srgbClr val="C00000"/>
                </a:solidFill>
              </a:rPr>
              <a:t>planar </a:t>
            </a:r>
            <a:r>
              <a:rPr lang="nb-NO" dirty="0" smtClean="0"/>
              <a:t>graphs, there is a function </a:t>
            </a:r>
            <a:r>
              <a:rPr lang="nb-NO" dirty="0" smtClean="0">
                <a:solidFill>
                  <a:srgbClr val="C00000"/>
                </a:solidFill>
              </a:rPr>
              <a:t>f : N </a:t>
            </a:r>
            <a:r>
              <a:rPr lang="nb-NO" dirty="0" smtClean="0">
                <a:solidFill>
                  <a:srgbClr val="C00000"/>
                </a:solidFill>
                <a:sym typeface="Wingdings" pitchFamily="2" charset="2"/>
              </a:rPr>
              <a:t> N</a:t>
            </a:r>
            <a:r>
              <a:rPr lang="nb-NO" dirty="0" smtClean="0"/>
              <a:t> and polynomial time algorithm that given </a:t>
            </a:r>
            <a:r>
              <a:rPr lang="nb-NO" dirty="0" smtClean="0">
                <a:solidFill>
                  <a:srgbClr val="C00000"/>
                </a:solidFill>
              </a:rPr>
              <a:t>G </a:t>
            </a:r>
            <a:r>
              <a:rPr lang="nb-NO" dirty="0" smtClean="0"/>
              <a:t>and </a:t>
            </a:r>
            <a:br>
              <a:rPr lang="nb-NO" dirty="0" smtClean="0"/>
            </a:br>
            <a:r>
              <a:rPr lang="el-GR" dirty="0" smtClean="0">
                <a:solidFill>
                  <a:srgbClr val="C00000"/>
                </a:solidFill>
              </a:rPr>
              <a:t>ε</a:t>
            </a:r>
            <a:r>
              <a:rPr lang="nb-NO" dirty="0" smtClean="0">
                <a:solidFill>
                  <a:srgbClr val="C00000"/>
                </a:solidFill>
              </a:rPr>
              <a:t> &gt; 0</a:t>
            </a:r>
            <a:r>
              <a:rPr lang="nb-NO" dirty="0" smtClean="0"/>
              <a:t> outputs a set </a:t>
            </a:r>
            <a:r>
              <a:rPr lang="nb-NO" dirty="0" smtClean="0">
                <a:solidFill>
                  <a:srgbClr val="C00000"/>
                </a:solidFill>
              </a:rPr>
              <a:t>X </a:t>
            </a:r>
            <a:r>
              <a:rPr lang="nb-NO" dirty="0" smtClean="0"/>
              <a:t>such that</a:t>
            </a:r>
          </a:p>
          <a:p>
            <a:pPr>
              <a:buFontTx/>
              <a:buChar char="-"/>
            </a:pPr>
            <a:r>
              <a:rPr lang="nb-NO" dirty="0" smtClean="0">
                <a:solidFill>
                  <a:srgbClr val="C00000"/>
                </a:solidFill>
              </a:rPr>
              <a:t>|X| ≤ </a:t>
            </a:r>
            <a:r>
              <a:rPr lang="el-GR" dirty="0" smtClean="0">
                <a:solidFill>
                  <a:srgbClr val="C00000"/>
                </a:solidFill>
              </a:rPr>
              <a:t>επ</a:t>
            </a:r>
            <a:r>
              <a:rPr lang="nb-NO" dirty="0" smtClean="0">
                <a:solidFill>
                  <a:srgbClr val="C00000"/>
                </a:solidFill>
              </a:rPr>
              <a:t>(G) </a:t>
            </a:r>
          </a:p>
          <a:p>
            <a:pPr>
              <a:buFontTx/>
              <a:buChar char="-"/>
            </a:pPr>
            <a:r>
              <a:rPr lang="nb-NO" dirty="0" smtClean="0">
                <a:solidFill>
                  <a:srgbClr val="C00000"/>
                </a:solidFill>
              </a:rPr>
              <a:t>tw(G \ X) ≤ f(</a:t>
            </a:r>
            <a:r>
              <a:rPr lang="el-GR" dirty="0" smtClean="0">
                <a:solidFill>
                  <a:srgbClr val="C00000"/>
                </a:solidFill>
              </a:rPr>
              <a:t>ε</a:t>
            </a:r>
            <a:r>
              <a:rPr lang="nb-NO" dirty="0" smtClean="0">
                <a:solidFill>
                  <a:srgbClr val="C00000"/>
                </a:solidFill>
              </a:rPr>
              <a:t>)</a:t>
            </a:r>
            <a:r>
              <a:rPr lang="nb-NO" dirty="0" smtClean="0"/>
              <a:t>.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Example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b-NO" dirty="0" smtClean="0">
                <a:solidFill>
                  <a:srgbClr val="C00000"/>
                </a:solidFill>
              </a:rPr>
              <a:t>Dominating Set </a:t>
            </a:r>
            <a:r>
              <a:rPr lang="nb-NO" dirty="0" smtClean="0"/>
              <a:t>(</a:t>
            </a:r>
            <a:r>
              <a:rPr lang="nb-NO" dirty="0" smtClean="0">
                <a:solidFill>
                  <a:srgbClr val="C00000"/>
                </a:solidFill>
              </a:rPr>
              <a:t>DS</a:t>
            </a:r>
            <a:r>
              <a:rPr lang="nb-NO" dirty="0" smtClean="0"/>
              <a:t>)</a:t>
            </a:r>
            <a:r>
              <a:rPr lang="nb-NO" dirty="0" smtClean="0">
                <a:solidFill>
                  <a:srgbClr val="C00000"/>
                </a:solidFill>
              </a:rPr>
              <a:t> </a:t>
            </a:r>
            <a:r>
              <a:rPr lang="nb-NO" dirty="0" smtClean="0"/>
              <a:t>is </a:t>
            </a:r>
            <a:r>
              <a:rPr lang="nb-NO" dirty="0" smtClean="0">
                <a:solidFill>
                  <a:srgbClr val="C00000"/>
                </a:solidFill>
              </a:rPr>
              <a:t>contraction-bidimensional</a:t>
            </a:r>
            <a:r>
              <a:rPr lang="nb-NO" dirty="0" smtClean="0"/>
              <a:t>,and </a:t>
            </a:r>
            <a:r>
              <a:rPr lang="nb-NO" dirty="0" smtClean="0">
                <a:solidFill>
                  <a:srgbClr val="C00000"/>
                </a:solidFill>
              </a:rPr>
              <a:t>separable</a:t>
            </a:r>
            <a:r>
              <a:rPr lang="nb-NO" dirty="0" smtClean="0"/>
              <a:t>. Thus it has an </a:t>
            </a:r>
            <a:r>
              <a:rPr lang="nb-NO" dirty="0" smtClean="0">
                <a:solidFill>
                  <a:srgbClr val="C00000"/>
                </a:solidFill>
              </a:rPr>
              <a:t>EPTAS</a:t>
            </a:r>
            <a:r>
              <a:rPr lang="nb-NO" dirty="0" smtClean="0"/>
              <a:t> for on </a:t>
            </a:r>
            <a:r>
              <a:rPr lang="nb-NO" dirty="0" smtClean="0">
                <a:solidFill>
                  <a:srgbClr val="C00000"/>
                </a:solidFill>
              </a:rPr>
              <a:t>planar</a:t>
            </a:r>
            <a:r>
              <a:rPr lang="nb-NO" dirty="0" smtClean="0"/>
              <a:t> graphs.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b="1" dirty="0" smtClean="0">
                <a:solidFill>
                  <a:srgbClr val="0070C0"/>
                </a:solidFill>
              </a:rPr>
              <a:t>Proof: </a:t>
            </a:r>
            <a:r>
              <a:rPr lang="nb-NO" dirty="0" smtClean="0"/>
              <a:t>For a fixed </a:t>
            </a:r>
            <a:r>
              <a:rPr lang="el-GR" dirty="0" smtClean="0">
                <a:solidFill>
                  <a:srgbClr val="C00000"/>
                </a:solidFill>
              </a:rPr>
              <a:t>ε</a:t>
            </a:r>
            <a:r>
              <a:rPr lang="nb-NO" dirty="0" smtClean="0"/>
              <a:t> and given </a:t>
            </a:r>
            <a:r>
              <a:rPr lang="nb-NO" dirty="0" smtClean="0">
                <a:solidFill>
                  <a:srgbClr val="C00000"/>
                </a:solidFill>
              </a:rPr>
              <a:t>G</a:t>
            </a:r>
            <a:r>
              <a:rPr lang="nb-NO" dirty="0" smtClean="0"/>
              <a:t> find </a:t>
            </a:r>
            <a:r>
              <a:rPr lang="nb-NO" dirty="0" smtClean="0">
                <a:solidFill>
                  <a:srgbClr val="C00000"/>
                </a:solidFill>
              </a:rPr>
              <a:t>X </a:t>
            </a:r>
            <a:r>
              <a:rPr lang="nb-NO" dirty="0" smtClean="0"/>
              <a:t>using</a:t>
            </a:r>
            <a:r>
              <a:rPr lang="nb-NO" dirty="0" smtClean="0">
                <a:solidFill>
                  <a:srgbClr val="C00000"/>
                </a:solidFill>
              </a:rPr>
              <a:t> decomposition’</a:t>
            </a:r>
            <a:r>
              <a:rPr lang="nb-NO" dirty="0" smtClean="0"/>
              <a:t>. Mark </a:t>
            </a:r>
            <a:r>
              <a:rPr lang="nb-NO" dirty="0" smtClean="0">
                <a:solidFill>
                  <a:srgbClr val="C00000"/>
                </a:solidFill>
              </a:rPr>
              <a:t>N(X)</a:t>
            </a:r>
            <a:r>
              <a:rPr lang="nb-NO" dirty="0" smtClean="0"/>
              <a:t>. Find a smallest set </a:t>
            </a:r>
            <a:r>
              <a:rPr lang="nb-NO" dirty="0" smtClean="0">
                <a:solidFill>
                  <a:srgbClr val="C00000"/>
                </a:solidFill>
              </a:rPr>
              <a:t>S</a:t>
            </a:r>
            <a:r>
              <a:rPr lang="nb-NO" dirty="0" smtClean="0"/>
              <a:t> in </a:t>
            </a:r>
            <a:r>
              <a:rPr lang="nb-NO" dirty="0" smtClean="0">
                <a:solidFill>
                  <a:srgbClr val="C00000"/>
                </a:solidFill>
              </a:rPr>
              <a:t>G\X</a:t>
            </a:r>
            <a:r>
              <a:rPr lang="nb-NO" dirty="0" smtClean="0"/>
              <a:t> that dominates all unmarked vertices of </a:t>
            </a:r>
            <a:r>
              <a:rPr lang="nb-NO" dirty="0" smtClean="0">
                <a:solidFill>
                  <a:srgbClr val="C00000"/>
                </a:solidFill>
              </a:rPr>
              <a:t>G\X</a:t>
            </a:r>
            <a:r>
              <a:rPr lang="nb-NO" dirty="0" smtClean="0"/>
              <a:t>. Now </a:t>
            </a:r>
            <a:r>
              <a:rPr lang="nb-NO" dirty="0" smtClean="0">
                <a:solidFill>
                  <a:srgbClr val="C00000"/>
                </a:solidFill>
              </a:rPr>
              <a:t>S ∪ X </a:t>
            </a:r>
            <a:r>
              <a:rPr lang="nb-NO" dirty="0" smtClean="0"/>
              <a:t>is a</a:t>
            </a:r>
            <a:r>
              <a:rPr lang="nb-NO" dirty="0" smtClean="0">
                <a:solidFill>
                  <a:srgbClr val="C00000"/>
                </a:solidFill>
              </a:rPr>
              <a:t> DS</a:t>
            </a:r>
            <a:r>
              <a:rPr lang="nb-NO" dirty="0" smtClean="0"/>
              <a:t> of </a:t>
            </a:r>
            <a:r>
              <a:rPr lang="nb-NO" dirty="0" smtClean="0">
                <a:solidFill>
                  <a:srgbClr val="C00000"/>
                </a:solidFill>
              </a:rPr>
              <a:t>G</a:t>
            </a:r>
            <a:r>
              <a:rPr lang="nb-NO" dirty="0" smtClean="0"/>
              <a:t> of size </a:t>
            </a:r>
            <a:r>
              <a:rPr lang="nb-NO" dirty="0" smtClean="0">
                <a:solidFill>
                  <a:srgbClr val="C00000"/>
                </a:solidFill>
              </a:rPr>
              <a:t>≤ (1+</a:t>
            </a:r>
            <a:r>
              <a:rPr lang="el-GR" dirty="0" smtClean="0">
                <a:solidFill>
                  <a:srgbClr val="C00000"/>
                </a:solidFill>
              </a:rPr>
              <a:t>ε</a:t>
            </a:r>
            <a:r>
              <a:rPr lang="nb-NO" dirty="0" smtClean="0">
                <a:solidFill>
                  <a:srgbClr val="C00000"/>
                </a:solidFill>
              </a:rPr>
              <a:t>)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>
                <a:solidFill>
                  <a:srgbClr val="C00000"/>
                </a:solidFill>
              </a:rPr>
              <a:t>(G)</a:t>
            </a:r>
            <a:r>
              <a:rPr lang="nb-NO" dirty="0" smtClean="0"/>
              <a:t>. 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168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>
                <a:solidFill>
                  <a:srgbClr val="C00000"/>
                </a:solidFill>
              </a:rPr>
              <a:t>Remainder of talk: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Proof Sketch of Decomposition Theorem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Are planar graphs as hard as general graphs?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dirty="0" smtClean="0"/>
              <a:t>On planar graphs many problems admit:</a:t>
            </a:r>
          </a:p>
          <a:p>
            <a:pPr>
              <a:buFontTx/>
              <a:buChar char="-"/>
            </a:pPr>
            <a:r>
              <a:rPr lang="nb-NO" dirty="0" smtClean="0"/>
              <a:t>Faster </a:t>
            </a:r>
            <a:r>
              <a:rPr lang="nb-NO" dirty="0" smtClean="0">
                <a:solidFill>
                  <a:srgbClr val="C00000"/>
                </a:solidFill>
              </a:rPr>
              <a:t>exact algorithms</a:t>
            </a:r>
            <a:r>
              <a:rPr lang="nb-NO" dirty="0" smtClean="0"/>
              <a:t>.</a:t>
            </a:r>
          </a:p>
          <a:p>
            <a:pPr>
              <a:buFontTx/>
              <a:buChar char="-"/>
            </a:pPr>
            <a:r>
              <a:rPr lang="nb-NO" dirty="0" smtClean="0"/>
              <a:t>Faster </a:t>
            </a:r>
            <a:r>
              <a:rPr lang="nb-NO" dirty="0" smtClean="0">
                <a:solidFill>
                  <a:srgbClr val="C00000"/>
                </a:solidFill>
              </a:rPr>
              <a:t>parameterized algorithms</a:t>
            </a:r>
            <a:r>
              <a:rPr lang="nb-NO" dirty="0" smtClean="0"/>
              <a:t>.</a:t>
            </a:r>
          </a:p>
          <a:p>
            <a:pPr>
              <a:buFontTx/>
              <a:buChar char="-"/>
            </a:pPr>
            <a:r>
              <a:rPr lang="nb-NO" dirty="0" smtClean="0"/>
              <a:t>Good preprocessing rules (</a:t>
            </a:r>
            <a:r>
              <a:rPr lang="nb-NO" dirty="0" smtClean="0">
                <a:solidFill>
                  <a:srgbClr val="C00000"/>
                </a:solidFill>
              </a:rPr>
              <a:t>kernels</a:t>
            </a:r>
            <a:r>
              <a:rPr lang="nb-NO" dirty="0" smtClean="0"/>
              <a:t>).</a:t>
            </a:r>
          </a:p>
          <a:p>
            <a:pPr>
              <a:buFontTx/>
              <a:buChar char="-"/>
            </a:pPr>
            <a:r>
              <a:rPr lang="nb-NO" dirty="0" smtClean="0"/>
              <a:t>Better </a:t>
            </a:r>
            <a:r>
              <a:rPr lang="nb-NO" dirty="0" smtClean="0">
                <a:solidFill>
                  <a:srgbClr val="C00000"/>
                </a:solidFill>
              </a:rPr>
              <a:t>approximation algorithms</a:t>
            </a:r>
            <a:r>
              <a:rPr lang="nb-NO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Balanced Separator Lemma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b-NO" dirty="0" smtClean="0"/>
              <a:t>For any graph </a:t>
            </a:r>
            <a:r>
              <a:rPr lang="nb-NO" dirty="0" smtClean="0">
                <a:solidFill>
                  <a:srgbClr val="C00000"/>
                </a:solidFill>
              </a:rPr>
              <a:t>G</a:t>
            </a:r>
            <a:r>
              <a:rPr lang="nb-NO" dirty="0" smtClean="0"/>
              <a:t> of treewidth </a:t>
            </a: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nb-NO" dirty="0" smtClean="0"/>
              <a:t> and vertex set </a:t>
            </a:r>
            <a:r>
              <a:rPr lang="nb-NO" dirty="0" smtClean="0">
                <a:solidFill>
                  <a:srgbClr val="C00000"/>
                </a:solidFill>
              </a:rPr>
              <a:t>X</a:t>
            </a:r>
            <a:r>
              <a:rPr lang="nb-NO" dirty="0" smtClean="0"/>
              <a:t> there is a partition of </a:t>
            </a:r>
            <a:r>
              <a:rPr lang="nb-NO" dirty="0" smtClean="0">
                <a:solidFill>
                  <a:srgbClr val="C00000"/>
                </a:solidFill>
              </a:rPr>
              <a:t>V(G)</a:t>
            </a:r>
            <a:r>
              <a:rPr lang="nb-NO" dirty="0" smtClean="0"/>
              <a:t> into </a:t>
            </a:r>
            <a:r>
              <a:rPr lang="nb-NO" dirty="0" smtClean="0">
                <a:solidFill>
                  <a:srgbClr val="C00000"/>
                </a:solidFill>
              </a:rPr>
              <a:t>L</a:t>
            </a:r>
            <a:r>
              <a:rPr lang="nb-NO" dirty="0" smtClean="0"/>
              <a:t>, </a:t>
            </a:r>
            <a:r>
              <a:rPr lang="nb-NO" dirty="0" smtClean="0">
                <a:solidFill>
                  <a:srgbClr val="C00000"/>
                </a:solidFill>
              </a:rPr>
              <a:t>S</a:t>
            </a:r>
            <a:r>
              <a:rPr lang="nb-NO" dirty="0" smtClean="0"/>
              <a:t>, </a:t>
            </a:r>
            <a:r>
              <a:rPr lang="nb-NO" dirty="0" smtClean="0">
                <a:solidFill>
                  <a:srgbClr val="C00000"/>
                </a:solidFill>
              </a:rPr>
              <a:t>R</a:t>
            </a:r>
            <a:r>
              <a:rPr lang="nb-NO" dirty="0" smtClean="0"/>
              <a:t> such that: </a:t>
            </a:r>
          </a:p>
          <a:p>
            <a:pPr>
              <a:buFontTx/>
              <a:buChar char="-"/>
            </a:pPr>
            <a:r>
              <a:rPr lang="nb-NO" dirty="0" smtClean="0"/>
              <a:t>There is no edge between </a:t>
            </a:r>
            <a:r>
              <a:rPr lang="nb-NO" dirty="0" smtClean="0">
                <a:solidFill>
                  <a:srgbClr val="C00000"/>
                </a:solidFill>
              </a:rPr>
              <a:t>L</a:t>
            </a:r>
            <a:r>
              <a:rPr lang="nb-NO" dirty="0" smtClean="0"/>
              <a:t> and </a:t>
            </a:r>
            <a:r>
              <a:rPr lang="nb-NO" dirty="0" smtClean="0">
                <a:solidFill>
                  <a:srgbClr val="C00000"/>
                </a:solidFill>
              </a:rPr>
              <a:t>R</a:t>
            </a:r>
            <a:endParaRPr lang="nb-NO" dirty="0" smtClean="0"/>
          </a:p>
          <a:p>
            <a:pPr>
              <a:buFontTx/>
              <a:buChar char="-"/>
            </a:pPr>
            <a:r>
              <a:rPr lang="nb-NO" dirty="0" smtClean="0"/>
              <a:t>The separator </a:t>
            </a:r>
            <a:r>
              <a:rPr lang="nb-NO" dirty="0" smtClean="0">
                <a:solidFill>
                  <a:srgbClr val="C00000"/>
                </a:solidFill>
              </a:rPr>
              <a:t>S </a:t>
            </a:r>
            <a:r>
              <a:rPr lang="nb-NO" dirty="0" smtClean="0"/>
              <a:t>is small;</a:t>
            </a:r>
            <a:r>
              <a:rPr lang="nb-NO" dirty="0" smtClean="0">
                <a:solidFill>
                  <a:srgbClr val="C00000"/>
                </a:solidFill>
              </a:rPr>
              <a:t> |S| ≤ t+1</a:t>
            </a:r>
            <a:r>
              <a:rPr lang="nb-NO" dirty="0" smtClean="0"/>
              <a:t>.</a:t>
            </a:r>
          </a:p>
          <a:p>
            <a:pPr>
              <a:buFontTx/>
              <a:buChar char="-"/>
            </a:pPr>
            <a:r>
              <a:rPr lang="nb-NO" dirty="0" smtClean="0"/>
              <a:t>The separator is balanced;</a:t>
            </a:r>
            <a:br>
              <a:rPr lang="nb-NO" dirty="0" smtClean="0"/>
            </a:br>
            <a:r>
              <a:rPr lang="nb-NO" dirty="0" smtClean="0">
                <a:solidFill>
                  <a:srgbClr val="C00000"/>
                </a:solidFill>
              </a:rPr>
              <a:t>|X ∩ L| ≤ 2|X|/3</a:t>
            </a:r>
            <a:r>
              <a:rPr lang="nb-NO" dirty="0" smtClean="0"/>
              <a:t> and </a:t>
            </a:r>
            <a:r>
              <a:rPr lang="nb-NO" dirty="0" smtClean="0">
                <a:solidFill>
                  <a:srgbClr val="C00000"/>
                </a:solidFill>
              </a:rPr>
              <a:t>|X ∩ R| ≤ 2|X|/3 </a:t>
            </a:r>
          </a:p>
          <a:p>
            <a:pPr>
              <a:buFontTx/>
              <a:buChar char="-"/>
            </a:pPr>
            <a:endParaRPr lang="nb-NO" dirty="0" smtClean="0"/>
          </a:p>
          <a:p>
            <a:pPr>
              <a:buFontTx/>
              <a:buChar char="-"/>
            </a:pP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>
                <a:solidFill>
                  <a:srgbClr val="C00000"/>
                </a:solidFill>
              </a:rPr>
              <a:t>W</a:t>
            </a:r>
            <a:r>
              <a:rPr lang="nb-NO" dirty="0" smtClean="0"/>
              <a:t>eak, </a:t>
            </a:r>
            <a:r>
              <a:rPr lang="nb-NO" dirty="0" smtClean="0">
                <a:solidFill>
                  <a:srgbClr val="C00000"/>
                </a:solidFill>
              </a:rPr>
              <a:t>N</a:t>
            </a:r>
            <a:r>
              <a:rPr lang="nb-NO" dirty="0" smtClean="0"/>
              <a:t>on-constructive, </a:t>
            </a:r>
            <a:r>
              <a:rPr lang="nb-NO" dirty="0" smtClean="0">
                <a:solidFill>
                  <a:srgbClr val="C00000"/>
                </a:solidFill>
              </a:rPr>
              <a:t>D</a:t>
            </a:r>
            <a:r>
              <a:rPr lang="nb-NO" dirty="0" smtClean="0"/>
              <a:t>ecomposition </a:t>
            </a: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nb-NO" dirty="0" smtClean="0"/>
              <a:t>heorem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b-NO" b="1" dirty="0" smtClean="0">
                <a:solidFill>
                  <a:srgbClr val="0070C0"/>
                </a:solidFill>
              </a:rPr>
              <a:t>WNDT:</a:t>
            </a:r>
            <a:r>
              <a:rPr lang="nb-NO" dirty="0" smtClean="0"/>
              <a:t> For any </a:t>
            </a:r>
            <a:r>
              <a:rPr lang="nb-NO" dirty="0" smtClean="0">
                <a:solidFill>
                  <a:srgbClr val="C00000"/>
                </a:solidFill>
              </a:rPr>
              <a:t>minor-bidimensional</a:t>
            </a:r>
            <a:r>
              <a:rPr lang="nb-NO" dirty="0" smtClean="0"/>
              <a:t>, </a:t>
            </a:r>
            <a:r>
              <a:rPr lang="nb-NO" dirty="0" smtClean="0">
                <a:solidFill>
                  <a:srgbClr val="C00000"/>
                </a:solidFill>
              </a:rPr>
              <a:t>separable</a:t>
            </a:r>
            <a:r>
              <a:rPr lang="nb-NO" dirty="0" smtClean="0"/>
              <a:t> problem 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/>
              <a:t> on </a:t>
            </a:r>
            <a:r>
              <a:rPr lang="nb-NO" dirty="0" smtClean="0">
                <a:solidFill>
                  <a:srgbClr val="C00000"/>
                </a:solidFill>
              </a:rPr>
              <a:t>planar</a:t>
            </a:r>
            <a:r>
              <a:rPr lang="nb-NO" dirty="0" smtClean="0"/>
              <a:t> graphs, there </a:t>
            </a:r>
            <a:r>
              <a:rPr lang="nb-NO" i="1" dirty="0" smtClean="0"/>
              <a:t>exists a constant </a:t>
            </a:r>
            <a:r>
              <a:rPr lang="nb-NO" i="1" dirty="0" smtClean="0">
                <a:solidFill>
                  <a:srgbClr val="C00000"/>
                </a:solidFill>
              </a:rPr>
              <a:t>c</a:t>
            </a:r>
            <a:r>
              <a:rPr lang="nb-NO" dirty="0" smtClean="0">
                <a:solidFill>
                  <a:srgbClr val="C00000"/>
                </a:solidFill>
              </a:rPr>
              <a:t> </a:t>
            </a:r>
            <a:r>
              <a:rPr lang="nb-NO" dirty="0" smtClean="0"/>
              <a:t>such that any instance</a:t>
            </a:r>
            <a:r>
              <a:rPr lang="nb-NO" dirty="0" smtClean="0">
                <a:solidFill>
                  <a:srgbClr val="C00000"/>
                </a:solidFill>
              </a:rPr>
              <a:t> G </a:t>
            </a:r>
            <a:r>
              <a:rPr lang="nb-NO" dirty="0" smtClean="0"/>
              <a:t>has a vertex set </a:t>
            </a:r>
            <a:r>
              <a:rPr lang="nb-NO" dirty="0" smtClean="0">
                <a:solidFill>
                  <a:srgbClr val="C00000"/>
                </a:solidFill>
              </a:rPr>
              <a:t>X </a:t>
            </a:r>
            <a:r>
              <a:rPr lang="nb-NO" dirty="0" smtClean="0"/>
              <a:t>such that</a:t>
            </a:r>
          </a:p>
          <a:p>
            <a:pPr>
              <a:buFontTx/>
              <a:buChar char="-"/>
            </a:pPr>
            <a:r>
              <a:rPr lang="nb-NO" dirty="0" smtClean="0">
                <a:solidFill>
                  <a:srgbClr val="C00000"/>
                </a:solidFill>
              </a:rPr>
              <a:t>|X| ≤ c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>
                <a:solidFill>
                  <a:srgbClr val="C00000"/>
                </a:solidFill>
              </a:rPr>
              <a:t>(G) </a:t>
            </a:r>
          </a:p>
          <a:p>
            <a:pPr>
              <a:buFontTx/>
              <a:buChar char="-"/>
            </a:pPr>
            <a:r>
              <a:rPr lang="nb-NO" dirty="0" smtClean="0">
                <a:solidFill>
                  <a:srgbClr val="C00000"/>
                </a:solidFill>
              </a:rPr>
              <a:t>tw(G \ X) ≤ c</a:t>
            </a:r>
            <a:r>
              <a:rPr lang="nb-NO" dirty="0" smtClean="0"/>
              <a:t>.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C00000"/>
                </a:solidFill>
              </a:rPr>
              <a:t>WNDT</a:t>
            </a:r>
            <a:r>
              <a:rPr lang="nb-NO" dirty="0" smtClean="0"/>
              <a:t> Proof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16224"/>
            <a:ext cx="8229600" cy="406104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nb-NO" dirty="0" smtClean="0"/>
              <a:t>By </a:t>
            </a:r>
            <a:r>
              <a:rPr lang="nb-NO" dirty="0" smtClean="0">
                <a:solidFill>
                  <a:srgbClr val="C00000"/>
                </a:solidFill>
              </a:rPr>
              <a:t>parameter-treewidth bound</a:t>
            </a:r>
            <a:r>
              <a:rPr lang="nb-NO" dirty="0" smtClean="0"/>
              <a:t>, there is a constant </a:t>
            </a:r>
            <a:r>
              <a:rPr lang="nb-NO" dirty="0" smtClean="0">
                <a:solidFill>
                  <a:srgbClr val="C00000"/>
                </a:solidFill>
              </a:rPr>
              <a:t>d</a:t>
            </a:r>
            <a:r>
              <a:rPr lang="nb-NO" dirty="0" smtClean="0"/>
              <a:t> such that </a:t>
            </a:r>
            <a:r>
              <a:rPr lang="nb-NO" dirty="0" smtClean="0">
                <a:solidFill>
                  <a:srgbClr val="C00000"/>
                </a:solidFill>
              </a:rPr>
              <a:t>tw(G) ≤ d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>
                <a:solidFill>
                  <a:srgbClr val="C00000"/>
                </a:solidFill>
              </a:rPr>
              <a:t>(G)</a:t>
            </a:r>
            <a:r>
              <a:rPr lang="nb-NO" baseline="30000" dirty="0" smtClean="0">
                <a:solidFill>
                  <a:srgbClr val="C00000"/>
                </a:solidFill>
              </a:rPr>
              <a:t>1/2</a:t>
            </a:r>
            <a:r>
              <a:rPr lang="nb-NO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Let </a:t>
            </a:r>
            <a:r>
              <a:rPr lang="nb-NO" dirty="0" smtClean="0">
                <a:solidFill>
                  <a:srgbClr val="C00000"/>
                </a:solidFill>
              </a:rPr>
              <a:t>T(k) </a:t>
            </a:r>
            <a:r>
              <a:rPr lang="nb-NO" dirty="0" smtClean="0"/>
              <a:t>be the smallest number </a:t>
            </a: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nb-NO" dirty="0" smtClean="0"/>
              <a:t> such that any </a:t>
            </a:r>
            <a:r>
              <a:rPr lang="nb-NO" dirty="0" smtClean="0">
                <a:solidFill>
                  <a:srgbClr val="C00000"/>
                </a:solidFill>
              </a:rPr>
              <a:t>planar</a:t>
            </a:r>
            <a:r>
              <a:rPr lang="nb-NO" dirty="0" smtClean="0"/>
              <a:t> graph </a:t>
            </a:r>
            <a:r>
              <a:rPr lang="nb-NO" dirty="0" smtClean="0">
                <a:solidFill>
                  <a:srgbClr val="C00000"/>
                </a:solidFill>
              </a:rPr>
              <a:t>G</a:t>
            </a:r>
            <a:r>
              <a:rPr lang="nb-NO" dirty="0" smtClean="0"/>
              <a:t> with 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>
                <a:solidFill>
                  <a:srgbClr val="C00000"/>
                </a:solidFill>
              </a:rPr>
              <a:t>(G) = k </a:t>
            </a:r>
            <a:r>
              <a:rPr lang="nb-NO" dirty="0" smtClean="0"/>
              <a:t>contains a set </a:t>
            </a:r>
            <a:r>
              <a:rPr lang="nb-NO" dirty="0" smtClean="0">
                <a:solidFill>
                  <a:srgbClr val="C00000"/>
                </a:solidFill>
              </a:rPr>
              <a:t>X</a:t>
            </a:r>
            <a:r>
              <a:rPr lang="nb-NO" dirty="0" smtClean="0"/>
              <a:t> of size </a:t>
            </a: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nb-NO" dirty="0" smtClean="0"/>
              <a:t> such that </a:t>
            </a:r>
            <a:r>
              <a:rPr lang="nb-NO" dirty="0" smtClean="0">
                <a:solidFill>
                  <a:srgbClr val="C00000"/>
                </a:solidFill>
              </a:rPr>
              <a:t>tw(G \ X) ≤ d</a:t>
            </a:r>
            <a:r>
              <a:rPr lang="nb-NO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Need to prove</a:t>
            </a:r>
            <a:r>
              <a:rPr lang="nb-NO" dirty="0" smtClean="0">
                <a:solidFill>
                  <a:srgbClr val="C00000"/>
                </a:solidFill>
              </a:rPr>
              <a:t> T(k) = O(k)</a:t>
            </a:r>
            <a:r>
              <a:rPr lang="nb-NO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Base Case:</a:t>
            </a:r>
            <a:r>
              <a:rPr lang="nb-NO" dirty="0" smtClean="0">
                <a:solidFill>
                  <a:srgbClr val="C00000"/>
                </a:solidFill>
              </a:rPr>
              <a:t> T(1) = 0</a:t>
            </a:r>
            <a:r>
              <a:rPr lang="nb-NO" dirty="0" smtClean="0"/>
              <a:t> since </a:t>
            </a:r>
            <a:r>
              <a:rPr lang="nb-NO" dirty="0" smtClean="0">
                <a:solidFill>
                  <a:srgbClr val="C00000"/>
                </a:solidFill>
              </a:rPr>
              <a:t>tw(G) ≤ d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>
                <a:solidFill>
                  <a:srgbClr val="C00000"/>
                </a:solidFill>
              </a:rPr>
              <a:t>(G)</a:t>
            </a:r>
            <a:r>
              <a:rPr lang="nb-NO" baseline="30000" dirty="0" smtClean="0">
                <a:solidFill>
                  <a:srgbClr val="C00000"/>
                </a:solidFill>
              </a:rPr>
              <a:t>1/2 </a:t>
            </a:r>
            <a:r>
              <a:rPr lang="nb-NO" dirty="0" smtClean="0">
                <a:solidFill>
                  <a:srgbClr val="C00000"/>
                </a:solidFill>
              </a:rPr>
              <a:t>≤ d</a:t>
            </a:r>
            <a:r>
              <a:rPr lang="nb-NO" dirty="0" smtClean="0"/>
              <a:t>.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C00000"/>
                </a:solidFill>
              </a:rPr>
              <a:t>WNDT</a:t>
            </a:r>
            <a:r>
              <a:rPr lang="nb-NO" dirty="0" smtClean="0"/>
              <a:t> recurrence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b-NO" dirty="0" smtClean="0"/>
              <a:t>Let </a:t>
            </a:r>
            <a:r>
              <a:rPr lang="nb-NO" dirty="0" smtClean="0">
                <a:solidFill>
                  <a:srgbClr val="C00000"/>
                </a:solidFill>
              </a:rPr>
              <a:t>Z</a:t>
            </a:r>
            <a:r>
              <a:rPr lang="nb-NO" dirty="0" smtClean="0"/>
              <a:t> be an optimal solution in </a:t>
            </a:r>
            <a:r>
              <a:rPr lang="nb-NO" dirty="0" smtClean="0">
                <a:solidFill>
                  <a:srgbClr val="C00000"/>
                </a:solidFill>
              </a:rPr>
              <a:t>G</a:t>
            </a:r>
            <a:r>
              <a:rPr lang="nb-NO" dirty="0" smtClean="0"/>
              <a:t>, then </a:t>
            </a:r>
            <a:r>
              <a:rPr lang="nb-NO" dirty="0" smtClean="0">
                <a:solidFill>
                  <a:srgbClr val="C00000"/>
                </a:solidFill>
              </a:rPr>
              <a:t>k=|Z|=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>
                <a:solidFill>
                  <a:srgbClr val="C00000"/>
                </a:solidFill>
              </a:rPr>
              <a:t>(G)</a:t>
            </a:r>
            <a:r>
              <a:rPr lang="nb-NO" dirty="0" smtClean="0"/>
              <a:t>. 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dirty="0" smtClean="0"/>
              <a:t>Now, </a:t>
            </a:r>
            <a:r>
              <a:rPr lang="nb-NO" dirty="0" smtClean="0">
                <a:solidFill>
                  <a:srgbClr val="C00000"/>
                </a:solidFill>
              </a:rPr>
              <a:t>tw(G) ≤ dk</a:t>
            </a:r>
            <a:r>
              <a:rPr lang="nb-NO" baseline="30000" dirty="0" smtClean="0">
                <a:solidFill>
                  <a:srgbClr val="C00000"/>
                </a:solidFill>
              </a:rPr>
              <a:t>1/2</a:t>
            </a:r>
            <a:r>
              <a:rPr lang="nb-NO" dirty="0" smtClean="0"/>
              <a:t>.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dirty="0" smtClean="0"/>
              <a:t>Balanced Separator Lemma applied to </a:t>
            </a:r>
            <a:r>
              <a:rPr lang="nb-NO" dirty="0" smtClean="0">
                <a:solidFill>
                  <a:srgbClr val="C00000"/>
                </a:solidFill>
              </a:rPr>
              <a:t>G</a:t>
            </a:r>
            <a:r>
              <a:rPr lang="nb-NO" dirty="0" smtClean="0"/>
              <a:t>,</a:t>
            </a:r>
            <a:r>
              <a:rPr lang="nb-NO" dirty="0" smtClean="0">
                <a:solidFill>
                  <a:srgbClr val="C00000"/>
                </a:solidFill>
              </a:rPr>
              <a:t>Z</a:t>
            </a:r>
            <a:r>
              <a:rPr lang="nb-NO" dirty="0" smtClean="0"/>
              <a:t> yields decomposition of </a:t>
            </a:r>
            <a:r>
              <a:rPr lang="nb-NO" dirty="0" smtClean="0">
                <a:solidFill>
                  <a:srgbClr val="C00000"/>
                </a:solidFill>
              </a:rPr>
              <a:t>V(G)</a:t>
            </a:r>
            <a:r>
              <a:rPr lang="nb-NO" dirty="0" smtClean="0"/>
              <a:t> into </a:t>
            </a:r>
            <a:r>
              <a:rPr lang="nb-NO" dirty="0" smtClean="0">
                <a:solidFill>
                  <a:srgbClr val="C00000"/>
                </a:solidFill>
              </a:rPr>
              <a:t>(L, S, R)</a:t>
            </a:r>
            <a:r>
              <a:rPr lang="nb-NO" dirty="0" smtClean="0"/>
              <a:t> such that </a:t>
            </a:r>
            <a:br>
              <a:rPr lang="nb-NO" dirty="0" smtClean="0"/>
            </a:br>
            <a:r>
              <a:rPr lang="nb-NO" dirty="0" smtClean="0">
                <a:solidFill>
                  <a:srgbClr val="C00000"/>
                </a:solidFill>
              </a:rPr>
              <a:t>|S|≤ dk</a:t>
            </a:r>
            <a:r>
              <a:rPr lang="nb-NO" baseline="30000" dirty="0" smtClean="0">
                <a:solidFill>
                  <a:srgbClr val="C00000"/>
                </a:solidFill>
              </a:rPr>
              <a:t>1/2 </a:t>
            </a:r>
            <a:r>
              <a:rPr lang="nb-NO" dirty="0" smtClean="0"/>
              <a:t>,  </a:t>
            </a:r>
            <a:r>
              <a:rPr lang="nb-NO" dirty="0" smtClean="0">
                <a:solidFill>
                  <a:srgbClr val="C00000"/>
                </a:solidFill>
              </a:rPr>
              <a:t>L ∩ Z ≤ 2|Z|/3</a:t>
            </a:r>
            <a:r>
              <a:rPr lang="nb-NO" dirty="0" smtClean="0"/>
              <a:t>, </a:t>
            </a:r>
            <a:r>
              <a:rPr lang="nb-NO" dirty="0" smtClean="0">
                <a:solidFill>
                  <a:srgbClr val="C00000"/>
                </a:solidFill>
              </a:rPr>
              <a:t>R ∩ Z ≤ 2|Z|/3</a:t>
            </a:r>
            <a:r>
              <a:rPr lang="nb-NO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C00000"/>
                </a:solidFill>
              </a:rPr>
              <a:t>WNDT</a:t>
            </a:r>
            <a:r>
              <a:rPr lang="nb-NO" dirty="0" smtClean="0"/>
              <a:t> recurrence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b-NO" dirty="0" smtClean="0"/>
              <a:t>Since 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/>
              <a:t> is separable:</a:t>
            </a:r>
            <a:br>
              <a:rPr lang="nb-NO" dirty="0" smtClean="0"/>
            </a:br>
            <a:r>
              <a:rPr lang="nb-NO" dirty="0" smtClean="0"/>
              <a:t> 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>
                <a:solidFill>
                  <a:srgbClr val="C00000"/>
                </a:solidFill>
              </a:rPr>
              <a:t>(G \ R) ≤ </a:t>
            </a:r>
            <a:r>
              <a:rPr lang="el-GR" dirty="0" smtClean="0">
                <a:solidFill>
                  <a:srgbClr val="C00000"/>
                </a:solidFill>
              </a:rPr>
              <a:t>κ</a:t>
            </a:r>
            <a:r>
              <a:rPr lang="nb-NO" dirty="0" smtClean="0">
                <a:solidFill>
                  <a:srgbClr val="C00000"/>
                </a:solidFill>
              </a:rPr>
              <a:t>(G \ R, Z \ R) + O(k</a:t>
            </a:r>
            <a:r>
              <a:rPr lang="nb-NO" baseline="30000" dirty="0" smtClean="0">
                <a:solidFill>
                  <a:srgbClr val="C00000"/>
                </a:solidFill>
              </a:rPr>
              <a:t>1/2</a:t>
            </a:r>
            <a:r>
              <a:rPr lang="nb-NO" dirty="0" smtClean="0">
                <a:solidFill>
                  <a:srgbClr val="C00000"/>
                </a:solidFill>
              </a:rPr>
              <a:t>) </a:t>
            </a:r>
            <a:br>
              <a:rPr lang="nb-NO" dirty="0" smtClean="0">
                <a:solidFill>
                  <a:srgbClr val="C00000"/>
                </a:solidFill>
              </a:rPr>
            </a:br>
            <a:r>
              <a:rPr lang="nb-NO" dirty="0" smtClean="0">
                <a:solidFill>
                  <a:srgbClr val="C00000"/>
                </a:solidFill>
              </a:rPr>
              <a:t>		≤ |Z\R|+ O(k</a:t>
            </a:r>
            <a:r>
              <a:rPr lang="nb-NO" baseline="30000" dirty="0" smtClean="0">
                <a:solidFill>
                  <a:srgbClr val="C00000"/>
                </a:solidFill>
              </a:rPr>
              <a:t>1/2</a:t>
            </a:r>
            <a:r>
              <a:rPr lang="nb-NO" dirty="0" smtClean="0">
                <a:solidFill>
                  <a:srgbClr val="C00000"/>
                </a:solidFill>
              </a:rPr>
              <a:t>)</a:t>
            </a:r>
            <a:r>
              <a:rPr lang="nb-NO" dirty="0" smtClean="0"/>
              <a:t> 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dirty="0" smtClean="0">
                <a:solidFill>
                  <a:srgbClr val="C00000"/>
                </a:solidFill>
              </a:rPr>
              <a:t>G\R</a:t>
            </a:r>
            <a:r>
              <a:rPr lang="nb-NO" dirty="0" smtClean="0"/>
              <a:t> has a set </a:t>
            </a:r>
            <a:r>
              <a:rPr lang="nb-NO" dirty="0" smtClean="0">
                <a:solidFill>
                  <a:srgbClr val="C00000"/>
                </a:solidFill>
              </a:rPr>
              <a:t>X</a:t>
            </a:r>
            <a:r>
              <a:rPr lang="nb-NO" baseline="-25000" dirty="0" smtClean="0">
                <a:solidFill>
                  <a:srgbClr val="C00000"/>
                </a:solidFill>
              </a:rPr>
              <a:t>L</a:t>
            </a:r>
            <a:r>
              <a:rPr lang="nb-NO" dirty="0" smtClean="0"/>
              <a:t> of size </a:t>
            </a:r>
            <a:r>
              <a:rPr lang="nb-NO" dirty="0" smtClean="0">
                <a:solidFill>
                  <a:srgbClr val="C00000"/>
                </a:solidFill>
              </a:rPr>
              <a:t>T(|Z\R|+ O(k</a:t>
            </a:r>
            <a:r>
              <a:rPr lang="nb-NO" baseline="30000" dirty="0" smtClean="0">
                <a:solidFill>
                  <a:srgbClr val="C00000"/>
                </a:solidFill>
              </a:rPr>
              <a:t>1/2</a:t>
            </a:r>
            <a:r>
              <a:rPr lang="nb-NO" dirty="0" smtClean="0">
                <a:solidFill>
                  <a:srgbClr val="C00000"/>
                </a:solidFill>
              </a:rPr>
              <a:t>) )</a:t>
            </a:r>
            <a:r>
              <a:rPr lang="nb-NO" dirty="0" smtClean="0"/>
              <a:t> such that </a:t>
            </a:r>
            <a:r>
              <a:rPr lang="nb-NO" dirty="0" smtClean="0">
                <a:solidFill>
                  <a:srgbClr val="C00000"/>
                </a:solidFill>
              </a:rPr>
              <a:t>tw((G\R)\X</a:t>
            </a:r>
            <a:r>
              <a:rPr lang="nb-NO" baseline="-25000" dirty="0" smtClean="0">
                <a:solidFill>
                  <a:srgbClr val="C00000"/>
                </a:solidFill>
              </a:rPr>
              <a:t>L</a:t>
            </a:r>
            <a:r>
              <a:rPr lang="nb-NO" dirty="0" smtClean="0">
                <a:solidFill>
                  <a:srgbClr val="C00000"/>
                </a:solidFill>
              </a:rPr>
              <a:t>) ≤ d</a:t>
            </a:r>
            <a:r>
              <a:rPr lang="nb-NO" dirty="0" smtClean="0"/>
              <a:t>.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dirty="0" smtClean="0">
                <a:solidFill>
                  <a:srgbClr val="C00000"/>
                </a:solidFill>
              </a:rPr>
              <a:t>G\L</a:t>
            </a:r>
            <a:r>
              <a:rPr lang="nb-NO" dirty="0" smtClean="0"/>
              <a:t> has a set </a:t>
            </a:r>
            <a:r>
              <a:rPr lang="nb-NO" dirty="0" smtClean="0">
                <a:solidFill>
                  <a:srgbClr val="C00000"/>
                </a:solidFill>
              </a:rPr>
              <a:t>X</a:t>
            </a:r>
            <a:r>
              <a:rPr lang="nb-NO" baseline="-25000" dirty="0" smtClean="0">
                <a:solidFill>
                  <a:srgbClr val="C00000"/>
                </a:solidFill>
              </a:rPr>
              <a:t>R</a:t>
            </a:r>
            <a:r>
              <a:rPr lang="nb-NO" dirty="0" smtClean="0"/>
              <a:t> of size </a:t>
            </a:r>
            <a:r>
              <a:rPr lang="nb-NO" dirty="0" smtClean="0">
                <a:solidFill>
                  <a:srgbClr val="C00000"/>
                </a:solidFill>
              </a:rPr>
              <a:t>T(|Z\L|+ O(k</a:t>
            </a:r>
            <a:r>
              <a:rPr lang="nb-NO" baseline="30000" dirty="0" smtClean="0">
                <a:solidFill>
                  <a:srgbClr val="C00000"/>
                </a:solidFill>
              </a:rPr>
              <a:t>1/2</a:t>
            </a:r>
            <a:r>
              <a:rPr lang="nb-NO" dirty="0" smtClean="0">
                <a:solidFill>
                  <a:srgbClr val="C00000"/>
                </a:solidFill>
              </a:rPr>
              <a:t>) )</a:t>
            </a:r>
            <a:r>
              <a:rPr lang="nb-NO" dirty="0" smtClean="0"/>
              <a:t> such that </a:t>
            </a:r>
            <a:r>
              <a:rPr lang="nb-NO" dirty="0" smtClean="0">
                <a:solidFill>
                  <a:srgbClr val="C00000"/>
                </a:solidFill>
              </a:rPr>
              <a:t>tw((G\L)\X</a:t>
            </a:r>
            <a:r>
              <a:rPr lang="nb-NO" baseline="-25000" dirty="0" smtClean="0">
                <a:solidFill>
                  <a:srgbClr val="C00000"/>
                </a:solidFill>
              </a:rPr>
              <a:t>R</a:t>
            </a:r>
            <a:r>
              <a:rPr lang="nb-NO" dirty="0" smtClean="0">
                <a:solidFill>
                  <a:srgbClr val="C00000"/>
                </a:solidFill>
              </a:rPr>
              <a:t>) ≤ d</a:t>
            </a:r>
            <a:r>
              <a:rPr lang="nb-NO" dirty="0" smtClean="0"/>
              <a:t>.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C00000"/>
                </a:solidFill>
              </a:rPr>
              <a:t>WNDT</a:t>
            </a:r>
            <a:r>
              <a:rPr lang="nb-NO" dirty="0" smtClean="0"/>
              <a:t> recurrence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b-NO" dirty="0" smtClean="0">
                <a:solidFill>
                  <a:srgbClr val="C00000"/>
                </a:solidFill>
              </a:rPr>
              <a:t>X = X</a:t>
            </a:r>
            <a:r>
              <a:rPr lang="nb-NO" baseline="-25000" dirty="0" smtClean="0">
                <a:solidFill>
                  <a:srgbClr val="C00000"/>
                </a:solidFill>
              </a:rPr>
              <a:t>L</a:t>
            </a:r>
            <a:r>
              <a:rPr lang="nb-NO" dirty="0" smtClean="0">
                <a:solidFill>
                  <a:srgbClr val="C00000"/>
                </a:solidFill>
              </a:rPr>
              <a:t> ∪ X</a:t>
            </a:r>
            <a:r>
              <a:rPr lang="nb-NO" baseline="-25000" dirty="0" smtClean="0">
                <a:solidFill>
                  <a:srgbClr val="C00000"/>
                </a:solidFill>
              </a:rPr>
              <a:t>R</a:t>
            </a:r>
            <a:r>
              <a:rPr lang="nb-NO" dirty="0" smtClean="0">
                <a:solidFill>
                  <a:srgbClr val="C00000"/>
                </a:solidFill>
              </a:rPr>
              <a:t> ∪ S</a:t>
            </a:r>
            <a:r>
              <a:rPr lang="nb-NO" dirty="0" smtClean="0"/>
              <a:t> is a set of size</a:t>
            </a:r>
            <a:br>
              <a:rPr lang="nb-NO" dirty="0" smtClean="0"/>
            </a:br>
            <a:r>
              <a:rPr lang="nb-NO" dirty="0" smtClean="0">
                <a:solidFill>
                  <a:srgbClr val="C00000"/>
                </a:solidFill>
              </a:rPr>
              <a:t> T(|Z\R|+ O(k</a:t>
            </a:r>
            <a:r>
              <a:rPr lang="nb-NO" baseline="30000" dirty="0" smtClean="0">
                <a:solidFill>
                  <a:srgbClr val="C00000"/>
                </a:solidFill>
              </a:rPr>
              <a:t>1/2</a:t>
            </a:r>
            <a:r>
              <a:rPr lang="nb-NO" dirty="0" smtClean="0">
                <a:solidFill>
                  <a:srgbClr val="C00000"/>
                </a:solidFill>
              </a:rPr>
              <a:t>) ) + T(|Z\L|+ O(k</a:t>
            </a:r>
            <a:r>
              <a:rPr lang="nb-NO" baseline="30000" dirty="0" smtClean="0">
                <a:solidFill>
                  <a:srgbClr val="C00000"/>
                </a:solidFill>
              </a:rPr>
              <a:t>1/2</a:t>
            </a:r>
            <a:r>
              <a:rPr lang="nb-NO" dirty="0" smtClean="0">
                <a:solidFill>
                  <a:srgbClr val="C00000"/>
                </a:solidFill>
              </a:rPr>
              <a:t>) ) + O(k</a:t>
            </a:r>
            <a:r>
              <a:rPr lang="nb-NO" baseline="30000" dirty="0" smtClean="0">
                <a:solidFill>
                  <a:srgbClr val="C00000"/>
                </a:solidFill>
              </a:rPr>
              <a:t>1/2</a:t>
            </a:r>
            <a:r>
              <a:rPr lang="nb-NO" dirty="0" smtClean="0">
                <a:solidFill>
                  <a:srgbClr val="C00000"/>
                </a:solidFill>
              </a:rPr>
              <a:t>)</a:t>
            </a:r>
            <a:r>
              <a:rPr lang="nb-NO" dirty="0" smtClean="0"/>
              <a:t>  such that </a:t>
            </a:r>
            <a:r>
              <a:rPr lang="nb-NO" dirty="0" smtClean="0">
                <a:solidFill>
                  <a:srgbClr val="C00000"/>
                </a:solidFill>
              </a:rPr>
              <a:t>tw(G \ X) ≤ d</a:t>
            </a:r>
            <a:r>
              <a:rPr lang="nb-NO" dirty="0" smtClean="0"/>
              <a:t>.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dirty="0" smtClean="0"/>
              <a:t>Observe:  </a:t>
            </a:r>
            <a:r>
              <a:rPr lang="nb-NO" dirty="0" smtClean="0">
                <a:solidFill>
                  <a:srgbClr val="C00000"/>
                </a:solidFill>
              </a:rPr>
              <a:t>|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nb-NO" dirty="0" smtClean="0">
                <a:solidFill>
                  <a:srgbClr val="C00000"/>
                </a:solidFill>
              </a:rPr>
              <a:t>\R| + |Z\L| ≤ |Z| + |S|</a:t>
            </a:r>
            <a:r>
              <a:rPr lang="nb-NO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C00000"/>
                </a:solidFill>
              </a:rPr>
              <a:t>WNDT</a:t>
            </a:r>
            <a:r>
              <a:rPr lang="nb-NO" dirty="0" smtClean="0"/>
              <a:t> recurrence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39341"/>
            <a:ext cx="8363272" cy="4525963"/>
          </a:xfrm>
        </p:spPr>
        <p:txBody>
          <a:bodyPr/>
          <a:lstStyle/>
          <a:p>
            <a:pPr>
              <a:buNone/>
            </a:pPr>
            <a:endParaRPr lang="nb-NO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nb-NO" dirty="0" smtClean="0">
                <a:solidFill>
                  <a:srgbClr val="C00000"/>
                </a:solidFill>
              </a:rPr>
              <a:t>T(k) ≤ T(⍺k + O(k</a:t>
            </a:r>
            <a:r>
              <a:rPr lang="nb-NO" baseline="30000" dirty="0" smtClean="0">
                <a:solidFill>
                  <a:srgbClr val="C00000"/>
                </a:solidFill>
              </a:rPr>
              <a:t>1/2</a:t>
            </a:r>
            <a:r>
              <a:rPr lang="nb-NO" dirty="0" smtClean="0">
                <a:solidFill>
                  <a:srgbClr val="C00000"/>
                </a:solidFill>
              </a:rPr>
              <a:t>)) + T((1-⍺)k + O(k</a:t>
            </a:r>
            <a:r>
              <a:rPr lang="nb-NO" baseline="30000" dirty="0" smtClean="0">
                <a:solidFill>
                  <a:srgbClr val="C00000"/>
                </a:solidFill>
              </a:rPr>
              <a:t>1/2</a:t>
            </a:r>
            <a:r>
              <a:rPr lang="nb-NO" dirty="0" smtClean="0">
                <a:solidFill>
                  <a:srgbClr val="C00000"/>
                </a:solidFill>
              </a:rPr>
              <a:t>)) + O(k</a:t>
            </a:r>
            <a:r>
              <a:rPr lang="nb-NO" baseline="30000" dirty="0" smtClean="0">
                <a:solidFill>
                  <a:srgbClr val="C00000"/>
                </a:solidFill>
              </a:rPr>
              <a:t>1/2</a:t>
            </a:r>
            <a:r>
              <a:rPr lang="nb-NO" dirty="0" smtClean="0">
                <a:solidFill>
                  <a:srgbClr val="C00000"/>
                </a:solidFill>
              </a:rPr>
              <a:t>)</a:t>
            </a:r>
          </a:p>
          <a:p>
            <a:pPr>
              <a:buNone/>
            </a:pPr>
            <a:r>
              <a:rPr lang="nb-NO" dirty="0" smtClean="0"/>
              <a:t>...where</a:t>
            </a:r>
            <a:r>
              <a:rPr lang="nb-NO" dirty="0" smtClean="0">
                <a:solidFill>
                  <a:srgbClr val="C00000"/>
                </a:solidFill>
              </a:rPr>
              <a:t> 1/3 ≤ ⍺ ≤ 2/3</a:t>
            </a:r>
            <a:r>
              <a:rPr lang="nb-NO" dirty="0" smtClean="0"/>
              <a:t>.</a:t>
            </a:r>
            <a:r>
              <a:rPr lang="nb-NO" dirty="0" smtClean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endParaRPr lang="nb-NO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nb-NO" dirty="0" smtClean="0"/>
              <a:t>This solves to </a:t>
            </a:r>
            <a:r>
              <a:rPr lang="nb-NO" dirty="0" smtClean="0">
                <a:solidFill>
                  <a:srgbClr val="C00000"/>
                </a:solidFill>
              </a:rPr>
              <a:t>T(k) = O(k)</a:t>
            </a:r>
            <a:r>
              <a:rPr lang="nb-NO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Breathe Break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6344"/>
            <a:ext cx="8229600" cy="604664"/>
          </a:xfrm>
        </p:spPr>
        <p:txBody>
          <a:bodyPr/>
          <a:lstStyle/>
          <a:p>
            <a:pPr algn="ctr">
              <a:buNone/>
            </a:pPr>
            <a:r>
              <a:rPr lang="nb-NO" dirty="0" smtClean="0"/>
              <a:t>Questions?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Scaling Lemma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010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b-NO" dirty="0" smtClean="0"/>
              <a:t>For any </a:t>
            </a:r>
            <a:r>
              <a:rPr lang="nb-NO" dirty="0" smtClean="0">
                <a:solidFill>
                  <a:srgbClr val="C00000"/>
                </a:solidFill>
              </a:rPr>
              <a:t>c </a:t>
            </a:r>
            <a:r>
              <a:rPr lang="nb-NO" dirty="0" smtClean="0"/>
              <a:t>there is a polynomial time algorithm and a function </a:t>
            </a:r>
            <a:r>
              <a:rPr lang="nb-NO" dirty="0" smtClean="0">
                <a:solidFill>
                  <a:srgbClr val="C00000"/>
                </a:solidFill>
              </a:rPr>
              <a:t>f : N </a:t>
            </a:r>
            <a:r>
              <a:rPr lang="nb-NO" dirty="0" smtClean="0">
                <a:solidFill>
                  <a:srgbClr val="C00000"/>
                </a:solidFill>
                <a:sym typeface="Wingdings" pitchFamily="2" charset="2"/>
              </a:rPr>
              <a:t> N</a:t>
            </a:r>
            <a:r>
              <a:rPr lang="nb-NO" dirty="0" smtClean="0">
                <a:sym typeface="Wingdings" pitchFamily="2" charset="2"/>
              </a:rPr>
              <a:t> </a:t>
            </a:r>
            <a:r>
              <a:rPr lang="nb-NO" dirty="0" smtClean="0"/>
              <a:t>that given a </a:t>
            </a:r>
            <a:r>
              <a:rPr lang="nb-NO" dirty="0" smtClean="0">
                <a:solidFill>
                  <a:srgbClr val="C00000"/>
                </a:solidFill>
              </a:rPr>
              <a:t>planar</a:t>
            </a:r>
            <a:r>
              <a:rPr lang="nb-NO" dirty="0" smtClean="0"/>
              <a:t> graph </a:t>
            </a:r>
            <a:r>
              <a:rPr lang="nb-NO" dirty="0" smtClean="0">
                <a:solidFill>
                  <a:srgbClr val="C00000"/>
                </a:solidFill>
              </a:rPr>
              <a:t>G</a:t>
            </a:r>
            <a:r>
              <a:rPr lang="nb-NO" dirty="0" smtClean="0"/>
              <a:t>, a set </a:t>
            </a:r>
            <a:r>
              <a:rPr lang="nb-NO" dirty="0" smtClean="0">
                <a:solidFill>
                  <a:srgbClr val="C00000"/>
                </a:solidFill>
              </a:rPr>
              <a:t>X</a:t>
            </a:r>
            <a:r>
              <a:rPr lang="nb-NO" dirty="0" smtClean="0"/>
              <a:t> such that </a:t>
            </a:r>
            <a:r>
              <a:rPr lang="nb-NO" dirty="0" smtClean="0">
                <a:solidFill>
                  <a:srgbClr val="C00000"/>
                </a:solidFill>
              </a:rPr>
              <a:t>tw(G\X) ≤ c</a:t>
            </a:r>
            <a:r>
              <a:rPr lang="nb-NO" dirty="0" smtClean="0"/>
              <a:t>, and </a:t>
            </a:r>
            <a:r>
              <a:rPr lang="el-GR" dirty="0" smtClean="0">
                <a:solidFill>
                  <a:srgbClr val="C00000"/>
                </a:solidFill>
              </a:rPr>
              <a:t>ε</a:t>
            </a:r>
            <a:r>
              <a:rPr lang="nb-NO" dirty="0" smtClean="0">
                <a:solidFill>
                  <a:srgbClr val="C00000"/>
                </a:solidFill>
              </a:rPr>
              <a:t> &gt; 0</a:t>
            </a:r>
            <a:r>
              <a:rPr lang="nb-NO" dirty="0" smtClean="0"/>
              <a:t> outputs a set </a:t>
            </a:r>
            <a:r>
              <a:rPr lang="nb-NO" dirty="0" smtClean="0">
                <a:solidFill>
                  <a:srgbClr val="C00000"/>
                </a:solidFill>
              </a:rPr>
              <a:t>X’ </a:t>
            </a:r>
            <a:r>
              <a:rPr lang="nb-NO" dirty="0" smtClean="0"/>
              <a:t> of size </a:t>
            </a:r>
            <a:r>
              <a:rPr lang="el-GR" dirty="0" smtClean="0">
                <a:solidFill>
                  <a:srgbClr val="C00000"/>
                </a:solidFill>
              </a:rPr>
              <a:t>ε</a:t>
            </a:r>
            <a:r>
              <a:rPr lang="nb-NO" dirty="0" smtClean="0">
                <a:solidFill>
                  <a:srgbClr val="C00000"/>
                </a:solidFill>
              </a:rPr>
              <a:t>|X| </a:t>
            </a:r>
            <a:r>
              <a:rPr lang="nb-NO" dirty="0" smtClean="0"/>
              <a:t>such that for any component  </a:t>
            </a:r>
            <a:r>
              <a:rPr lang="nb-NO" dirty="0" smtClean="0">
                <a:solidFill>
                  <a:srgbClr val="C00000"/>
                </a:solidFill>
              </a:rPr>
              <a:t>C</a:t>
            </a:r>
            <a:r>
              <a:rPr lang="nb-NO" dirty="0" smtClean="0"/>
              <a:t> of </a:t>
            </a:r>
            <a:r>
              <a:rPr lang="nb-NO" dirty="0" smtClean="0">
                <a:solidFill>
                  <a:srgbClr val="C00000"/>
                </a:solidFill>
              </a:rPr>
              <a:t>G \ X’</a:t>
            </a:r>
          </a:p>
          <a:p>
            <a:pPr>
              <a:buFontTx/>
              <a:buChar char="-"/>
            </a:pPr>
            <a:r>
              <a:rPr lang="nb-NO" dirty="0" smtClean="0">
                <a:solidFill>
                  <a:srgbClr val="C00000"/>
                </a:solidFill>
              </a:rPr>
              <a:t>|C ∩ X| ≤ f(</a:t>
            </a:r>
            <a:r>
              <a:rPr lang="el-GR" dirty="0" smtClean="0">
                <a:solidFill>
                  <a:srgbClr val="C00000"/>
                </a:solidFill>
              </a:rPr>
              <a:t>ε</a:t>
            </a:r>
            <a:r>
              <a:rPr lang="nb-NO" dirty="0" smtClean="0">
                <a:solidFill>
                  <a:srgbClr val="C00000"/>
                </a:solidFill>
              </a:rPr>
              <a:t>)    </a:t>
            </a:r>
          </a:p>
          <a:p>
            <a:pPr>
              <a:buFontTx/>
              <a:buChar char="-"/>
            </a:pPr>
            <a:r>
              <a:rPr lang="nb-NO" dirty="0" smtClean="0">
                <a:solidFill>
                  <a:srgbClr val="C00000"/>
                </a:solidFill>
              </a:rPr>
              <a:t>|N(C)| ≤ f(</a:t>
            </a:r>
            <a:r>
              <a:rPr lang="el-GR" dirty="0" smtClean="0">
                <a:solidFill>
                  <a:srgbClr val="C00000"/>
                </a:solidFill>
              </a:rPr>
              <a:t>ε</a:t>
            </a:r>
            <a:r>
              <a:rPr lang="nb-NO" dirty="0" smtClean="0">
                <a:solidFill>
                  <a:srgbClr val="C00000"/>
                </a:solidFill>
              </a:rPr>
              <a:t>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275858" y="4437112"/>
            <a:ext cx="5002096" cy="955268"/>
            <a:chOff x="1780553" y="2348880"/>
            <a:chExt cx="5002096" cy="955268"/>
          </a:xfrm>
        </p:grpSpPr>
        <p:sp>
          <p:nvSpPr>
            <p:cNvPr id="5" name="TextBox 4"/>
            <p:cNvSpPr txBox="1"/>
            <p:nvPr/>
          </p:nvSpPr>
          <p:spPr>
            <a:xfrm>
              <a:off x="3292719" y="2780928"/>
              <a:ext cx="3489930" cy="52322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nb-NO" sz="2800" dirty="0" smtClean="0"/>
                <a:t>Implies</a:t>
              </a:r>
              <a:r>
                <a:rPr lang="nb-NO" sz="2800" dirty="0" smtClean="0">
                  <a:solidFill>
                    <a:srgbClr val="C00000"/>
                  </a:solidFill>
                </a:rPr>
                <a:t> tw(G[C]) ≤ f’(</a:t>
              </a:r>
              <a:r>
                <a:rPr lang="el-GR" sz="2800" dirty="0" smtClean="0">
                  <a:solidFill>
                    <a:srgbClr val="C00000"/>
                  </a:solidFill>
                </a:rPr>
                <a:t>ε</a:t>
              </a:r>
              <a:r>
                <a:rPr lang="nb-NO" sz="2800" dirty="0" smtClean="0">
                  <a:solidFill>
                    <a:srgbClr val="C00000"/>
                  </a:solidFill>
                </a:rPr>
                <a:t>)</a:t>
              </a:r>
              <a:endParaRPr lang="nb-NO" sz="2800" dirty="0"/>
            </a:p>
          </p:txBody>
        </p:sp>
        <p:cxnSp>
          <p:nvCxnSpPr>
            <p:cNvPr id="6" name="Straight Arrow Connector 5"/>
            <p:cNvCxnSpPr>
              <a:stCxn id="5" idx="1"/>
            </p:cNvCxnSpPr>
            <p:nvPr/>
          </p:nvCxnSpPr>
          <p:spPr>
            <a:xfrm rot="10800000">
              <a:off x="1780553" y="2348880"/>
              <a:ext cx="1512167" cy="69365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Proof Idea for Scaling Lemma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b-NO" dirty="0" smtClean="0"/>
              <a:t>For a fixed </a:t>
            </a:r>
            <a:r>
              <a:rPr lang="el-GR" dirty="0" smtClean="0">
                <a:solidFill>
                  <a:srgbClr val="C00000"/>
                </a:solidFill>
              </a:rPr>
              <a:t>γ</a:t>
            </a:r>
            <a:r>
              <a:rPr lang="nb-NO" dirty="0" smtClean="0"/>
              <a:t> let </a:t>
            </a: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el-GR" baseline="-25000" dirty="0" smtClean="0">
                <a:solidFill>
                  <a:srgbClr val="C00000"/>
                </a:solidFill>
              </a:rPr>
              <a:t>γ</a:t>
            </a:r>
            <a:r>
              <a:rPr lang="nb-NO" dirty="0" smtClean="0">
                <a:solidFill>
                  <a:srgbClr val="C00000"/>
                </a:solidFill>
              </a:rPr>
              <a:t>(k)</a:t>
            </a:r>
            <a:r>
              <a:rPr lang="nb-NO" dirty="0" smtClean="0"/>
              <a:t> be the smallest integer </a:t>
            </a: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nb-NO" dirty="0" smtClean="0"/>
              <a:t> such that any </a:t>
            </a:r>
            <a:r>
              <a:rPr lang="nb-NO" dirty="0" smtClean="0">
                <a:solidFill>
                  <a:srgbClr val="C00000"/>
                </a:solidFill>
              </a:rPr>
              <a:t>G</a:t>
            </a:r>
            <a:r>
              <a:rPr lang="nb-NO" dirty="0" smtClean="0"/>
              <a:t> with </a:t>
            </a:r>
            <a:r>
              <a:rPr lang="nb-NO" dirty="0" smtClean="0">
                <a:solidFill>
                  <a:srgbClr val="C00000"/>
                </a:solidFill>
              </a:rPr>
              <a:t>X</a:t>
            </a:r>
            <a:r>
              <a:rPr lang="nb-NO" dirty="0" smtClean="0"/>
              <a:t> such that </a:t>
            </a:r>
            <a:r>
              <a:rPr lang="nb-NO" dirty="0" smtClean="0">
                <a:solidFill>
                  <a:srgbClr val="C00000"/>
                </a:solidFill>
              </a:rPr>
              <a:t>|X|≤ k</a:t>
            </a:r>
            <a:r>
              <a:rPr lang="nb-NO" dirty="0" smtClean="0"/>
              <a:t> and </a:t>
            </a:r>
            <a:r>
              <a:rPr lang="nb-NO" dirty="0" smtClean="0">
                <a:solidFill>
                  <a:srgbClr val="C00000"/>
                </a:solidFill>
              </a:rPr>
              <a:t>tw(G\X) ≤ d </a:t>
            </a:r>
            <a:r>
              <a:rPr lang="nb-NO" dirty="0" smtClean="0"/>
              <a:t>contains a set </a:t>
            </a:r>
            <a:r>
              <a:rPr lang="nb-NO" dirty="0" smtClean="0">
                <a:solidFill>
                  <a:srgbClr val="C00000"/>
                </a:solidFill>
              </a:rPr>
              <a:t>X’</a:t>
            </a:r>
            <a:r>
              <a:rPr lang="nb-NO" dirty="0" smtClean="0"/>
              <a:t> of size </a:t>
            </a:r>
            <a:r>
              <a:rPr lang="nb-NO" dirty="0" smtClean="0">
                <a:solidFill>
                  <a:srgbClr val="C00000"/>
                </a:solidFill>
              </a:rPr>
              <a:t>≤ t</a:t>
            </a:r>
            <a:r>
              <a:rPr lang="nb-NO" dirty="0" smtClean="0"/>
              <a:t> such that for any component  </a:t>
            </a:r>
            <a:r>
              <a:rPr lang="nb-NO" dirty="0" smtClean="0">
                <a:solidFill>
                  <a:srgbClr val="C00000"/>
                </a:solidFill>
              </a:rPr>
              <a:t>C</a:t>
            </a:r>
            <a:r>
              <a:rPr lang="nb-NO" dirty="0" smtClean="0"/>
              <a:t> of </a:t>
            </a:r>
            <a:r>
              <a:rPr lang="nb-NO" dirty="0" smtClean="0">
                <a:solidFill>
                  <a:srgbClr val="C00000"/>
                </a:solidFill>
              </a:rPr>
              <a:t>G \ X’</a:t>
            </a:r>
          </a:p>
          <a:p>
            <a:pPr>
              <a:buFontTx/>
              <a:buChar char="-"/>
            </a:pPr>
            <a:r>
              <a:rPr lang="nb-NO" dirty="0" smtClean="0">
                <a:solidFill>
                  <a:srgbClr val="C00000"/>
                </a:solidFill>
              </a:rPr>
              <a:t>|C ∩ X| ≤ </a:t>
            </a:r>
            <a:r>
              <a:rPr lang="el-GR" dirty="0" smtClean="0">
                <a:solidFill>
                  <a:srgbClr val="C00000"/>
                </a:solidFill>
              </a:rPr>
              <a:t>γ</a:t>
            </a:r>
            <a:r>
              <a:rPr lang="nb-NO" dirty="0" smtClean="0">
                <a:solidFill>
                  <a:srgbClr val="C00000"/>
                </a:solidFill>
              </a:rPr>
              <a:t>    </a:t>
            </a:r>
          </a:p>
          <a:p>
            <a:pPr>
              <a:buFontTx/>
              <a:buChar char="-"/>
            </a:pPr>
            <a:r>
              <a:rPr lang="nb-NO" dirty="0" smtClean="0">
                <a:solidFill>
                  <a:srgbClr val="C00000"/>
                </a:solidFill>
              </a:rPr>
              <a:t>|N(C)| ≤ </a:t>
            </a:r>
            <a:r>
              <a:rPr lang="el-GR" dirty="0" smtClean="0">
                <a:solidFill>
                  <a:srgbClr val="C00000"/>
                </a:solidFill>
              </a:rPr>
              <a:t>γ</a:t>
            </a:r>
            <a:endParaRPr lang="nb-NO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Case Study: Dominating Set</a:t>
            </a:r>
            <a:endParaRPr lang="nb-NO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075241" cy="3841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1747"/>
                <a:gridCol w="2691747"/>
                <a:gridCol w="2691747"/>
              </a:tblGrid>
              <a:tr h="754603">
                <a:tc>
                  <a:txBody>
                    <a:bodyPr/>
                    <a:lstStyle/>
                    <a:p>
                      <a:pPr algn="ctr"/>
                      <a:endParaRPr lang="nb-NO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2400" dirty="0" smtClean="0"/>
                        <a:t>General Graphs</a:t>
                      </a:r>
                      <a:endParaRPr lang="nb-NO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2400" dirty="0" smtClean="0"/>
                        <a:t>Planar Graphs</a:t>
                      </a:r>
                      <a:endParaRPr lang="nb-NO" sz="2400" dirty="0"/>
                    </a:p>
                  </a:txBody>
                  <a:tcPr anchor="ctr"/>
                </a:tc>
              </a:tr>
              <a:tr h="754603">
                <a:tc>
                  <a:txBody>
                    <a:bodyPr/>
                    <a:lstStyle/>
                    <a:p>
                      <a:pPr algn="ctr"/>
                      <a:r>
                        <a:rPr lang="nb-NO" sz="2400" dirty="0" smtClean="0"/>
                        <a:t>Exact</a:t>
                      </a:r>
                      <a:r>
                        <a:rPr lang="nb-NO" sz="2400" baseline="0" dirty="0" smtClean="0"/>
                        <a:t> Algorithm</a:t>
                      </a:r>
                      <a:endParaRPr lang="nb-NO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3200" dirty="0" smtClean="0">
                          <a:solidFill>
                            <a:srgbClr val="C00000"/>
                          </a:solidFill>
                        </a:rPr>
                        <a:t>1.49</a:t>
                      </a:r>
                      <a:r>
                        <a:rPr lang="nb-NO" sz="3200" baseline="300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nb-NO" sz="3200" baseline="300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3200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r>
                        <a:rPr lang="nb-NO" sz="3200" baseline="30000" dirty="0" smtClean="0">
                          <a:solidFill>
                            <a:srgbClr val="C00000"/>
                          </a:solidFill>
                        </a:rPr>
                        <a:t>O(n</a:t>
                      </a:r>
                      <a:r>
                        <a:rPr lang="nb-NO" sz="3200" baseline="50000" dirty="0" smtClean="0">
                          <a:solidFill>
                            <a:srgbClr val="C00000"/>
                          </a:solidFill>
                        </a:rPr>
                        <a:t>1/2</a:t>
                      </a:r>
                      <a:r>
                        <a:rPr lang="nb-NO" sz="3200" baseline="30000" dirty="0" smtClean="0">
                          <a:solidFill>
                            <a:srgbClr val="C00000"/>
                          </a:solidFill>
                        </a:rPr>
                        <a:t>)</a:t>
                      </a:r>
                      <a:endParaRPr lang="nb-NO" sz="3200" baseline="300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  <a:tr h="754603">
                <a:tc>
                  <a:txBody>
                    <a:bodyPr/>
                    <a:lstStyle/>
                    <a:p>
                      <a:pPr algn="ctr"/>
                      <a:r>
                        <a:rPr lang="nb-NO" sz="2400" dirty="0" smtClean="0"/>
                        <a:t>Parameterized</a:t>
                      </a:r>
                      <a:r>
                        <a:rPr lang="nb-NO" sz="2400" baseline="0" dirty="0" smtClean="0"/>
                        <a:t> Complexity</a:t>
                      </a:r>
                      <a:endParaRPr lang="nb-NO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2400" baseline="0" dirty="0" smtClean="0">
                          <a:solidFill>
                            <a:srgbClr val="C00000"/>
                          </a:solidFill>
                        </a:rPr>
                        <a:t>W[2]</a:t>
                      </a:r>
                      <a:r>
                        <a:rPr lang="nb-NO" sz="2400" baseline="0" dirty="0" smtClean="0"/>
                        <a:t>-complete</a:t>
                      </a:r>
                      <a:endParaRPr lang="nb-NO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3200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r>
                        <a:rPr lang="nb-NO" sz="3200" baseline="30000" dirty="0" smtClean="0">
                          <a:solidFill>
                            <a:srgbClr val="C00000"/>
                          </a:solidFill>
                        </a:rPr>
                        <a:t>O(k</a:t>
                      </a:r>
                      <a:r>
                        <a:rPr lang="nb-NO" sz="3200" baseline="50000" dirty="0" smtClean="0">
                          <a:solidFill>
                            <a:srgbClr val="C00000"/>
                          </a:solidFill>
                        </a:rPr>
                        <a:t>1/2</a:t>
                      </a:r>
                      <a:r>
                        <a:rPr lang="nb-NO" sz="3200" baseline="30000" dirty="0" smtClean="0">
                          <a:solidFill>
                            <a:srgbClr val="C00000"/>
                          </a:solidFill>
                        </a:rPr>
                        <a:t>)</a:t>
                      </a:r>
                      <a:endParaRPr lang="nb-NO" sz="3200" baseline="300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  <a:tr h="754603">
                <a:tc>
                  <a:txBody>
                    <a:bodyPr/>
                    <a:lstStyle/>
                    <a:p>
                      <a:pPr algn="ctr"/>
                      <a:r>
                        <a:rPr lang="nb-NO" sz="2400" dirty="0" smtClean="0"/>
                        <a:t>Kernel</a:t>
                      </a:r>
                      <a:endParaRPr lang="nb-NO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2400" baseline="0" dirty="0" smtClean="0">
                          <a:solidFill>
                            <a:srgbClr val="C00000"/>
                          </a:solidFill>
                        </a:rPr>
                        <a:t>W[2]</a:t>
                      </a:r>
                      <a:r>
                        <a:rPr lang="nb-NO" sz="2400" baseline="0" dirty="0" smtClean="0"/>
                        <a:t>-complete</a:t>
                      </a:r>
                      <a:endParaRPr lang="nb-NO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3200" dirty="0" smtClean="0">
                          <a:solidFill>
                            <a:srgbClr val="C00000"/>
                          </a:solidFill>
                        </a:rPr>
                        <a:t>O(k)</a:t>
                      </a:r>
                      <a:endParaRPr lang="nb-NO" sz="32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  <a:tr h="754603">
                <a:tc>
                  <a:txBody>
                    <a:bodyPr/>
                    <a:lstStyle/>
                    <a:p>
                      <a:pPr algn="ctr"/>
                      <a:r>
                        <a:rPr lang="nb-NO" sz="2400" dirty="0" smtClean="0"/>
                        <a:t>Approximation</a:t>
                      </a:r>
                      <a:endParaRPr lang="nb-NO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3200" dirty="0" smtClean="0">
                          <a:solidFill>
                            <a:srgbClr val="C00000"/>
                          </a:solidFill>
                        </a:rPr>
                        <a:t>log(n)</a:t>
                      </a:r>
                      <a:endParaRPr lang="nb-NO" sz="32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3200" dirty="0" smtClean="0">
                          <a:solidFill>
                            <a:srgbClr val="C00000"/>
                          </a:solidFill>
                        </a:rPr>
                        <a:t>1+</a:t>
                      </a:r>
                      <a:r>
                        <a:rPr lang="el-GR" sz="320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ε</a:t>
                      </a:r>
                      <a:endParaRPr lang="nb-NO" sz="32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Proof Idea for Scaling Lemma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b-NO" dirty="0" smtClean="0"/>
              <a:t>For every </a:t>
            </a:r>
            <a:r>
              <a:rPr lang="el-GR" dirty="0" smtClean="0">
                <a:solidFill>
                  <a:srgbClr val="C00000"/>
                </a:solidFill>
              </a:rPr>
              <a:t>γ</a:t>
            </a:r>
            <a:r>
              <a:rPr lang="nb-NO" dirty="0" smtClean="0">
                <a:solidFill>
                  <a:srgbClr val="C00000"/>
                </a:solidFill>
              </a:rPr>
              <a:t> &gt; d</a:t>
            </a:r>
            <a:r>
              <a:rPr lang="nb-NO" dirty="0" smtClean="0"/>
              <a:t> prove that </a:t>
            </a: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el-GR" baseline="-25000" dirty="0" smtClean="0">
                <a:solidFill>
                  <a:srgbClr val="C00000"/>
                </a:solidFill>
              </a:rPr>
              <a:t>γ</a:t>
            </a:r>
            <a:r>
              <a:rPr lang="nb-NO" dirty="0" smtClean="0">
                <a:solidFill>
                  <a:srgbClr val="C00000"/>
                </a:solidFill>
              </a:rPr>
              <a:t>(k) ≤ g(</a:t>
            </a:r>
            <a:r>
              <a:rPr lang="el-GR" dirty="0" smtClean="0">
                <a:solidFill>
                  <a:srgbClr val="C00000"/>
                </a:solidFill>
              </a:rPr>
              <a:t>γ</a:t>
            </a:r>
            <a:r>
              <a:rPr lang="nb-NO" dirty="0" smtClean="0">
                <a:solidFill>
                  <a:srgbClr val="C00000"/>
                </a:solidFill>
              </a:rPr>
              <a:t>)k</a:t>
            </a:r>
            <a:r>
              <a:rPr lang="nb-NO" dirty="0" smtClean="0"/>
              <a:t> where </a:t>
            </a:r>
            <a:r>
              <a:rPr lang="nb-NO" dirty="0" smtClean="0">
                <a:solidFill>
                  <a:srgbClr val="C00000"/>
                </a:solidFill>
              </a:rPr>
              <a:t>g(</a:t>
            </a:r>
            <a:r>
              <a:rPr lang="el-GR" dirty="0" smtClean="0">
                <a:solidFill>
                  <a:srgbClr val="C00000"/>
                </a:solidFill>
              </a:rPr>
              <a:t>γ</a:t>
            </a:r>
            <a:r>
              <a:rPr lang="nb-NO" dirty="0" smtClean="0">
                <a:solidFill>
                  <a:srgbClr val="C00000"/>
                </a:solidFill>
              </a:rPr>
              <a:t>) </a:t>
            </a:r>
            <a:r>
              <a:rPr lang="nb-NO" dirty="0" smtClean="0">
                <a:solidFill>
                  <a:srgbClr val="C00000"/>
                </a:solidFill>
                <a:sym typeface="Wingdings" pitchFamily="2" charset="2"/>
              </a:rPr>
              <a:t> 0 as </a:t>
            </a:r>
            <a:r>
              <a:rPr lang="el-GR" dirty="0" smtClean="0">
                <a:solidFill>
                  <a:srgbClr val="C00000"/>
                </a:solidFill>
                <a:sym typeface="Wingdings" pitchFamily="2" charset="2"/>
              </a:rPr>
              <a:t>γ</a:t>
            </a:r>
            <a:r>
              <a:rPr lang="nb-NO" dirty="0" smtClean="0">
                <a:solidFill>
                  <a:srgbClr val="C00000"/>
                </a:solidFill>
                <a:sym typeface="Wingdings" pitchFamily="2" charset="2"/>
              </a:rPr>
              <a:t>  ∞</a:t>
            </a:r>
            <a:r>
              <a:rPr lang="nb-NO" dirty="0" smtClean="0">
                <a:sym typeface="Wingdings" pitchFamily="2" charset="2"/>
              </a:rPr>
              <a:t>.</a:t>
            </a:r>
          </a:p>
          <a:p>
            <a:pPr>
              <a:buNone/>
            </a:pPr>
            <a:endParaRPr lang="nb-NO" dirty="0" smtClean="0">
              <a:sym typeface="Wingdings" pitchFamily="2" charset="2"/>
            </a:endParaRPr>
          </a:p>
          <a:p>
            <a:pPr>
              <a:buNone/>
            </a:pPr>
            <a:r>
              <a:rPr lang="nb-NO" dirty="0" smtClean="0">
                <a:sym typeface="Wingdings" pitchFamily="2" charset="2"/>
              </a:rPr>
              <a:t>Prove </a:t>
            </a: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el-GR" baseline="-25000" dirty="0" smtClean="0">
                <a:solidFill>
                  <a:srgbClr val="C00000"/>
                </a:solidFill>
              </a:rPr>
              <a:t>γ</a:t>
            </a:r>
            <a:r>
              <a:rPr lang="nb-NO" dirty="0" smtClean="0">
                <a:solidFill>
                  <a:srgbClr val="C00000"/>
                </a:solidFill>
              </a:rPr>
              <a:t>(k) ≤ g(</a:t>
            </a:r>
            <a:r>
              <a:rPr lang="el-GR" dirty="0" smtClean="0">
                <a:solidFill>
                  <a:srgbClr val="C00000"/>
                </a:solidFill>
              </a:rPr>
              <a:t>γ</a:t>
            </a:r>
            <a:r>
              <a:rPr lang="nb-NO" dirty="0" smtClean="0">
                <a:solidFill>
                  <a:srgbClr val="C00000"/>
                </a:solidFill>
              </a:rPr>
              <a:t>)k </a:t>
            </a:r>
            <a:r>
              <a:rPr lang="nb-NO" dirty="0" smtClean="0"/>
              <a:t>using balanced separation as in the proof of</a:t>
            </a:r>
            <a:r>
              <a:rPr lang="nb-NO" dirty="0" smtClean="0">
                <a:solidFill>
                  <a:srgbClr val="C00000"/>
                </a:solidFill>
              </a:rPr>
              <a:t> WNDL</a:t>
            </a:r>
            <a:r>
              <a:rPr lang="nb-NO" dirty="0" smtClean="0"/>
              <a:t>.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Recurrence for Scaling Lemma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b-NO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el-GR" baseline="-25000" dirty="0" smtClean="0">
                <a:solidFill>
                  <a:srgbClr val="C00000"/>
                </a:solidFill>
              </a:rPr>
              <a:t>γ</a:t>
            </a:r>
            <a:r>
              <a:rPr lang="nb-NO" dirty="0" smtClean="0">
                <a:solidFill>
                  <a:srgbClr val="C00000"/>
                </a:solidFill>
              </a:rPr>
              <a:t>(</a:t>
            </a:r>
            <a:r>
              <a:rPr lang="el-GR" dirty="0" smtClean="0">
                <a:solidFill>
                  <a:srgbClr val="C00000"/>
                </a:solidFill>
              </a:rPr>
              <a:t>γ</a:t>
            </a:r>
            <a:r>
              <a:rPr lang="nb-NO" dirty="0" smtClean="0">
                <a:solidFill>
                  <a:srgbClr val="C00000"/>
                </a:solidFill>
              </a:rPr>
              <a:t>) = 0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el-GR" baseline="-25000" dirty="0" smtClean="0">
                <a:solidFill>
                  <a:srgbClr val="C00000"/>
                </a:solidFill>
              </a:rPr>
              <a:t>γ</a:t>
            </a:r>
            <a:r>
              <a:rPr lang="nb-NO" dirty="0" smtClean="0">
                <a:solidFill>
                  <a:srgbClr val="C00000"/>
                </a:solidFill>
              </a:rPr>
              <a:t>(k) 	≤ T</a:t>
            </a:r>
            <a:r>
              <a:rPr lang="el-GR" baseline="-25000" dirty="0" smtClean="0">
                <a:solidFill>
                  <a:srgbClr val="C00000"/>
                </a:solidFill>
              </a:rPr>
              <a:t>γ</a:t>
            </a:r>
            <a:r>
              <a:rPr lang="nb-NO" dirty="0" smtClean="0">
                <a:solidFill>
                  <a:srgbClr val="C00000"/>
                </a:solidFill>
              </a:rPr>
              <a:t>(⍺k + O(k</a:t>
            </a:r>
            <a:r>
              <a:rPr lang="nb-NO" baseline="30000" dirty="0" smtClean="0">
                <a:solidFill>
                  <a:srgbClr val="C00000"/>
                </a:solidFill>
              </a:rPr>
              <a:t>1/2</a:t>
            </a:r>
            <a:r>
              <a:rPr lang="nb-NO" dirty="0" smtClean="0">
                <a:solidFill>
                  <a:srgbClr val="C00000"/>
                </a:solidFill>
              </a:rPr>
              <a:t>)) </a:t>
            </a:r>
            <a:br>
              <a:rPr lang="nb-NO" dirty="0" smtClean="0">
                <a:solidFill>
                  <a:srgbClr val="C00000"/>
                </a:solidFill>
              </a:rPr>
            </a:br>
            <a:r>
              <a:rPr lang="nb-NO" dirty="0" smtClean="0">
                <a:solidFill>
                  <a:srgbClr val="C00000"/>
                </a:solidFill>
              </a:rPr>
              <a:t>	+ T</a:t>
            </a:r>
            <a:r>
              <a:rPr lang="el-GR" baseline="-25000" dirty="0" smtClean="0">
                <a:solidFill>
                  <a:srgbClr val="C00000"/>
                </a:solidFill>
              </a:rPr>
              <a:t>γ</a:t>
            </a:r>
            <a:r>
              <a:rPr lang="nb-NO" dirty="0" smtClean="0">
                <a:solidFill>
                  <a:srgbClr val="C00000"/>
                </a:solidFill>
              </a:rPr>
              <a:t>((1-⍺)k + O(k</a:t>
            </a:r>
            <a:r>
              <a:rPr lang="nb-NO" baseline="30000" dirty="0" smtClean="0">
                <a:solidFill>
                  <a:srgbClr val="C00000"/>
                </a:solidFill>
              </a:rPr>
              <a:t>1/2</a:t>
            </a:r>
            <a:r>
              <a:rPr lang="nb-NO" dirty="0" smtClean="0">
                <a:solidFill>
                  <a:srgbClr val="C00000"/>
                </a:solidFill>
              </a:rPr>
              <a:t>)) + O(k</a:t>
            </a:r>
            <a:r>
              <a:rPr lang="nb-NO" baseline="30000" dirty="0" smtClean="0">
                <a:solidFill>
                  <a:srgbClr val="C00000"/>
                </a:solidFill>
              </a:rPr>
              <a:t>1/2</a:t>
            </a:r>
            <a:r>
              <a:rPr lang="nb-NO" dirty="0" smtClean="0">
                <a:solidFill>
                  <a:srgbClr val="C00000"/>
                </a:solidFill>
              </a:rPr>
              <a:t>)</a:t>
            </a:r>
          </a:p>
          <a:p>
            <a:pPr>
              <a:buNone/>
            </a:pPr>
            <a:r>
              <a:rPr lang="nb-NO" dirty="0" smtClean="0"/>
              <a:t>...where</a:t>
            </a:r>
            <a:r>
              <a:rPr lang="nb-NO" dirty="0" smtClean="0">
                <a:solidFill>
                  <a:srgbClr val="C00000"/>
                </a:solidFill>
              </a:rPr>
              <a:t> 1/3 ≤ ⍺ ≤ 2/3</a:t>
            </a:r>
            <a:r>
              <a:rPr lang="nb-NO" dirty="0" smtClean="0"/>
              <a:t>.</a:t>
            </a:r>
            <a:r>
              <a:rPr lang="nb-NO" dirty="0" smtClean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endParaRPr lang="nb-NO" dirty="0"/>
          </a:p>
        </p:txBody>
      </p:sp>
      <p:grpSp>
        <p:nvGrpSpPr>
          <p:cNvPr id="5" name="Group 4"/>
          <p:cNvGrpSpPr/>
          <p:nvPr/>
        </p:nvGrpSpPr>
        <p:grpSpPr>
          <a:xfrm>
            <a:off x="4788024" y="2780928"/>
            <a:ext cx="3446656" cy="1008112"/>
            <a:chOff x="1492539" y="2780928"/>
            <a:chExt cx="3446656" cy="1008112"/>
          </a:xfrm>
        </p:grpSpPr>
        <p:sp>
          <p:nvSpPr>
            <p:cNvPr id="6" name="TextBox 5"/>
            <p:cNvSpPr txBox="1"/>
            <p:nvPr/>
          </p:nvSpPr>
          <p:spPr>
            <a:xfrm>
              <a:off x="3292719" y="2780928"/>
              <a:ext cx="1646476" cy="52322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nb-NO" sz="2800" dirty="0" smtClean="0"/>
                <a:t>See board</a:t>
              </a:r>
              <a:endParaRPr lang="nb-NO" sz="2800" dirty="0"/>
            </a:p>
          </p:txBody>
        </p:sp>
        <p:cxnSp>
          <p:nvCxnSpPr>
            <p:cNvPr id="7" name="Straight Arrow Connector 6"/>
            <p:cNvCxnSpPr>
              <a:stCxn id="6" idx="1"/>
            </p:cNvCxnSpPr>
            <p:nvPr/>
          </p:nvCxnSpPr>
          <p:spPr>
            <a:xfrm rot="10800000" flipV="1">
              <a:off x="1492539" y="3042538"/>
              <a:ext cx="1800180" cy="746502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5054494" y="4797152"/>
            <a:ext cx="3045898" cy="138499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nb-NO" sz="2800" dirty="0" smtClean="0"/>
              <a:t>Thus </a:t>
            </a:r>
            <a:r>
              <a:rPr lang="nb-NO" sz="2800" dirty="0" smtClean="0">
                <a:solidFill>
                  <a:srgbClr val="C00000"/>
                </a:solidFill>
              </a:rPr>
              <a:t>T</a:t>
            </a:r>
            <a:r>
              <a:rPr lang="el-GR" sz="2800" baseline="-25000" dirty="0" smtClean="0">
                <a:solidFill>
                  <a:srgbClr val="C00000"/>
                </a:solidFill>
              </a:rPr>
              <a:t>γ</a:t>
            </a:r>
            <a:r>
              <a:rPr lang="nb-NO" sz="2800" dirty="0" smtClean="0">
                <a:solidFill>
                  <a:srgbClr val="C00000"/>
                </a:solidFill>
              </a:rPr>
              <a:t>(k) ≤ g(</a:t>
            </a:r>
            <a:r>
              <a:rPr lang="el-GR" sz="2800" dirty="0" smtClean="0">
                <a:solidFill>
                  <a:srgbClr val="C00000"/>
                </a:solidFill>
              </a:rPr>
              <a:t>γ</a:t>
            </a:r>
            <a:r>
              <a:rPr lang="nb-NO" sz="2800" dirty="0" smtClean="0">
                <a:solidFill>
                  <a:srgbClr val="C00000"/>
                </a:solidFill>
              </a:rPr>
              <a:t>)k</a:t>
            </a:r>
          </a:p>
          <a:p>
            <a:r>
              <a:rPr lang="nb-NO" sz="2800" dirty="0" smtClean="0"/>
              <a:t>but what is </a:t>
            </a:r>
            <a:r>
              <a:rPr lang="nb-NO" sz="2800" dirty="0" smtClean="0">
                <a:solidFill>
                  <a:srgbClr val="C00000"/>
                </a:solidFill>
              </a:rPr>
              <a:t>lim g(</a:t>
            </a:r>
            <a:r>
              <a:rPr lang="el-GR" sz="2800" dirty="0" smtClean="0">
                <a:solidFill>
                  <a:srgbClr val="C00000"/>
                </a:solidFill>
              </a:rPr>
              <a:t>γ</a:t>
            </a:r>
            <a:r>
              <a:rPr lang="nb-NO" sz="2800" dirty="0" smtClean="0">
                <a:solidFill>
                  <a:srgbClr val="C00000"/>
                </a:solidFill>
              </a:rPr>
              <a:t>) </a:t>
            </a:r>
          </a:p>
          <a:p>
            <a:r>
              <a:rPr lang="nb-NO" sz="2800" dirty="0" smtClean="0">
                <a:solidFill>
                  <a:srgbClr val="C00000"/>
                </a:solidFill>
              </a:rPr>
              <a:t>when </a:t>
            </a:r>
            <a:r>
              <a:rPr lang="el-GR" sz="2800" dirty="0" smtClean="0">
                <a:solidFill>
                  <a:srgbClr val="C00000"/>
                </a:solidFill>
              </a:rPr>
              <a:t>γ</a:t>
            </a:r>
            <a:r>
              <a:rPr lang="nb-NO" sz="2800" dirty="0" smtClean="0">
                <a:solidFill>
                  <a:srgbClr val="C00000"/>
                </a:solidFill>
              </a:rPr>
              <a:t> </a:t>
            </a:r>
            <a:r>
              <a:rPr lang="nb-NO" sz="2800" dirty="0" smtClean="0">
                <a:solidFill>
                  <a:srgbClr val="C00000"/>
                </a:solidFill>
                <a:sym typeface="Wingdings" pitchFamily="2" charset="2"/>
              </a:rPr>
              <a:t> ∞?</a:t>
            </a:r>
            <a:r>
              <a:rPr lang="nb-NO" sz="2800" dirty="0" smtClean="0">
                <a:solidFill>
                  <a:srgbClr val="C00000"/>
                </a:solidFill>
              </a:rPr>
              <a:t> </a:t>
            </a:r>
            <a:endParaRPr lang="nb-NO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Analyzing </a:t>
            </a:r>
            <a:r>
              <a:rPr lang="nb-NO" dirty="0" smtClean="0">
                <a:solidFill>
                  <a:srgbClr val="C00000"/>
                </a:solidFill>
              </a:rPr>
              <a:t>g(</a:t>
            </a:r>
            <a:r>
              <a:rPr lang="el-GR" dirty="0" smtClean="0">
                <a:solidFill>
                  <a:srgbClr val="C00000"/>
                </a:solidFill>
              </a:rPr>
              <a:t>γ</a:t>
            </a:r>
            <a:r>
              <a:rPr lang="nb-NO" dirty="0" smtClean="0">
                <a:solidFill>
                  <a:srgbClr val="C00000"/>
                </a:solidFill>
              </a:rPr>
              <a:t>)</a:t>
            </a:r>
            <a:endParaRPr lang="nb-NO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b-NO" b="1" dirty="0" smtClean="0">
                <a:solidFill>
                  <a:srgbClr val="0070C0"/>
                </a:solidFill>
              </a:rPr>
              <a:t>cheat: </a:t>
            </a:r>
            <a:r>
              <a:rPr lang="nb-NO" dirty="0" smtClean="0"/>
              <a:t>set </a:t>
            </a:r>
            <a:r>
              <a:rPr lang="nb-NO" dirty="0" smtClean="0">
                <a:solidFill>
                  <a:srgbClr val="C00000"/>
                </a:solidFill>
              </a:rPr>
              <a:t>⍺ = ½ </a:t>
            </a:r>
            <a:r>
              <a:rPr lang="nb-NO" dirty="0" smtClean="0"/>
              <a:t>and move lower order terms outside function calls. </a:t>
            </a:r>
          </a:p>
          <a:p>
            <a:pPr>
              <a:buNone/>
            </a:pPr>
            <a:endParaRPr lang="nb-NO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el-GR" baseline="-25000" dirty="0" smtClean="0">
                <a:solidFill>
                  <a:srgbClr val="C00000"/>
                </a:solidFill>
              </a:rPr>
              <a:t>γ</a:t>
            </a:r>
            <a:r>
              <a:rPr lang="nb-NO" dirty="0" smtClean="0">
                <a:solidFill>
                  <a:srgbClr val="C00000"/>
                </a:solidFill>
              </a:rPr>
              <a:t>(</a:t>
            </a:r>
            <a:r>
              <a:rPr lang="el-GR" dirty="0" smtClean="0">
                <a:solidFill>
                  <a:srgbClr val="C00000"/>
                </a:solidFill>
              </a:rPr>
              <a:t>γ</a:t>
            </a:r>
            <a:r>
              <a:rPr lang="nb-NO" dirty="0" smtClean="0">
                <a:solidFill>
                  <a:srgbClr val="C00000"/>
                </a:solidFill>
              </a:rPr>
              <a:t>) = 0</a:t>
            </a:r>
          </a:p>
          <a:p>
            <a:pPr>
              <a:buNone/>
            </a:pP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el-GR" baseline="-25000" dirty="0" smtClean="0">
                <a:solidFill>
                  <a:srgbClr val="C00000"/>
                </a:solidFill>
              </a:rPr>
              <a:t>γ</a:t>
            </a:r>
            <a:r>
              <a:rPr lang="nb-NO" dirty="0" smtClean="0">
                <a:solidFill>
                  <a:srgbClr val="C00000"/>
                </a:solidFill>
              </a:rPr>
              <a:t>(k) 	≤ 2T</a:t>
            </a:r>
            <a:r>
              <a:rPr lang="el-GR" baseline="-25000" dirty="0" smtClean="0">
                <a:solidFill>
                  <a:srgbClr val="C00000"/>
                </a:solidFill>
              </a:rPr>
              <a:t>γ</a:t>
            </a:r>
            <a:r>
              <a:rPr lang="nb-NO" dirty="0" smtClean="0">
                <a:solidFill>
                  <a:srgbClr val="C00000"/>
                </a:solidFill>
              </a:rPr>
              <a:t>(½k) + O(k</a:t>
            </a:r>
            <a:r>
              <a:rPr lang="nb-NO" baseline="30000" dirty="0" smtClean="0">
                <a:solidFill>
                  <a:srgbClr val="C00000"/>
                </a:solidFill>
              </a:rPr>
              <a:t>½</a:t>
            </a:r>
            <a:r>
              <a:rPr lang="nb-NO" dirty="0" smtClean="0">
                <a:solidFill>
                  <a:srgbClr val="C00000"/>
                </a:solidFill>
              </a:rPr>
              <a:t>)</a:t>
            </a:r>
          </a:p>
          <a:p>
            <a:pPr>
              <a:buNone/>
            </a:pPr>
            <a:endParaRPr lang="nb-NO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Analyzing </a:t>
            </a:r>
            <a:r>
              <a:rPr lang="nb-NO" dirty="0" smtClean="0">
                <a:solidFill>
                  <a:srgbClr val="C00000"/>
                </a:solidFill>
              </a:rPr>
              <a:t>g(</a:t>
            </a:r>
            <a:r>
              <a:rPr lang="el-GR" dirty="0" smtClean="0">
                <a:solidFill>
                  <a:srgbClr val="C00000"/>
                </a:solidFill>
              </a:rPr>
              <a:t>γ</a:t>
            </a:r>
            <a:r>
              <a:rPr lang="nb-NO" dirty="0" smtClean="0">
                <a:solidFill>
                  <a:srgbClr val="C00000"/>
                </a:solidFill>
              </a:rPr>
              <a:t>)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el-GR" baseline="-25000" dirty="0" smtClean="0">
                <a:solidFill>
                  <a:srgbClr val="C00000"/>
                </a:solidFill>
              </a:rPr>
              <a:t>γ</a:t>
            </a:r>
            <a:r>
              <a:rPr lang="nb-NO" dirty="0" smtClean="0">
                <a:solidFill>
                  <a:srgbClr val="C00000"/>
                </a:solidFill>
              </a:rPr>
              <a:t>(</a:t>
            </a:r>
            <a:r>
              <a:rPr lang="el-GR" dirty="0" smtClean="0">
                <a:solidFill>
                  <a:srgbClr val="C00000"/>
                </a:solidFill>
              </a:rPr>
              <a:t>γ</a:t>
            </a:r>
            <a:r>
              <a:rPr lang="nb-NO" dirty="0" smtClean="0">
                <a:solidFill>
                  <a:srgbClr val="C00000"/>
                </a:solidFill>
              </a:rPr>
              <a:t>) = 0			T</a:t>
            </a:r>
            <a:r>
              <a:rPr lang="el-GR" baseline="-25000" dirty="0" smtClean="0">
                <a:solidFill>
                  <a:srgbClr val="C00000"/>
                </a:solidFill>
              </a:rPr>
              <a:t>γ</a:t>
            </a:r>
            <a:r>
              <a:rPr lang="nb-NO" dirty="0" smtClean="0">
                <a:solidFill>
                  <a:srgbClr val="C00000"/>
                </a:solidFill>
              </a:rPr>
              <a:t>(k) 	≤ 2T</a:t>
            </a:r>
            <a:r>
              <a:rPr lang="el-GR" baseline="-25000" dirty="0" smtClean="0">
                <a:solidFill>
                  <a:srgbClr val="C00000"/>
                </a:solidFill>
              </a:rPr>
              <a:t>γ</a:t>
            </a:r>
            <a:r>
              <a:rPr lang="nb-NO" dirty="0" smtClean="0">
                <a:solidFill>
                  <a:srgbClr val="C00000"/>
                </a:solidFill>
              </a:rPr>
              <a:t>(½k) + O(k</a:t>
            </a:r>
            <a:r>
              <a:rPr lang="nb-NO" baseline="30000" dirty="0" smtClean="0">
                <a:solidFill>
                  <a:srgbClr val="C00000"/>
                </a:solidFill>
              </a:rPr>
              <a:t>½</a:t>
            </a:r>
            <a:r>
              <a:rPr lang="nb-NO" dirty="0" smtClean="0">
                <a:solidFill>
                  <a:srgbClr val="C00000"/>
                </a:solidFill>
              </a:rPr>
              <a:t>)</a:t>
            </a:r>
          </a:p>
          <a:p>
            <a:pPr>
              <a:buNone/>
            </a:pPr>
            <a:endParaRPr lang="nb-NO" dirty="0"/>
          </a:p>
        </p:txBody>
      </p:sp>
      <p:grpSp>
        <p:nvGrpSpPr>
          <p:cNvPr id="61" name="Group 60"/>
          <p:cNvGrpSpPr/>
          <p:nvPr/>
        </p:nvGrpSpPr>
        <p:grpSpPr>
          <a:xfrm>
            <a:off x="611560" y="2852936"/>
            <a:ext cx="4752528" cy="2448272"/>
            <a:chOff x="1979712" y="2708920"/>
            <a:chExt cx="4752528" cy="2448272"/>
          </a:xfrm>
        </p:grpSpPr>
        <p:sp>
          <p:nvSpPr>
            <p:cNvPr id="4" name="Oval 3"/>
            <p:cNvSpPr/>
            <p:nvPr/>
          </p:nvSpPr>
          <p:spPr>
            <a:xfrm>
              <a:off x="4139952" y="2708920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9" name="Oval 18"/>
            <p:cNvSpPr/>
            <p:nvPr/>
          </p:nvSpPr>
          <p:spPr>
            <a:xfrm>
              <a:off x="2915816" y="3356992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0" name="Oval 19"/>
            <p:cNvSpPr/>
            <p:nvPr/>
          </p:nvSpPr>
          <p:spPr>
            <a:xfrm>
              <a:off x="5436096" y="3356992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1" name="Oval 20"/>
            <p:cNvSpPr/>
            <p:nvPr/>
          </p:nvSpPr>
          <p:spPr>
            <a:xfrm>
              <a:off x="2339752" y="4077072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2" name="Oval 21"/>
            <p:cNvSpPr/>
            <p:nvPr/>
          </p:nvSpPr>
          <p:spPr>
            <a:xfrm>
              <a:off x="3491880" y="4077072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3" name="Oval 22"/>
            <p:cNvSpPr/>
            <p:nvPr/>
          </p:nvSpPr>
          <p:spPr>
            <a:xfrm>
              <a:off x="4788024" y="4077072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4" name="Oval 23"/>
            <p:cNvSpPr/>
            <p:nvPr/>
          </p:nvSpPr>
          <p:spPr>
            <a:xfrm>
              <a:off x="6012160" y="4077072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5" name="Oval 24"/>
            <p:cNvSpPr/>
            <p:nvPr/>
          </p:nvSpPr>
          <p:spPr>
            <a:xfrm>
              <a:off x="3203848" y="4797152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6" name="Oval 25"/>
            <p:cNvSpPr/>
            <p:nvPr/>
          </p:nvSpPr>
          <p:spPr>
            <a:xfrm>
              <a:off x="3851920" y="4797152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7" name="Oval 26"/>
            <p:cNvSpPr/>
            <p:nvPr/>
          </p:nvSpPr>
          <p:spPr>
            <a:xfrm>
              <a:off x="1979712" y="4797152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8" name="Oval 27"/>
            <p:cNvSpPr/>
            <p:nvPr/>
          </p:nvSpPr>
          <p:spPr>
            <a:xfrm>
              <a:off x="2627784" y="4797152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9" name="Oval 28"/>
            <p:cNvSpPr/>
            <p:nvPr/>
          </p:nvSpPr>
          <p:spPr>
            <a:xfrm>
              <a:off x="4499992" y="4797152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0" name="Oval 29"/>
            <p:cNvSpPr/>
            <p:nvPr/>
          </p:nvSpPr>
          <p:spPr>
            <a:xfrm>
              <a:off x="5148064" y="4797152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1" name="Oval 30"/>
            <p:cNvSpPr/>
            <p:nvPr/>
          </p:nvSpPr>
          <p:spPr>
            <a:xfrm>
              <a:off x="5724128" y="4797152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2" name="Oval 31"/>
            <p:cNvSpPr/>
            <p:nvPr/>
          </p:nvSpPr>
          <p:spPr>
            <a:xfrm>
              <a:off x="6372200" y="4797152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cxnSp>
          <p:nvCxnSpPr>
            <p:cNvPr id="34" name="Straight Connector 33"/>
            <p:cNvCxnSpPr>
              <a:stCxn id="4" idx="2"/>
              <a:endCxn id="19" idx="7"/>
            </p:cNvCxnSpPr>
            <p:nvPr/>
          </p:nvCxnSpPr>
          <p:spPr>
            <a:xfrm rot="10800000" flipV="1">
              <a:off x="3223130" y="2888939"/>
              <a:ext cx="916823" cy="52077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4" idx="6"/>
              <a:endCxn id="20" idx="1"/>
            </p:cNvCxnSpPr>
            <p:nvPr/>
          </p:nvCxnSpPr>
          <p:spPr>
            <a:xfrm>
              <a:off x="4499992" y="2888940"/>
              <a:ext cx="988831" cy="52077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19" idx="5"/>
              <a:endCxn id="22" idx="1"/>
            </p:cNvCxnSpPr>
            <p:nvPr/>
          </p:nvCxnSpPr>
          <p:spPr>
            <a:xfrm rot="16200000" flipH="1">
              <a:off x="3151121" y="3736313"/>
              <a:ext cx="465494" cy="3214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19" idx="3"/>
              <a:endCxn id="21" idx="7"/>
            </p:cNvCxnSpPr>
            <p:nvPr/>
          </p:nvCxnSpPr>
          <p:spPr>
            <a:xfrm rot="5400000">
              <a:off x="2575057" y="3736313"/>
              <a:ext cx="465494" cy="3214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21" idx="3"/>
              <a:endCxn id="27" idx="0"/>
            </p:cNvCxnSpPr>
            <p:nvPr/>
          </p:nvCxnSpPr>
          <p:spPr>
            <a:xfrm rot="5400000">
              <a:off x="2069723" y="4474395"/>
              <a:ext cx="412767" cy="2327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21" idx="5"/>
              <a:endCxn id="28" idx="0"/>
            </p:cNvCxnSpPr>
            <p:nvPr/>
          </p:nvCxnSpPr>
          <p:spPr>
            <a:xfrm rot="16200000" flipH="1">
              <a:off x="2521051" y="4510398"/>
              <a:ext cx="412767" cy="160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22" idx="3"/>
              <a:endCxn id="25" idx="0"/>
            </p:cNvCxnSpPr>
            <p:nvPr/>
          </p:nvCxnSpPr>
          <p:spPr>
            <a:xfrm rot="5400000">
              <a:off x="3257855" y="4510399"/>
              <a:ext cx="412767" cy="160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22" idx="5"/>
              <a:endCxn id="26" idx="0"/>
            </p:cNvCxnSpPr>
            <p:nvPr/>
          </p:nvCxnSpPr>
          <p:spPr>
            <a:xfrm rot="16200000" flipH="1">
              <a:off x="3709183" y="4474394"/>
              <a:ext cx="412767" cy="2327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29" idx="0"/>
              <a:endCxn id="23" idx="3"/>
            </p:cNvCxnSpPr>
            <p:nvPr/>
          </p:nvCxnSpPr>
          <p:spPr>
            <a:xfrm rot="5400000" flipH="1" flipV="1">
              <a:off x="4553998" y="4510400"/>
              <a:ext cx="412767" cy="160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30" idx="0"/>
              <a:endCxn id="23" idx="5"/>
            </p:cNvCxnSpPr>
            <p:nvPr/>
          </p:nvCxnSpPr>
          <p:spPr>
            <a:xfrm rot="16200000" flipV="1">
              <a:off x="5005328" y="4474395"/>
              <a:ext cx="412767" cy="2327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31" idx="0"/>
              <a:endCxn id="24" idx="3"/>
            </p:cNvCxnSpPr>
            <p:nvPr/>
          </p:nvCxnSpPr>
          <p:spPr>
            <a:xfrm rot="5400000" flipH="1" flipV="1">
              <a:off x="5778134" y="4510400"/>
              <a:ext cx="412767" cy="160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32" idx="0"/>
              <a:endCxn id="24" idx="5"/>
            </p:cNvCxnSpPr>
            <p:nvPr/>
          </p:nvCxnSpPr>
          <p:spPr>
            <a:xfrm rot="16200000" flipV="1">
              <a:off x="6229464" y="4474395"/>
              <a:ext cx="412767" cy="2327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24" idx="0"/>
              <a:endCxn id="20" idx="5"/>
            </p:cNvCxnSpPr>
            <p:nvPr/>
          </p:nvCxnSpPr>
          <p:spPr>
            <a:xfrm rot="16200000" flipV="1">
              <a:off x="5761412" y="3646303"/>
              <a:ext cx="412767" cy="4487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23" idx="7"/>
              <a:endCxn id="20" idx="3"/>
            </p:cNvCxnSpPr>
            <p:nvPr/>
          </p:nvCxnSpPr>
          <p:spPr>
            <a:xfrm rot="5400000" flipH="1" flipV="1">
              <a:off x="5059333" y="3700309"/>
              <a:ext cx="465494" cy="3934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TextBox 61"/>
          <p:cNvSpPr txBox="1"/>
          <p:nvPr/>
        </p:nvSpPr>
        <p:spPr>
          <a:xfrm>
            <a:off x="3275856" y="2564904"/>
            <a:ext cx="28135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dirty="0" smtClean="0"/>
              <a:t>2</a:t>
            </a:r>
            <a:r>
              <a:rPr lang="nb-NO" sz="2800" baseline="30000" dirty="0" smtClean="0"/>
              <a:t>0 </a:t>
            </a:r>
            <a:r>
              <a:rPr lang="nb-NO" sz="2800" dirty="0" smtClean="0"/>
              <a:t>*(½</a:t>
            </a:r>
            <a:r>
              <a:rPr lang="nb-NO" sz="2800" baseline="30000" dirty="0" smtClean="0"/>
              <a:t>0</a:t>
            </a:r>
            <a:r>
              <a:rPr lang="nb-NO" sz="2800" dirty="0" smtClean="0"/>
              <a:t>k)</a:t>
            </a:r>
            <a:r>
              <a:rPr lang="nb-NO" sz="2800" baseline="30000" dirty="0" smtClean="0"/>
              <a:t>½</a:t>
            </a:r>
            <a:r>
              <a:rPr lang="nb-NO" sz="2800" dirty="0" smtClean="0"/>
              <a:t> = 2</a:t>
            </a:r>
            <a:r>
              <a:rPr lang="nb-NO" sz="2800" baseline="30000" dirty="0" smtClean="0"/>
              <a:t>0/2</a:t>
            </a:r>
            <a:r>
              <a:rPr lang="nb-NO" sz="2800" dirty="0" smtClean="0"/>
              <a:t>k</a:t>
            </a:r>
            <a:r>
              <a:rPr lang="nb-NO" sz="2800" baseline="30000" dirty="0" smtClean="0"/>
              <a:t>½</a:t>
            </a:r>
            <a:endParaRPr lang="nb-NO" sz="2800" dirty="0"/>
          </a:p>
        </p:txBody>
      </p:sp>
      <p:sp>
        <p:nvSpPr>
          <p:cNvPr id="64" name="TextBox 63"/>
          <p:cNvSpPr txBox="1"/>
          <p:nvPr/>
        </p:nvSpPr>
        <p:spPr>
          <a:xfrm>
            <a:off x="4710737" y="3337828"/>
            <a:ext cx="28135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dirty="0" smtClean="0"/>
              <a:t>2</a:t>
            </a:r>
            <a:r>
              <a:rPr lang="nb-NO" sz="2800" baseline="30000" dirty="0" smtClean="0"/>
              <a:t>1 </a:t>
            </a:r>
            <a:r>
              <a:rPr lang="nb-NO" sz="2800" dirty="0" smtClean="0"/>
              <a:t>*(½</a:t>
            </a:r>
            <a:r>
              <a:rPr lang="nb-NO" sz="2800" baseline="30000" dirty="0" smtClean="0"/>
              <a:t>1</a:t>
            </a:r>
            <a:r>
              <a:rPr lang="nb-NO" sz="2800" dirty="0" smtClean="0"/>
              <a:t>k)</a:t>
            </a:r>
            <a:r>
              <a:rPr lang="nb-NO" sz="2800" baseline="30000" dirty="0" smtClean="0"/>
              <a:t>½</a:t>
            </a:r>
            <a:r>
              <a:rPr lang="nb-NO" sz="2800" dirty="0" smtClean="0"/>
              <a:t> = 2</a:t>
            </a:r>
            <a:r>
              <a:rPr lang="nb-NO" sz="2800" baseline="30000" dirty="0" smtClean="0"/>
              <a:t>1/2</a:t>
            </a:r>
            <a:r>
              <a:rPr lang="nb-NO" sz="2800" dirty="0" smtClean="0"/>
              <a:t>k</a:t>
            </a:r>
            <a:r>
              <a:rPr lang="nb-NO" sz="2800" baseline="30000" dirty="0" smtClean="0"/>
              <a:t>½</a:t>
            </a:r>
            <a:endParaRPr lang="nb-NO" sz="2800" dirty="0"/>
          </a:p>
        </p:txBody>
      </p:sp>
      <p:sp>
        <p:nvSpPr>
          <p:cNvPr id="65" name="TextBox 64"/>
          <p:cNvSpPr txBox="1"/>
          <p:nvPr/>
        </p:nvSpPr>
        <p:spPr>
          <a:xfrm>
            <a:off x="5142785" y="4057908"/>
            <a:ext cx="28135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dirty="0" smtClean="0"/>
              <a:t>2</a:t>
            </a:r>
            <a:r>
              <a:rPr lang="nb-NO" sz="2800" baseline="30000" dirty="0" smtClean="0"/>
              <a:t>2 </a:t>
            </a:r>
            <a:r>
              <a:rPr lang="nb-NO" sz="2800" dirty="0" smtClean="0"/>
              <a:t>*(½</a:t>
            </a:r>
            <a:r>
              <a:rPr lang="nb-NO" sz="2800" baseline="30000" dirty="0" smtClean="0"/>
              <a:t>2</a:t>
            </a:r>
            <a:r>
              <a:rPr lang="nb-NO" sz="2800" dirty="0" smtClean="0"/>
              <a:t>k)</a:t>
            </a:r>
            <a:r>
              <a:rPr lang="nb-NO" sz="2800" baseline="30000" dirty="0" smtClean="0"/>
              <a:t>½</a:t>
            </a:r>
            <a:r>
              <a:rPr lang="nb-NO" sz="2800" dirty="0" smtClean="0"/>
              <a:t> = 2</a:t>
            </a:r>
            <a:r>
              <a:rPr lang="nb-NO" sz="2800" baseline="30000" dirty="0" smtClean="0"/>
              <a:t>2/2</a:t>
            </a:r>
            <a:r>
              <a:rPr lang="nb-NO" sz="2800" dirty="0" smtClean="0"/>
              <a:t>k</a:t>
            </a:r>
            <a:r>
              <a:rPr lang="nb-NO" sz="2800" baseline="30000" dirty="0" smtClean="0"/>
              <a:t>½</a:t>
            </a:r>
            <a:endParaRPr lang="nb-NO" sz="2800" dirty="0"/>
          </a:p>
        </p:txBody>
      </p:sp>
      <p:sp>
        <p:nvSpPr>
          <p:cNvPr id="66" name="TextBox 65"/>
          <p:cNvSpPr txBox="1"/>
          <p:nvPr/>
        </p:nvSpPr>
        <p:spPr>
          <a:xfrm>
            <a:off x="5580112" y="4869160"/>
            <a:ext cx="28135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dirty="0" smtClean="0"/>
              <a:t>2</a:t>
            </a:r>
            <a:r>
              <a:rPr lang="nb-NO" sz="2800" baseline="30000" dirty="0" smtClean="0"/>
              <a:t>3 </a:t>
            </a:r>
            <a:r>
              <a:rPr lang="nb-NO" sz="2800" dirty="0" smtClean="0"/>
              <a:t>*(½</a:t>
            </a:r>
            <a:r>
              <a:rPr lang="nb-NO" sz="2800" baseline="30000" dirty="0" smtClean="0"/>
              <a:t>3</a:t>
            </a:r>
            <a:r>
              <a:rPr lang="nb-NO" sz="2800" dirty="0" smtClean="0"/>
              <a:t>k)</a:t>
            </a:r>
            <a:r>
              <a:rPr lang="nb-NO" sz="2800" baseline="30000" dirty="0" smtClean="0"/>
              <a:t>½</a:t>
            </a:r>
            <a:r>
              <a:rPr lang="nb-NO" sz="2800" dirty="0" smtClean="0"/>
              <a:t> = 2</a:t>
            </a:r>
            <a:r>
              <a:rPr lang="nb-NO" sz="2800" baseline="30000" dirty="0" smtClean="0"/>
              <a:t>3/2</a:t>
            </a:r>
            <a:r>
              <a:rPr lang="nb-NO" sz="2800" dirty="0" smtClean="0"/>
              <a:t>k</a:t>
            </a:r>
            <a:r>
              <a:rPr lang="nb-NO" sz="2800" baseline="30000" dirty="0" smtClean="0"/>
              <a:t>½</a:t>
            </a:r>
            <a:endParaRPr lang="nb-NO" sz="2800" dirty="0"/>
          </a:p>
        </p:txBody>
      </p:sp>
      <p:cxnSp>
        <p:nvCxnSpPr>
          <p:cNvPr id="68" name="Straight Connector 67"/>
          <p:cNvCxnSpPr/>
          <p:nvPr/>
        </p:nvCxnSpPr>
        <p:spPr>
          <a:xfrm rot="10800000">
            <a:off x="251520" y="4725144"/>
            <a:ext cx="806489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2" grpId="0"/>
      <p:bldP spid="64" grpId="0"/>
      <p:bldP spid="65" grpId="0"/>
      <p:bldP spid="6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Making Proof of Scaling Lemma constructive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b-NO" dirty="0" smtClean="0"/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dirty="0" smtClean="0"/>
              <a:t>Proof naturally makes a divide and conquer algorithm for constructing </a:t>
            </a:r>
            <a:r>
              <a:rPr lang="nb-NO" dirty="0" smtClean="0">
                <a:solidFill>
                  <a:srgbClr val="C00000"/>
                </a:solidFill>
              </a:rPr>
              <a:t>X’</a:t>
            </a:r>
            <a:r>
              <a:rPr lang="nb-NO" dirty="0" smtClean="0"/>
              <a:t> from </a:t>
            </a:r>
            <a:r>
              <a:rPr lang="nb-NO" dirty="0" smtClean="0">
                <a:solidFill>
                  <a:srgbClr val="C00000"/>
                </a:solidFill>
              </a:rPr>
              <a:t>G</a:t>
            </a:r>
            <a:r>
              <a:rPr lang="nb-NO" dirty="0" smtClean="0"/>
              <a:t>, </a:t>
            </a:r>
            <a:r>
              <a:rPr lang="nb-NO" dirty="0" smtClean="0">
                <a:solidFill>
                  <a:srgbClr val="C00000"/>
                </a:solidFill>
              </a:rPr>
              <a:t>X</a:t>
            </a:r>
            <a:r>
              <a:rPr lang="nb-NO" dirty="0" smtClean="0"/>
              <a:t> and </a:t>
            </a:r>
            <a:r>
              <a:rPr lang="el-GR" dirty="0" smtClean="0">
                <a:solidFill>
                  <a:srgbClr val="C00000"/>
                </a:solidFill>
              </a:rPr>
              <a:t>ε</a:t>
            </a:r>
            <a:r>
              <a:rPr lang="nb-NO" dirty="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Making Proof of Scaling Lemma constructive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b-NO" dirty="0" smtClean="0"/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dirty="0" smtClean="0"/>
              <a:t>Proof naturally makes a divide and conquer algorithm for constructing </a:t>
            </a:r>
            <a:r>
              <a:rPr lang="nb-NO" dirty="0" smtClean="0">
                <a:solidFill>
                  <a:srgbClr val="C00000"/>
                </a:solidFill>
              </a:rPr>
              <a:t>X’</a:t>
            </a:r>
            <a:r>
              <a:rPr lang="nb-NO" dirty="0" smtClean="0"/>
              <a:t> from </a:t>
            </a:r>
            <a:r>
              <a:rPr lang="nb-NO" dirty="0" smtClean="0">
                <a:solidFill>
                  <a:srgbClr val="C00000"/>
                </a:solidFill>
              </a:rPr>
              <a:t>G</a:t>
            </a:r>
            <a:r>
              <a:rPr lang="nb-NO" dirty="0" smtClean="0"/>
              <a:t>, </a:t>
            </a:r>
            <a:r>
              <a:rPr lang="nb-NO" dirty="0" smtClean="0">
                <a:solidFill>
                  <a:srgbClr val="C00000"/>
                </a:solidFill>
              </a:rPr>
              <a:t>X</a:t>
            </a:r>
            <a:r>
              <a:rPr lang="nb-NO" dirty="0" smtClean="0"/>
              <a:t> and </a:t>
            </a:r>
            <a:r>
              <a:rPr lang="el-GR" dirty="0" smtClean="0">
                <a:solidFill>
                  <a:srgbClr val="C00000"/>
                </a:solidFill>
              </a:rPr>
              <a:t>ε</a:t>
            </a:r>
            <a:r>
              <a:rPr lang="nb-NO" dirty="0" smtClean="0"/>
              <a:t>.</a:t>
            </a:r>
          </a:p>
          <a:p>
            <a:pPr>
              <a:buNone/>
            </a:pPr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What we have, what we want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b-NO" b="1" dirty="0" smtClean="0">
                <a:solidFill>
                  <a:srgbClr val="0070C0"/>
                </a:solidFill>
              </a:rPr>
              <a:t>Have: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C00000"/>
                </a:solidFill>
              </a:rPr>
              <a:t>W</a:t>
            </a:r>
            <a:r>
              <a:rPr lang="nb-NO" dirty="0" smtClean="0"/>
              <a:t>eak </a:t>
            </a:r>
            <a:r>
              <a:rPr lang="nb-NO" dirty="0" smtClean="0">
                <a:solidFill>
                  <a:srgbClr val="C00000"/>
                </a:solidFill>
              </a:rPr>
              <a:t>N</a:t>
            </a:r>
            <a:r>
              <a:rPr lang="nb-NO" dirty="0" smtClean="0"/>
              <a:t>onconstructive </a:t>
            </a:r>
            <a:r>
              <a:rPr lang="nb-NO" dirty="0" smtClean="0">
                <a:solidFill>
                  <a:srgbClr val="C00000"/>
                </a:solidFill>
              </a:rPr>
              <a:t>D</a:t>
            </a:r>
            <a:r>
              <a:rPr lang="nb-NO" dirty="0" smtClean="0"/>
              <a:t>ecomposition </a:t>
            </a: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nb-NO" dirty="0" smtClean="0"/>
              <a:t>heorem and Scaling Lemma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dirty="0" smtClean="0"/>
              <a:t>If we could make </a:t>
            </a:r>
            <a:r>
              <a:rPr lang="nb-NO" dirty="0" smtClean="0">
                <a:solidFill>
                  <a:srgbClr val="C00000"/>
                </a:solidFill>
              </a:rPr>
              <a:t>WNDT</a:t>
            </a:r>
            <a:r>
              <a:rPr lang="nb-NO" dirty="0" smtClean="0"/>
              <a:t> constructive, we would be done!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b="1" dirty="0" smtClean="0">
                <a:solidFill>
                  <a:srgbClr val="0070C0"/>
                </a:solidFill>
              </a:rPr>
              <a:t>Want:</a:t>
            </a:r>
            <a:r>
              <a:rPr lang="nb-NO" dirty="0" smtClean="0"/>
              <a:t> Constant factor approximation of ”treewidth-</a:t>
            </a:r>
            <a:r>
              <a:rPr lang="nb-NO" dirty="0" smtClean="0">
                <a:solidFill>
                  <a:srgbClr val="C00000"/>
                </a:solidFill>
              </a:rPr>
              <a:t>d</a:t>
            </a:r>
            <a:r>
              <a:rPr lang="nb-NO" dirty="0" smtClean="0"/>
              <a:t> deletion” on </a:t>
            </a:r>
            <a:r>
              <a:rPr lang="nb-NO" dirty="0" smtClean="0">
                <a:solidFill>
                  <a:srgbClr val="C00000"/>
                </a:solidFill>
              </a:rPr>
              <a:t>H</a:t>
            </a:r>
            <a:r>
              <a:rPr lang="nb-NO" dirty="0" smtClean="0"/>
              <a:t>-minor free graphs.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Protrusion Lemma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b-NO" dirty="0" smtClean="0"/>
              <a:t>For every </a:t>
            </a:r>
            <a:r>
              <a:rPr lang="nb-NO" dirty="0" smtClean="0">
                <a:solidFill>
                  <a:srgbClr val="C00000"/>
                </a:solidFill>
              </a:rPr>
              <a:t>d</a:t>
            </a:r>
            <a:r>
              <a:rPr lang="nb-NO" dirty="0" smtClean="0"/>
              <a:t>, there are constants </a:t>
            </a:r>
            <a:r>
              <a:rPr lang="nb-NO" dirty="0" smtClean="0">
                <a:solidFill>
                  <a:srgbClr val="C00000"/>
                </a:solidFill>
              </a:rPr>
              <a:t>c</a:t>
            </a:r>
            <a:r>
              <a:rPr lang="nb-NO" dirty="0" smtClean="0"/>
              <a:t> such that for every </a:t>
            </a:r>
            <a:r>
              <a:rPr lang="nb-NO" dirty="0" smtClean="0">
                <a:solidFill>
                  <a:srgbClr val="C00000"/>
                </a:solidFill>
              </a:rPr>
              <a:t>planar </a:t>
            </a:r>
            <a:r>
              <a:rPr lang="nb-NO" dirty="0" smtClean="0"/>
              <a:t>graph</a:t>
            </a:r>
            <a:r>
              <a:rPr lang="nb-NO" dirty="0" smtClean="0">
                <a:solidFill>
                  <a:srgbClr val="C00000"/>
                </a:solidFill>
              </a:rPr>
              <a:t> G,</a:t>
            </a:r>
            <a:r>
              <a:rPr lang="nb-NO" dirty="0" smtClean="0"/>
              <a:t> if </a:t>
            </a:r>
            <a:r>
              <a:rPr lang="nb-NO" dirty="0" smtClean="0">
                <a:solidFill>
                  <a:srgbClr val="C00000"/>
                </a:solidFill>
              </a:rPr>
              <a:t>tw(G)&gt;d</a:t>
            </a:r>
            <a:r>
              <a:rPr lang="nb-NO" dirty="0" smtClean="0"/>
              <a:t> then there is a vertex set </a:t>
            </a:r>
            <a:r>
              <a:rPr lang="nb-NO" dirty="0" smtClean="0">
                <a:solidFill>
                  <a:srgbClr val="C00000"/>
                </a:solidFill>
              </a:rPr>
              <a:t>C</a:t>
            </a:r>
            <a:r>
              <a:rPr lang="nb-NO" dirty="0" smtClean="0"/>
              <a:t> such that:</a:t>
            </a:r>
          </a:p>
          <a:p>
            <a:pPr lvl="1"/>
            <a:r>
              <a:rPr lang="nb-NO" dirty="0" smtClean="0">
                <a:solidFill>
                  <a:srgbClr val="C00000"/>
                </a:solidFill>
              </a:rPr>
              <a:t>d &lt; tw(G[C]) ≤ c</a:t>
            </a:r>
          </a:p>
          <a:p>
            <a:pPr lvl="1"/>
            <a:r>
              <a:rPr lang="nb-NO" dirty="0" smtClean="0">
                <a:solidFill>
                  <a:srgbClr val="C00000"/>
                </a:solidFill>
              </a:rPr>
              <a:t>N(C) ≤ c</a:t>
            </a:r>
            <a:r>
              <a:rPr lang="nb-NO" dirty="0" smtClean="0"/>
              <a:t> 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b="1" dirty="0" smtClean="0">
                <a:solidFill>
                  <a:srgbClr val="0070C0"/>
                </a:solidFill>
              </a:rPr>
              <a:t>Proof: </a:t>
            </a:r>
            <a:r>
              <a:rPr lang="nb-NO" dirty="0" smtClean="0"/>
              <a:t>Let </a:t>
            </a:r>
            <a:r>
              <a:rPr lang="nb-NO" dirty="0" smtClean="0">
                <a:solidFill>
                  <a:srgbClr val="C00000"/>
                </a:solidFill>
              </a:rPr>
              <a:t>X</a:t>
            </a:r>
            <a:r>
              <a:rPr lang="nb-NO" dirty="0" smtClean="0"/>
              <a:t> be smallest set such that </a:t>
            </a:r>
            <a:r>
              <a:rPr lang="nb-NO" dirty="0" smtClean="0">
                <a:solidFill>
                  <a:srgbClr val="C00000"/>
                </a:solidFill>
              </a:rPr>
              <a:t>tw(G)&lt;d</a:t>
            </a:r>
            <a:r>
              <a:rPr lang="nb-NO" dirty="0" smtClean="0"/>
              <a:t>. Apply Scaling Lemma on </a:t>
            </a:r>
            <a:r>
              <a:rPr lang="nb-NO" dirty="0" smtClean="0">
                <a:solidFill>
                  <a:srgbClr val="C00000"/>
                </a:solidFill>
              </a:rPr>
              <a:t>X</a:t>
            </a:r>
            <a:r>
              <a:rPr lang="nb-NO" dirty="0" smtClean="0"/>
              <a:t> with </a:t>
            </a:r>
            <a:r>
              <a:rPr lang="el-GR" dirty="0" smtClean="0">
                <a:solidFill>
                  <a:srgbClr val="C00000"/>
                </a:solidFill>
              </a:rPr>
              <a:t>ε</a:t>
            </a:r>
            <a:r>
              <a:rPr lang="nb-NO" dirty="0" smtClean="0">
                <a:solidFill>
                  <a:srgbClr val="C00000"/>
                </a:solidFill>
              </a:rPr>
              <a:t>=½</a:t>
            </a:r>
            <a:r>
              <a:rPr lang="nb-NO" dirty="0" smtClean="0"/>
              <a:t>. Set </a:t>
            </a:r>
            <a:r>
              <a:rPr lang="nb-NO" dirty="0" smtClean="0">
                <a:solidFill>
                  <a:srgbClr val="C00000"/>
                </a:solidFill>
              </a:rPr>
              <a:t>c=f(½)</a:t>
            </a:r>
            <a:r>
              <a:rPr lang="nb-NO" dirty="0" smtClean="0"/>
              <a:t>. Since </a:t>
            </a:r>
            <a:r>
              <a:rPr lang="nb-NO" dirty="0" smtClean="0">
                <a:solidFill>
                  <a:srgbClr val="C00000"/>
                </a:solidFill>
              </a:rPr>
              <a:t>X’ &lt; X</a:t>
            </a:r>
            <a:r>
              <a:rPr lang="nb-NO" dirty="0" smtClean="0"/>
              <a:t> some component </a:t>
            </a:r>
            <a:r>
              <a:rPr lang="nb-NO" dirty="0" smtClean="0">
                <a:solidFill>
                  <a:srgbClr val="C00000"/>
                </a:solidFill>
              </a:rPr>
              <a:t>C</a:t>
            </a:r>
            <a:r>
              <a:rPr lang="nb-NO" dirty="0" smtClean="0"/>
              <a:t> of </a:t>
            </a:r>
            <a:r>
              <a:rPr lang="nb-NO" dirty="0" smtClean="0">
                <a:solidFill>
                  <a:srgbClr val="C00000"/>
                </a:solidFill>
              </a:rPr>
              <a:t>G\X’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has </a:t>
            </a:r>
            <a:r>
              <a:rPr lang="nb-NO" dirty="0" smtClean="0">
                <a:solidFill>
                  <a:srgbClr val="C00000"/>
                </a:solidFill>
              </a:rPr>
              <a:t>tw(G[C]) &gt; d</a:t>
            </a:r>
            <a:r>
              <a:rPr lang="nb-NO" dirty="0" smtClean="0"/>
              <a:t>.       </a:t>
            </a:r>
          </a:p>
          <a:p>
            <a:pPr lvl="1">
              <a:buNone/>
            </a:pPr>
            <a:endParaRPr lang="nb-NO" dirty="0"/>
          </a:p>
        </p:txBody>
      </p:sp>
      <p:sp>
        <p:nvSpPr>
          <p:cNvPr id="4" name="TextBox 3"/>
          <p:cNvSpPr txBox="1"/>
          <p:nvPr/>
        </p:nvSpPr>
        <p:spPr>
          <a:xfrm>
            <a:off x="648073" y="1772811"/>
            <a:ext cx="7812359" cy="3816429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2800" b="1" dirty="0" smtClean="0"/>
              <a:t>protrusion: </a:t>
            </a:r>
            <a:r>
              <a:rPr lang="nb-NO" sz="2800" dirty="0" smtClean="0"/>
              <a:t> </a:t>
            </a:r>
            <a:r>
              <a:rPr lang="nb-NO" sz="2800" dirty="0" smtClean="0">
                <a:solidFill>
                  <a:schemeClr val="bg1">
                    <a:lumMod val="65000"/>
                  </a:schemeClr>
                </a:solidFill>
              </a:rPr>
              <a:t>appendage</a:t>
            </a:r>
            <a:r>
              <a:rPr lang="nb-NO" sz="2800" dirty="0" smtClean="0"/>
              <a:t>, </a:t>
            </a:r>
            <a:r>
              <a:rPr lang="nb-NO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bagginess</a:t>
            </a:r>
            <a:r>
              <a:rPr lang="nb-NO" sz="2800" dirty="0" smtClean="0"/>
              <a:t>, </a:t>
            </a:r>
            <a:r>
              <a:rPr lang="nb-NO" sz="2800" dirty="0" smtClean="0">
                <a:solidFill>
                  <a:schemeClr val="accent2">
                    <a:lumMod val="75000"/>
                  </a:schemeClr>
                </a:solidFill>
              </a:rPr>
              <a:t>blob</a:t>
            </a:r>
            <a:r>
              <a:rPr lang="nb-NO" sz="2800" dirty="0" smtClean="0"/>
              <a:t>, </a:t>
            </a:r>
            <a:r>
              <a:rPr lang="nb-NO" sz="2800" dirty="0" smtClean="0">
                <a:solidFill>
                  <a:schemeClr val="bg2">
                    <a:lumMod val="75000"/>
                  </a:schemeClr>
                </a:solidFill>
              </a:rPr>
              <a:t>bump</a:t>
            </a:r>
            <a:r>
              <a:rPr lang="nb-NO" sz="2800" dirty="0" smtClean="0"/>
              <a:t>, </a:t>
            </a:r>
            <a:r>
              <a:rPr lang="nb-NO" sz="2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bunch</a:t>
            </a:r>
            <a:r>
              <a:rPr lang="nb-NO" sz="2800" dirty="0" smtClean="0"/>
              <a:t>, </a:t>
            </a:r>
            <a:r>
              <a:rPr lang="nb-NO" sz="2800" dirty="0" smtClean="0">
                <a:solidFill>
                  <a:schemeClr val="accent1">
                    <a:lumMod val="50000"/>
                  </a:schemeClr>
                </a:solidFill>
              </a:rPr>
              <a:t>bunching</a:t>
            </a:r>
            <a:r>
              <a:rPr lang="nb-NO" sz="2800" dirty="0" smtClean="0"/>
              <a:t>, </a:t>
            </a:r>
            <a:r>
              <a:rPr lang="nb-NO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convexity</a:t>
            </a:r>
            <a:r>
              <a:rPr lang="nb-NO" sz="2800" dirty="0" smtClean="0"/>
              <a:t>, </a:t>
            </a:r>
            <a:r>
              <a:rPr lang="nb-NO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dilation</a:t>
            </a:r>
            <a:r>
              <a:rPr lang="nb-NO" sz="2800" dirty="0" smtClean="0"/>
              <a:t>, </a:t>
            </a:r>
            <a:r>
              <a:rPr lang="nb-NO" sz="2800" dirty="0" smtClean="0">
                <a:solidFill>
                  <a:srgbClr val="FF0000"/>
                </a:solidFill>
              </a:rPr>
              <a:t>distention</a:t>
            </a:r>
            <a:r>
              <a:rPr lang="nb-NO" sz="2800" dirty="0" smtClean="0"/>
              <a:t>, </a:t>
            </a:r>
            <a:r>
              <a:rPr lang="nb-NO" sz="2800" dirty="0" smtClean="0">
                <a:solidFill>
                  <a:srgbClr val="00B050"/>
                </a:solidFill>
              </a:rPr>
              <a:t>excess</a:t>
            </a:r>
            <a:r>
              <a:rPr lang="nb-NO" sz="2800" dirty="0" smtClean="0"/>
              <a:t>, </a:t>
            </a:r>
            <a:r>
              <a:rPr lang="nb-NO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excrescence</a:t>
            </a:r>
            <a:r>
              <a:rPr lang="nb-NO" sz="2800" dirty="0" smtClean="0"/>
              <a:t>, </a:t>
            </a:r>
            <a:r>
              <a:rPr lang="nb-NO" sz="2800" dirty="0" smtClean="0">
                <a:solidFill>
                  <a:schemeClr val="accent3">
                    <a:lumMod val="75000"/>
                  </a:schemeClr>
                </a:solidFill>
              </a:rPr>
              <a:t>gibbosity</a:t>
            </a:r>
            <a:r>
              <a:rPr lang="nb-NO" sz="2800" dirty="0" smtClean="0"/>
              <a:t>, </a:t>
            </a:r>
            <a:r>
              <a:rPr lang="nb-NO" sz="2800" dirty="0" smtClean="0">
                <a:solidFill>
                  <a:schemeClr val="accent3">
                    <a:lumMod val="75000"/>
                  </a:schemeClr>
                </a:solidFill>
              </a:rPr>
              <a:t>growth</a:t>
            </a:r>
            <a:r>
              <a:rPr lang="nb-NO" sz="2800" dirty="0" smtClean="0"/>
              <a:t>, </a:t>
            </a:r>
            <a:r>
              <a:rPr lang="nb-NO" sz="2800" dirty="0" smtClean="0">
                <a:solidFill>
                  <a:schemeClr val="accent1">
                    <a:lumMod val="75000"/>
                  </a:schemeClr>
                </a:solidFill>
              </a:rPr>
              <a:t>hump</a:t>
            </a:r>
            <a:r>
              <a:rPr lang="nb-NO" sz="2800" dirty="0" smtClean="0"/>
              <a:t>, </a:t>
            </a:r>
            <a:r>
              <a:rPr lang="nb-NO" sz="2800" dirty="0" smtClean="0">
                <a:solidFill>
                  <a:srgbClr val="92D050"/>
                </a:solidFill>
              </a:rPr>
              <a:t>intumescence</a:t>
            </a:r>
            <a:r>
              <a:rPr lang="nb-NO" sz="2800" dirty="0" smtClean="0"/>
              <a:t>, </a:t>
            </a:r>
            <a:r>
              <a:rPr lang="nb-NO" sz="2800" dirty="0" smtClean="0">
                <a:solidFill>
                  <a:schemeClr val="accent6">
                    <a:lumMod val="75000"/>
                  </a:schemeClr>
                </a:solidFill>
              </a:rPr>
              <a:t>jut</a:t>
            </a:r>
            <a:r>
              <a:rPr lang="nb-NO" sz="2800" dirty="0" smtClean="0"/>
              <a:t>, </a:t>
            </a:r>
            <a:r>
              <a:rPr lang="nb-NO" sz="2800" dirty="0" smtClean="0">
                <a:solidFill>
                  <a:srgbClr val="0070C0"/>
                </a:solidFill>
              </a:rPr>
              <a:t>lump</a:t>
            </a:r>
            <a:r>
              <a:rPr lang="nb-NO" sz="2800" dirty="0" smtClean="0"/>
              <a:t>, </a:t>
            </a:r>
            <a:r>
              <a:rPr lang="nb-NO" sz="2800" dirty="0" smtClean="0">
                <a:solidFill>
                  <a:schemeClr val="accent1">
                    <a:lumMod val="75000"/>
                  </a:schemeClr>
                </a:solidFill>
              </a:rPr>
              <a:t>nodulation</a:t>
            </a:r>
            <a:r>
              <a:rPr lang="nb-NO" sz="2800" dirty="0" smtClean="0"/>
              <a:t>, </a:t>
            </a:r>
            <a:r>
              <a:rPr lang="nb-NO" sz="2800" dirty="0" smtClean="0">
                <a:solidFill>
                  <a:schemeClr val="accent3">
                    <a:lumMod val="50000"/>
                  </a:schemeClr>
                </a:solidFill>
              </a:rPr>
              <a:t>nodule</a:t>
            </a:r>
            <a:r>
              <a:rPr lang="nb-NO" sz="2800" dirty="0" smtClean="0"/>
              <a:t>, </a:t>
            </a:r>
            <a:r>
              <a:rPr lang="nb-NO" sz="2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outgrowth</a:t>
            </a:r>
            <a:r>
              <a:rPr lang="nb-NO" sz="2800" dirty="0" smtClean="0"/>
              <a:t>, </a:t>
            </a:r>
            <a:r>
              <a:rPr lang="nb-NO" sz="2800" dirty="0" smtClean="0">
                <a:solidFill>
                  <a:srgbClr val="0070C0"/>
                </a:solidFill>
              </a:rPr>
              <a:t>outthrust</a:t>
            </a:r>
            <a:r>
              <a:rPr lang="nb-NO" sz="2800" dirty="0" smtClean="0"/>
              <a:t>, </a:t>
            </a:r>
            <a:r>
              <a:rPr lang="nb-NO" sz="2800" dirty="0" smtClean="0">
                <a:solidFill>
                  <a:schemeClr val="accent2">
                    <a:lumMod val="75000"/>
                  </a:schemeClr>
                </a:solidFill>
              </a:rPr>
              <a:t>projection</a:t>
            </a:r>
            <a:r>
              <a:rPr lang="nb-NO" sz="2800" dirty="0" smtClean="0"/>
              <a:t>, </a:t>
            </a:r>
            <a:r>
              <a:rPr lang="nb-NO" sz="2800" dirty="0" smtClean="0">
                <a:solidFill>
                  <a:schemeClr val="bg1">
                    <a:lumMod val="75000"/>
                  </a:schemeClr>
                </a:solidFill>
              </a:rPr>
              <a:t>prominence</a:t>
            </a:r>
            <a:r>
              <a:rPr lang="nb-NO" sz="2800" dirty="0" smtClean="0"/>
              <a:t>, </a:t>
            </a:r>
            <a:r>
              <a:rPr lang="nb-NO" sz="2800" dirty="0" smtClean="0">
                <a:solidFill>
                  <a:schemeClr val="accent6">
                    <a:lumMod val="75000"/>
                  </a:schemeClr>
                </a:solidFill>
              </a:rPr>
              <a:t>promontory</a:t>
            </a:r>
            <a:r>
              <a:rPr lang="nb-NO" sz="2800" dirty="0" smtClean="0"/>
              <a:t>, </a:t>
            </a:r>
            <a:r>
              <a:rPr lang="nb-NO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protuberance</a:t>
            </a:r>
            <a:r>
              <a:rPr lang="nb-NO" sz="2800" dirty="0" smtClean="0"/>
              <a:t>, </a:t>
            </a:r>
            <a:r>
              <a:rPr lang="nb-NO" sz="2800" dirty="0" smtClean="0">
                <a:solidFill>
                  <a:schemeClr val="accent2"/>
                </a:solidFill>
              </a:rPr>
              <a:t>sac</a:t>
            </a:r>
            <a:r>
              <a:rPr lang="nb-NO" sz="2800" dirty="0" smtClean="0"/>
              <a:t>, </a:t>
            </a:r>
            <a:r>
              <a:rPr lang="nb-NO" sz="2800" dirty="0" smtClean="0">
                <a:solidFill>
                  <a:schemeClr val="accent4"/>
                </a:solidFill>
              </a:rPr>
              <a:t>sagging</a:t>
            </a:r>
            <a:r>
              <a:rPr lang="nb-NO" sz="2800" dirty="0" smtClean="0"/>
              <a:t>, </a:t>
            </a:r>
            <a:r>
              <a:rPr lang="nb-NO" sz="2800" dirty="0" smtClean="0">
                <a:solidFill>
                  <a:schemeClr val="accent6">
                    <a:lumMod val="75000"/>
                  </a:schemeClr>
                </a:solidFill>
              </a:rPr>
              <a:t>salience</a:t>
            </a:r>
            <a:r>
              <a:rPr lang="nb-NO" sz="2800" dirty="0" smtClean="0"/>
              <a:t>, </a:t>
            </a:r>
            <a:r>
              <a:rPr lang="nb-NO" sz="2800" dirty="0" smtClean="0">
                <a:solidFill>
                  <a:srgbClr val="C00000"/>
                </a:solidFill>
              </a:rPr>
              <a:t>salient</a:t>
            </a:r>
            <a:r>
              <a:rPr lang="nb-NO" sz="2800" dirty="0" smtClean="0"/>
              <a:t>, </a:t>
            </a:r>
            <a:r>
              <a:rPr lang="nb-NO" sz="2800" dirty="0" smtClean="0">
                <a:solidFill>
                  <a:schemeClr val="accent1">
                    <a:lumMod val="75000"/>
                  </a:schemeClr>
                </a:solidFill>
              </a:rPr>
              <a:t>superfluity</a:t>
            </a:r>
            <a:r>
              <a:rPr lang="nb-NO" sz="2800" dirty="0" smtClean="0"/>
              <a:t>, </a:t>
            </a:r>
            <a:r>
              <a:rPr lang="nb-NO" sz="2800" dirty="0" smtClean="0">
                <a:solidFill>
                  <a:srgbClr val="FF0000"/>
                </a:solidFill>
              </a:rPr>
              <a:t>swelling</a:t>
            </a:r>
            <a:r>
              <a:rPr lang="nb-NO" sz="2800" dirty="0" smtClean="0"/>
              <a:t>, </a:t>
            </a:r>
            <a:r>
              <a:rPr lang="nb-NO" sz="2800" dirty="0" smtClean="0">
                <a:solidFill>
                  <a:srgbClr val="7030A0"/>
                </a:solidFill>
              </a:rPr>
              <a:t>tuberosity</a:t>
            </a:r>
            <a:r>
              <a:rPr lang="nb-NO" sz="2800" dirty="0" smtClean="0"/>
              <a:t>, tumefaction, </a:t>
            </a:r>
            <a:r>
              <a:rPr lang="nb-NO" sz="2800" dirty="0" smtClean="0">
                <a:solidFill>
                  <a:schemeClr val="bg2">
                    <a:lumMod val="50000"/>
                  </a:schemeClr>
                </a:solidFill>
              </a:rPr>
              <a:t>tumor</a:t>
            </a:r>
            <a:r>
              <a:rPr lang="nb-NO" sz="2800" dirty="0" smtClean="0"/>
              <a:t>, </a:t>
            </a:r>
            <a:r>
              <a:rPr lang="nb-NO" sz="2800" dirty="0" smtClean="0">
                <a:solidFill>
                  <a:schemeClr val="bg1">
                    <a:lumMod val="50000"/>
                  </a:schemeClr>
                </a:solidFill>
              </a:rPr>
              <a:t>wart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4" grpId="1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Approximation algorithm for</a:t>
            </a:r>
            <a:br>
              <a:rPr lang="nb-NO" dirty="0" smtClean="0"/>
            </a:br>
            <a:r>
              <a:rPr lang="nb-NO" dirty="0" smtClean="0">
                <a:solidFill>
                  <a:srgbClr val="C00000"/>
                </a:solidFill>
              </a:rPr>
              <a:t>Treewidth-d deletion</a:t>
            </a:r>
            <a:endParaRPr lang="nb-NO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b-NO" dirty="0" smtClean="0"/>
              <a:t>Let </a:t>
            </a:r>
            <a:r>
              <a:rPr lang="nb-NO" dirty="0" smtClean="0">
                <a:solidFill>
                  <a:srgbClr val="C00000"/>
                </a:solidFill>
              </a:rPr>
              <a:t>c</a:t>
            </a:r>
            <a:r>
              <a:rPr lang="nb-NO" dirty="0" smtClean="0"/>
              <a:t> be as in Protrusion Lemma. </a:t>
            </a:r>
          </a:p>
          <a:p>
            <a:pPr>
              <a:buNone/>
            </a:pPr>
            <a:r>
              <a:rPr lang="nb-NO" dirty="0" smtClean="0"/>
              <a:t>While </a:t>
            </a:r>
            <a:r>
              <a:rPr lang="nb-NO" dirty="0" smtClean="0">
                <a:solidFill>
                  <a:srgbClr val="C00000"/>
                </a:solidFill>
              </a:rPr>
              <a:t>tw(G) &gt; d</a:t>
            </a:r>
            <a:r>
              <a:rPr lang="nb-NO" dirty="0" smtClean="0"/>
              <a:t>:</a:t>
            </a:r>
            <a:r>
              <a:rPr lang="nb-NO" dirty="0" smtClean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r>
              <a:rPr lang="nb-NO" dirty="0" smtClean="0">
                <a:solidFill>
                  <a:srgbClr val="C00000"/>
                </a:solidFill>
              </a:rPr>
              <a:t>	</a:t>
            </a:r>
            <a:r>
              <a:rPr lang="nb-NO" dirty="0" smtClean="0"/>
              <a:t>Find a vertex set</a:t>
            </a:r>
            <a:r>
              <a:rPr lang="nb-NO" dirty="0" smtClean="0">
                <a:solidFill>
                  <a:srgbClr val="C00000"/>
                </a:solidFill>
              </a:rPr>
              <a:t> C </a:t>
            </a:r>
            <a:r>
              <a:rPr lang="nb-NO" dirty="0" smtClean="0"/>
              <a:t>such that </a:t>
            </a:r>
            <a:r>
              <a:rPr lang="nb-NO" dirty="0" smtClean="0">
                <a:solidFill>
                  <a:srgbClr val="C00000"/>
                </a:solidFill>
              </a:rPr>
              <a:t>d &lt; tw(G[C]) ≤ c</a:t>
            </a:r>
            <a:r>
              <a:rPr lang="nb-NO" dirty="0" smtClean="0"/>
              <a:t> 	and </a:t>
            </a:r>
            <a:r>
              <a:rPr lang="nb-NO" dirty="0" smtClean="0">
                <a:solidFill>
                  <a:srgbClr val="C00000"/>
                </a:solidFill>
              </a:rPr>
              <a:t>N(C) ≤ c</a:t>
            </a:r>
            <a:r>
              <a:rPr lang="nb-NO" dirty="0" smtClean="0"/>
              <a:t>. </a:t>
            </a:r>
          </a:p>
          <a:p>
            <a:pPr>
              <a:buNone/>
            </a:pPr>
            <a:r>
              <a:rPr lang="nb-NO" dirty="0" smtClean="0">
                <a:solidFill>
                  <a:srgbClr val="C00000"/>
                </a:solidFill>
              </a:rPr>
              <a:t>	Find best treewidth-d-deletion X</a:t>
            </a:r>
            <a:r>
              <a:rPr lang="nb-NO" baseline="-25000" dirty="0" smtClean="0">
                <a:solidFill>
                  <a:srgbClr val="C00000"/>
                </a:solidFill>
              </a:rPr>
              <a:t>C </a:t>
            </a:r>
            <a:r>
              <a:rPr lang="nb-NO" dirty="0" smtClean="0"/>
              <a:t>in </a:t>
            </a:r>
            <a:r>
              <a:rPr lang="nb-NO" dirty="0" smtClean="0">
                <a:solidFill>
                  <a:srgbClr val="C00000"/>
                </a:solidFill>
              </a:rPr>
              <a:t>G[C]. </a:t>
            </a:r>
          </a:p>
          <a:p>
            <a:pPr>
              <a:buNone/>
            </a:pPr>
            <a:r>
              <a:rPr lang="nb-NO" dirty="0" smtClean="0">
                <a:solidFill>
                  <a:srgbClr val="C00000"/>
                </a:solidFill>
              </a:rPr>
              <a:t>	</a:t>
            </a:r>
            <a:r>
              <a:rPr lang="nb-NO" dirty="0" smtClean="0"/>
              <a:t>Add </a:t>
            </a:r>
            <a:r>
              <a:rPr lang="nb-NO" dirty="0" smtClean="0">
                <a:solidFill>
                  <a:srgbClr val="C00000"/>
                </a:solidFill>
              </a:rPr>
              <a:t>X</a:t>
            </a:r>
            <a:r>
              <a:rPr lang="nb-NO" baseline="-25000" dirty="0" smtClean="0">
                <a:solidFill>
                  <a:srgbClr val="C00000"/>
                </a:solidFill>
              </a:rPr>
              <a:t>c</a:t>
            </a:r>
            <a:r>
              <a:rPr lang="nb-NO" dirty="0" smtClean="0"/>
              <a:t> and</a:t>
            </a:r>
            <a:r>
              <a:rPr lang="nb-NO" dirty="0" smtClean="0">
                <a:solidFill>
                  <a:srgbClr val="C00000"/>
                </a:solidFill>
              </a:rPr>
              <a:t> N(C) </a:t>
            </a:r>
            <a:r>
              <a:rPr lang="nb-NO" dirty="0" smtClean="0"/>
              <a:t>to </a:t>
            </a:r>
            <a:r>
              <a:rPr lang="nb-NO" dirty="0" smtClean="0">
                <a:solidFill>
                  <a:srgbClr val="C00000"/>
                </a:solidFill>
              </a:rPr>
              <a:t>X</a:t>
            </a:r>
            <a:r>
              <a:rPr lang="nb-NO" dirty="0" smtClean="0"/>
              <a:t>.</a:t>
            </a:r>
          </a:p>
          <a:p>
            <a:pPr>
              <a:buNone/>
            </a:pPr>
            <a:r>
              <a:rPr lang="nb-NO" dirty="0" smtClean="0">
                <a:solidFill>
                  <a:srgbClr val="C00000"/>
                </a:solidFill>
              </a:rPr>
              <a:t>	G </a:t>
            </a:r>
            <a:r>
              <a:rPr lang="nb-NO" dirty="0" smtClean="0">
                <a:solidFill>
                  <a:srgbClr val="C00000"/>
                </a:solidFill>
                <a:sym typeface="Wingdings" pitchFamily="2" charset="2"/>
              </a:rPr>
              <a:t> G \ (C ∪ N(C))</a:t>
            </a:r>
          </a:p>
          <a:p>
            <a:pPr>
              <a:buNone/>
            </a:pPr>
            <a:r>
              <a:rPr lang="nb-NO" dirty="0" smtClean="0">
                <a:sym typeface="Wingdings" pitchFamily="2" charset="2"/>
              </a:rPr>
              <a:t>Output</a:t>
            </a:r>
            <a:r>
              <a:rPr lang="nb-NO" dirty="0" smtClean="0">
                <a:solidFill>
                  <a:srgbClr val="C00000"/>
                </a:solidFill>
                <a:sym typeface="Wingdings" pitchFamily="2" charset="2"/>
              </a:rPr>
              <a:t> X</a:t>
            </a:r>
            <a:endParaRPr lang="nb-NO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Approximation Ratio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b-NO" dirty="0" smtClean="0"/>
              <a:t>We deleted</a:t>
            </a:r>
            <a:br>
              <a:rPr lang="nb-NO" dirty="0" smtClean="0"/>
            </a:br>
            <a:r>
              <a:rPr lang="nb-NO" dirty="0" smtClean="0">
                <a:solidFill>
                  <a:srgbClr val="C00000"/>
                </a:solidFill>
              </a:rPr>
              <a:t>X</a:t>
            </a:r>
            <a:r>
              <a:rPr lang="nb-NO" baseline="-25000" dirty="0" smtClean="0">
                <a:solidFill>
                  <a:srgbClr val="C00000"/>
                </a:solidFill>
              </a:rPr>
              <a:t>1</a:t>
            </a:r>
            <a:r>
              <a:rPr lang="nb-NO" dirty="0" smtClean="0">
                <a:solidFill>
                  <a:srgbClr val="C00000"/>
                </a:solidFill>
              </a:rPr>
              <a:t>, X</a:t>
            </a:r>
            <a:r>
              <a:rPr lang="nb-NO" baseline="-25000" dirty="0" smtClean="0">
                <a:solidFill>
                  <a:srgbClr val="C00000"/>
                </a:solidFill>
              </a:rPr>
              <a:t>2</a:t>
            </a:r>
            <a:r>
              <a:rPr lang="nb-NO" dirty="0" smtClean="0">
                <a:solidFill>
                  <a:srgbClr val="C00000"/>
                </a:solidFill>
              </a:rPr>
              <a:t>, X</a:t>
            </a:r>
            <a:r>
              <a:rPr lang="nb-NO" baseline="-25000" dirty="0" smtClean="0">
                <a:solidFill>
                  <a:srgbClr val="C00000"/>
                </a:solidFill>
              </a:rPr>
              <a:t>3</a:t>
            </a:r>
            <a:r>
              <a:rPr lang="nb-NO" dirty="0" smtClean="0">
                <a:solidFill>
                  <a:srgbClr val="C00000"/>
                </a:solidFill>
              </a:rPr>
              <a:t>.... X</a:t>
            </a:r>
            <a:r>
              <a:rPr lang="nb-NO" baseline="-25000" dirty="0" smtClean="0">
                <a:solidFill>
                  <a:srgbClr val="C00000"/>
                </a:solidFill>
              </a:rPr>
              <a:t>t </a:t>
            </a:r>
            <a:r>
              <a:rPr lang="nb-NO" dirty="0" smtClean="0">
                <a:solidFill>
                  <a:srgbClr val="C00000"/>
                </a:solidFill>
              </a:rPr>
              <a:t>≤ OPT</a:t>
            </a:r>
          </a:p>
          <a:p>
            <a:pPr>
              <a:buNone/>
            </a:pPr>
            <a:r>
              <a:rPr lang="nb-NO" dirty="0" smtClean="0">
                <a:solidFill>
                  <a:srgbClr val="C00000"/>
                </a:solidFill>
              </a:rPr>
              <a:t>	N(C</a:t>
            </a:r>
            <a:r>
              <a:rPr lang="nb-NO" baseline="-25000" dirty="0" smtClean="0">
                <a:solidFill>
                  <a:srgbClr val="C00000"/>
                </a:solidFill>
              </a:rPr>
              <a:t>1</a:t>
            </a:r>
            <a:r>
              <a:rPr lang="nb-NO" dirty="0" smtClean="0">
                <a:solidFill>
                  <a:srgbClr val="C00000"/>
                </a:solidFill>
              </a:rPr>
              <a:t>), N(C</a:t>
            </a:r>
            <a:r>
              <a:rPr lang="nb-NO" baseline="-25000" dirty="0" smtClean="0">
                <a:solidFill>
                  <a:srgbClr val="C00000"/>
                </a:solidFill>
              </a:rPr>
              <a:t>2</a:t>
            </a:r>
            <a:r>
              <a:rPr lang="nb-NO" dirty="0" smtClean="0">
                <a:solidFill>
                  <a:srgbClr val="C00000"/>
                </a:solidFill>
              </a:rPr>
              <a:t>) ... N(C</a:t>
            </a:r>
            <a:r>
              <a:rPr lang="nb-NO" baseline="-25000" dirty="0" smtClean="0">
                <a:solidFill>
                  <a:srgbClr val="C00000"/>
                </a:solidFill>
              </a:rPr>
              <a:t>t</a:t>
            </a:r>
            <a:r>
              <a:rPr lang="nb-NO" dirty="0" smtClean="0">
                <a:solidFill>
                  <a:srgbClr val="C00000"/>
                </a:solidFill>
              </a:rPr>
              <a:t>) ≤ ct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dirty="0" smtClean="0"/>
              <a:t>Each </a:t>
            </a:r>
            <a:r>
              <a:rPr lang="nb-NO" dirty="0" smtClean="0">
                <a:solidFill>
                  <a:srgbClr val="C00000"/>
                </a:solidFill>
              </a:rPr>
              <a:t>C</a:t>
            </a:r>
            <a:r>
              <a:rPr lang="nb-NO" baseline="-25000" dirty="0" smtClean="0">
                <a:solidFill>
                  <a:srgbClr val="C00000"/>
                </a:solidFill>
              </a:rPr>
              <a:t>i</a:t>
            </a:r>
            <a:r>
              <a:rPr lang="nb-NO" dirty="0" smtClean="0"/>
              <a:t> contains a vertex from </a:t>
            </a:r>
            <a:r>
              <a:rPr lang="nb-NO" dirty="0" smtClean="0">
                <a:solidFill>
                  <a:srgbClr val="C00000"/>
                </a:solidFill>
              </a:rPr>
              <a:t>OPT</a:t>
            </a:r>
            <a:r>
              <a:rPr lang="nb-NO" dirty="0" smtClean="0"/>
              <a:t> so </a:t>
            </a:r>
            <a:r>
              <a:rPr lang="nb-NO" dirty="0" smtClean="0">
                <a:solidFill>
                  <a:srgbClr val="C00000"/>
                </a:solidFill>
              </a:rPr>
              <a:t>t ≤ |OPT|</a:t>
            </a:r>
            <a:r>
              <a:rPr lang="nb-NO" dirty="0" smtClean="0"/>
              <a:t>.</a:t>
            </a:r>
          </a:p>
          <a:p>
            <a:pPr>
              <a:buNone/>
            </a:pPr>
            <a:r>
              <a:rPr lang="nb-NO" dirty="0" smtClean="0"/>
              <a:t>Hence </a:t>
            </a:r>
            <a:r>
              <a:rPr lang="nb-NO" dirty="0" smtClean="0">
                <a:solidFill>
                  <a:srgbClr val="C00000"/>
                </a:solidFill>
              </a:rPr>
              <a:t>|X| ≤ (c+1)|OPT|</a:t>
            </a:r>
            <a:endParaRPr lang="nb-NO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Bidimensionality [DFHT]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nb-NO" dirty="0" smtClean="0"/>
              <a:t>A </a:t>
            </a:r>
            <a:r>
              <a:rPr lang="nb-NO" dirty="0" smtClean="0">
                <a:solidFill>
                  <a:srgbClr val="C00000"/>
                </a:solidFill>
              </a:rPr>
              <a:t>framework</a:t>
            </a:r>
            <a:r>
              <a:rPr lang="nb-NO" dirty="0" smtClean="0"/>
              <a:t> that gives fast exact algorithms, paramterized algorithms, kernels and approximation schemes for problems on </a:t>
            </a:r>
            <a:r>
              <a:rPr lang="nb-NO" dirty="0" smtClean="0">
                <a:solidFill>
                  <a:srgbClr val="C00000"/>
                </a:solidFill>
              </a:rPr>
              <a:t>planar graphs</a:t>
            </a:r>
            <a:r>
              <a:rPr lang="nb-NO" dirty="0" smtClean="0"/>
              <a:t>.</a:t>
            </a:r>
          </a:p>
          <a:p>
            <a:pPr>
              <a:buNone/>
            </a:pPr>
            <a:endParaRPr lang="nb-NO" dirty="0"/>
          </a:p>
          <a:p>
            <a:pPr>
              <a:buNone/>
            </a:pPr>
            <a:r>
              <a:rPr lang="nb-NO" dirty="0" smtClean="0"/>
              <a:t>Main tool: </a:t>
            </a:r>
            <a:r>
              <a:rPr lang="nb-NO" dirty="0" smtClean="0">
                <a:solidFill>
                  <a:srgbClr val="C00000"/>
                </a:solidFill>
              </a:rPr>
              <a:t>Graph Minors</a:t>
            </a:r>
            <a:r>
              <a:rPr lang="nb-NO" dirty="0" smtClean="0"/>
              <a:t> theory of Robertson and Seymour.</a:t>
            </a:r>
          </a:p>
          <a:p>
            <a:pPr>
              <a:buNone/>
            </a:pPr>
            <a:endParaRPr lang="nb-NO" dirty="0"/>
          </a:p>
          <a:p>
            <a:pPr>
              <a:buNone/>
            </a:pPr>
            <a:r>
              <a:rPr lang="nb-NO" dirty="0" smtClean="0">
                <a:solidFill>
                  <a:srgbClr val="C00000"/>
                </a:solidFill>
              </a:rPr>
              <a:t>Extends</a:t>
            </a:r>
            <a:r>
              <a:rPr lang="nb-NO" dirty="0" smtClean="0"/>
              <a:t> to larger classes of graphs.</a:t>
            </a:r>
            <a:r>
              <a:rPr lang="nb-NO" dirty="0"/>
              <a:t> </a:t>
            </a:r>
            <a:r>
              <a:rPr lang="nb-NO" dirty="0" smtClean="0">
                <a:solidFill>
                  <a:srgbClr val="C00000"/>
                </a:solidFill>
              </a:rPr>
              <a:t>Here</a:t>
            </a:r>
            <a:r>
              <a:rPr lang="nb-NO" dirty="0" smtClean="0"/>
              <a:t>; only planar graphs.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Proof of Decomposition Theorem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b-NO" dirty="0" smtClean="0"/>
              <a:t>By </a:t>
            </a:r>
            <a:r>
              <a:rPr lang="nb-NO" dirty="0" smtClean="0">
                <a:solidFill>
                  <a:srgbClr val="C00000"/>
                </a:solidFill>
              </a:rPr>
              <a:t>WNDT</a:t>
            </a:r>
            <a:r>
              <a:rPr lang="nb-NO" dirty="0" smtClean="0"/>
              <a:t> there exists a treewidth </a:t>
            </a:r>
            <a:r>
              <a:rPr lang="nb-NO" dirty="0" smtClean="0">
                <a:solidFill>
                  <a:srgbClr val="C00000"/>
                </a:solidFill>
              </a:rPr>
              <a:t>d</a:t>
            </a:r>
            <a:r>
              <a:rPr lang="nb-NO" dirty="0" smtClean="0"/>
              <a:t>-deletion of size </a:t>
            </a:r>
            <a:r>
              <a:rPr lang="nb-NO" dirty="0" smtClean="0">
                <a:solidFill>
                  <a:srgbClr val="C00000"/>
                </a:solidFill>
              </a:rPr>
              <a:t>O(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>
                <a:solidFill>
                  <a:srgbClr val="C00000"/>
                </a:solidFill>
              </a:rPr>
              <a:t>(G))</a:t>
            </a:r>
            <a:r>
              <a:rPr lang="nb-NO" dirty="0" smtClean="0"/>
              <a:t>.</a:t>
            </a:r>
          </a:p>
          <a:p>
            <a:pPr>
              <a:buNone/>
            </a:pPr>
            <a:r>
              <a:rPr lang="nb-NO" dirty="0" smtClean="0"/>
              <a:t>By approximation we can </a:t>
            </a:r>
            <a:r>
              <a:rPr lang="nb-NO" dirty="0" smtClean="0">
                <a:solidFill>
                  <a:srgbClr val="C00000"/>
                </a:solidFill>
              </a:rPr>
              <a:t>find </a:t>
            </a:r>
            <a:r>
              <a:rPr lang="nb-NO" dirty="0" smtClean="0"/>
              <a:t>a treewidth treewidth </a:t>
            </a:r>
            <a:r>
              <a:rPr lang="nb-NO" dirty="0" smtClean="0">
                <a:solidFill>
                  <a:srgbClr val="C00000"/>
                </a:solidFill>
              </a:rPr>
              <a:t>d</a:t>
            </a:r>
            <a:r>
              <a:rPr lang="nb-NO" dirty="0" smtClean="0"/>
              <a:t>-deletion </a:t>
            </a:r>
            <a:r>
              <a:rPr lang="nb-NO" dirty="0" smtClean="0">
                <a:solidFill>
                  <a:srgbClr val="C00000"/>
                </a:solidFill>
              </a:rPr>
              <a:t>X</a:t>
            </a:r>
            <a:r>
              <a:rPr lang="nb-NO" dirty="0" smtClean="0"/>
              <a:t> of size </a:t>
            </a:r>
            <a:r>
              <a:rPr lang="nb-NO" dirty="0" smtClean="0">
                <a:solidFill>
                  <a:srgbClr val="C00000"/>
                </a:solidFill>
              </a:rPr>
              <a:t>O(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>
                <a:solidFill>
                  <a:srgbClr val="C00000"/>
                </a:solidFill>
              </a:rPr>
              <a:t>(G))</a:t>
            </a:r>
            <a:r>
              <a:rPr lang="nb-NO" dirty="0" smtClean="0"/>
              <a:t>.</a:t>
            </a:r>
          </a:p>
          <a:p>
            <a:pPr>
              <a:buNone/>
            </a:pPr>
            <a:r>
              <a:rPr lang="nb-NO" dirty="0" smtClean="0"/>
              <a:t>By Scaling Lemma we can turn </a:t>
            </a:r>
            <a:r>
              <a:rPr lang="nb-NO" dirty="0" smtClean="0">
                <a:solidFill>
                  <a:srgbClr val="C00000"/>
                </a:solidFill>
              </a:rPr>
              <a:t>X</a:t>
            </a:r>
            <a:r>
              <a:rPr lang="nb-NO" dirty="0" smtClean="0"/>
              <a:t> into a treewidth- </a:t>
            </a:r>
            <a:r>
              <a:rPr lang="nb-NO" dirty="0" smtClean="0">
                <a:solidFill>
                  <a:srgbClr val="C00000"/>
                </a:solidFill>
              </a:rPr>
              <a:t>f(</a:t>
            </a:r>
            <a:r>
              <a:rPr lang="el-GR" dirty="0" smtClean="0">
                <a:solidFill>
                  <a:srgbClr val="C00000"/>
                </a:solidFill>
              </a:rPr>
              <a:t>ε</a:t>
            </a:r>
            <a:r>
              <a:rPr lang="nb-NO" dirty="0" smtClean="0">
                <a:solidFill>
                  <a:srgbClr val="C00000"/>
                </a:solidFill>
              </a:rPr>
              <a:t>)</a:t>
            </a:r>
            <a:r>
              <a:rPr lang="nb-NO" dirty="0" smtClean="0"/>
              <a:t> deletion set </a:t>
            </a:r>
            <a:r>
              <a:rPr lang="nb-NO" dirty="0" smtClean="0">
                <a:solidFill>
                  <a:srgbClr val="C00000"/>
                </a:solidFill>
              </a:rPr>
              <a:t>X’</a:t>
            </a:r>
            <a:r>
              <a:rPr lang="nb-NO" dirty="0" smtClean="0"/>
              <a:t> of size </a:t>
            </a:r>
            <a:r>
              <a:rPr lang="el-GR" dirty="0" smtClean="0">
                <a:solidFill>
                  <a:srgbClr val="C00000"/>
                </a:solidFill>
              </a:rPr>
              <a:t>ε</a:t>
            </a:r>
            <a:r>
              <a:rPr lang="nb-NO" dirty="0" smtClean="0">
                <a:solidFill>
                  <a:srgbClr val="C00000"/>
                </a:solidFill>
              </a:rPr>
              <a:t>|X|</a:t>
            </a:r>
            <a:r>
              <a:rPr lang="nb-NO" dirty="0" smtClean="0"/>
              <a:t>. Choosing </a:t>
            </a:r>
            <a:r>
              <a:rPr lang="el-GR" dirty="0" smtClean="0">
                <a:solidFill>
                  <a:srgbClr val="C00000"/>
                </a:solidFill>
              </a:rPr>
              <a:t>ε</a:t>
            </a:r>
            <a:r>
              <a:rPr lang="nb-NO" dirty="0" smtClean="0"/>
              <a:t> small enough we get </a:t>
            </a:r>
            <a:r>
              <a:rPr lang="nb-NO" dirty="0" smtClean="0">
                <a:solidFill>
                  <a:srgbClr val="C00000"/>
                </a:solidFill>
              </a:rPr>
              <a:t>|X’| ≤ </a:t>
            </a:r>
            <a:r>
              <a:rPr lang="el-GR" dirty="0" smtClean="0">
                <a:solidFill>
                  <a:srgbClr val="C00000"/>
                </a:solidFill>
              </a:rPr>
              <a:t>επ</a:t>
            </a:r>
            <a:r>
              <a:rPr lang="nb-NO" dirty="0" smtClean="0">
                <a:solidFill>
                  <a:srgbClr val="C00000"/>
                </a:solidFill>
              </a:rPr>
              <a:t>(G).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Approximation - recap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dirty="0" smtClean="0"/>
              <a:t>Saw a </a:t>
            </a:r>
            <a:r>
              <a:rPr lang="nb-NO" dirty="0" smtClean="0">
                <a:solidFill>
                  <a:srgbClr val="C00000"/>
                </a:solidFill>
              </a:rPr>
              <a:t>decomposition lemma </a:t>
            </a:r>
            <a:r>
              <a:rPr lang="nb-NO" dirty="0" smtClean="0"/>
              <a:t>for </a:t>
            </a:r>
            <a:r>
              <a:rPr lang="nb-NO" dirty="0" smtClean="0">
                <a:solidFill>
                  <a:srgbClr val="0070C0"/>
                </a:solidFill>
              </a:rPr>
              <a:t>bidiemsional</a:t>
            </a:r>
            <a:r>
              <a:rPr lang="nb-NO" dirty="0" smtClean="0"/>
              <a:t>, </a:t>
            </a:r>
            <a:r>
              <a:rPr lang="nb-NO" dirty="0" smtClean="0">
                <a:solidFill>
                  <a:srgbClr val="0070C0"/>
                </a:solidFill>
              </a:rPr>
              <a:t>separable</a:t>
            </a:r>
            <a:r>
              <a:rPr lang="nb-NO" dirty="0" smtClean="0"/>
              <a:t> problems on </a:t>
            </a:r>
            <a:r>
              <a:rPr lang="nb-NO" dirty="0" smtClean="0">
                <a:solidFill>
                  <a:srgbClr val="C00000"/>
                </a:solidFill>
              </a:rPr>
              <a:t>H</a:t>
            </a:r>
            <a:r>
              <a:rPr lang="nb-NO" dirty="0" smtClean="0"/>
              <a:t>-minor-free graphs and how it can be used to give </a:t>
            </a:r>
            <a:r>
              <a:rPr lang="nb-NO" dirty="0" smtClean="0">
                <a:solidFill>
                  <a:srgbClr val="C00000"/>
                </a:solidFill>
              </a:rPr>
              <a:t>EPTAS</a:t>
            </a:r>
            <a:r>
              <a:rPr lang="nb-NO" dirty="0" smtClean="0"/>
              <a:t>’es for many problems on </a:t>
            </a:r>
            <a:r>
              <a:rPr lang="nb-NO" dirty="0" smtClean="0">
                <a:solidFill>
                  <a:srgbClr val="C00000"/>
                </a:solidFill>
              </a:rPr>
              <a:t>H</a:t>
            </a:r>
            <a:r>
              <a:rPr lang="nb-NO" dirty="0" smtClean="0"/>
              <a:t>-minor free graphs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Kernelization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nb-NO" dirty="0" smtClean="0"/>
              <a:t>The decomposition lemma can be modified as follows:</a:t>
            </a:r>
          </a:p>
          <a:p>
            <a:pPr>
              <a:buNone/>
            </a:pPr>
            <a:endParaRPr lang="nb-NO" dirty="0" smtClean="0"/>
          </a:p>
          <a:p>
            <a:pPr lvl="0">
              <a:buNone/>
              <a:defRPr/>
            </a:pPr>
            <a:r>
              <a:rPr lang="nb-NO" dirty="0" smtClean="0">
                <a:solidFill>
                  <a:srgbClr val="0070C0"/>
                </a:solidFill>
              </a:rPr>
              <a:t>Lemma: </a:t>
            </a:r>
            <a:r>
              <a:rPr lang="nb-NO" dirty="0" smtClean="0"/>
              <a:t>For any </a:t>
            </a:r>
            <a:r>
              <a:rPr lang="nb-NO" dirty="0" smtClean="0">
                <a:solidFill>
                  <a:srgbClr val="C00000"/>
                </a:solidFill>
              </a:rPr>
              <a:t>minor-bidimensional</a:t>
            </a:r>
            <a:r>
              <a:rPr lang="nb-NO" dirty="0" smtClean="0"/>
              <a:t>, </a:t>
            </a:r>
            <a:r>
              <a:rPr lang="nb-NO" dirty="0" smtClean="0">
                <a:solidFill>
                  <a:srgbClr val="C00000"/>
                </a:solidFill>
              </a:rPr>
              <a:t>separable</a:t>
            </a:r>
            <a:r>
              <a:rPr lang="nb-NO" dirty="0" smtClean="0"/>
              <a:t> problem 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/>
              <a:t> on </a:t>
            </a:r>
            <a:r>
              <a:rPr lang="nb-NO" dirty="0" smtClean="0">
                <a:solidFill>
                  <a:srgbClr val="C00000"/>
                </a:solidFill>
              </a:rPr>
              <a:t>H-minor-free</a:t>
            </a:r>
            <a:r>
              <a:rPr lang="nb-NO" dirty="0" smtClean="0"/>
              <a:t> graphs, there is a constant  </a:t>
            </a:r>
            <a:r>
              <a:rPr lang="nb-NO" dirty="0" smtClean="0">
                <a:solidFill>
                  <a:srgbClr val="C00000"/>
                </a:solidFill>
              </a:rPr>
              <a:t>c</a:t>
            </a:r>
            <a:r>
              <a:rPr lang="nb-NO" dirty="0" smtClean="0"/>
              <a:t> and polynomial time algorithm that given </a:t>
            </a:r>
            <a:r>
              <a:rPr lang="nb-NO" dirty="0" smtClean="0">
                <a:solidFill>
                  <a:srgbClr val="C00000"/>
                </a:solidFill>
              </a:rPr>
              <a:t>G </a:t>
            </a:r>
            <a:r>
              <a:rPr lang="nb-NO" dirty="0" smtClean="0"/>
              <a:t>outputs a set </a:t>
            </a:r>
            <a:r>
              <a:rPr lang="nb-NO" dirty="0" smtClean="0">
                <a:solidFill>
                  <a:srgbClr val="C00000"/>
                </a:solidFill>
              </a:rPr>
              <a:t>X </a:t>
            </a:r>
            <a:r>
              <a:rPr lang="nb-NO" dirty="0" smtClean="0"/>
              <a:t>such that </a:t>
            </a:r>
            <a:r>
              <a:rPr lang="nb-NO" dirty="0" smtClean="0">
                <a:solidFill>
                  <a:srgbClr val="C00000"/>
                </a:solidFill>
              </a:rPr>
              <a:t>|X| ≤ c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>
                <a:solidFill>
                  <a:srgbClr val="C00000"/>
                </a:solidFill>
              </a:rPr>
              <a:t>(X)</a:t>
            </a:r>
            <a:r>
              <a:rPr lang="nb-NO" dirty="0" smtClean="0"/>
              <a:t> and </a:t>
            </a:r>
            <a:r>
              <a:rPr lang="nb-NO" dirty="0" smtClean="0">
                <a:solidFill>
                  <a:srgbClr val="C00000"/>
                </a:solidFill>
              </a:rPr>
              <a:t>G\X</a:t>
            </a:r>
            <a:r>
              <a:rPr lang="nb-NO" dirty="0" smtClean="0"/>
              <a:t> can be partitioned into </a:t>
            </a:r>
            <a:r>
              <a:rPr lang="nb-NO" dirty="0" smtClean="0">
                <a:solidFill>
                  <a:srgbClr val="C00000"/>
                </a:solidFill>
              </a:rPr>
              <a:t>C</a:t>
            </a:r>
            <a:r>
              <a:rPr lang="nb-NO" baseline="-25000" dirty="0" smtClean="0">
                <a:solidFill>
                  <a:srgbClr val="C00000"/>
                </a:solidFill>
              </a:rPr>
              <a:t>1</a:t>
            </a:r>
            <a:r>
              <a:rPr lang="nb-NO" dirty="0" smtClean="0"/>
              <a:t>, </a:t>
            </a:r>
            <a:r>
              <a:rPr lang="nb-NO" dirty="0" smtClean="0">
                <a:solidFill>
                  <a:srgbClr val="C00000"/>
                </a:solidFill>
              </a:rPr>
              <a:t>C</a:t>
            </a:r>
            <a:r>
              <a:rPr lang="nb-NO" baseline="-25000" dirty="0" smtClean="0">
                <a:solidFill>
                  <a:srgbClr val="C00000"/>
                </a:solidFill>
              </a:rPr>
              <a:t>2</a:t>
            </a:r>
            <a:r>
              <a:rPr lang="nb-NO" dirty="0" smtClean="0"/>
              <a:t>, ... </a:t>
            </a:r>
            <a:r>
              <a:rPr lang="nb-NO" dirty="0" smtClean="0">
                <a:solidFill>
                  <a:srgbClr val="C00000"/>
                </a:solidFill>
              </a:rPr>
              <a:t>C</a:t>
            </a:r>
            <a:r>
              <a:rPr lang="nb-NO" baseline="-25000" dirty="0" smtClean="0">
                <a:solidFill>
                  <a:srgbClr val="C00000"/>
                </a:solidFill>
              </a:rPr>
              <a:t>t</a:t>
            </a:r>
            <a:r>
              <a:rPr lang="nb-NO" dirty="0" smtClean="0"/>
              <a:t> where </a:t>
            </a:r>
            <a:r>
              <a:rPr lang="nb-NO" dirty="0" smtClean="0">
                <a:solidFill>
                  <a:srgbClr val="C00000"/>
                </a:solidFill>
              </a:rPr>
              <a:t>t ≤ c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nb-NO" dirty="0" smtClean="0">
                <a:solidFill>
                  <a:srgbClr val="C00000"/>
                </a:solidFill>
              </a:rPr>
              <a:t>(X)</a:t>
            </a:r>
            <a:r>
              <a:rPr lang="nb-NO" dirty="0" smtClean="0"/>
              <a:t> such that</a:t>
            </a:r>
          </a:p>
          <a:p>
            <a:pPr lvl="0">
              <a:buNone/>
              <a:defRPr/>
            </a:pPr>
            <a:r>
              <a:rPr lang="nb-NO" dirty="0" smtClean="0"/>
              <a:t>		- there are no edges between </a:t>
            </a:r>
            <a:r>
              <a:rPr lang="nb-NO" dirty="0" smtClean="0">
                <a:solidFill>
                  <a:srgbClr val="C00000"/>
                </a:solidFill>
              </a:rPr>
              <a:t>C</a:t>
            </a:r>
            <a:r>
              <a:rPr lang="nb-NO" baseline="-25000" dirty="0" smtClean="0">
                <a:solidFill>
                  <a:srgbClr val="C00000"/>
                </a:solidFill>
              </a:rPr>
              <a:t>i</a:t>
            </a:r>
            <a:r>
              <a:rPr lang="nb-NO" dirty="0" smtClean="0">
                <a:solidFill>
                  <a:srgbClr val="C00000"/>
                </a:solidFill>
              </a:rPr>
              <a:t> </a:t>
            </a:r>
            <a:r>
              <a:rPr lang="nb-NO" dirty="0" smtClean="0"/>
              <a:t>and</a:t>
            </a:r>
            <a:r>
              <a:rPr lang="nb-NO" dirty="0" smtClean="0">
                <a:solidFill>
                  <a:srgbClr val="C00000"/>
                </a:solidFill>
              </a:rPr>
              <a:t> C</a:t>
            </a:r>
            <a:r>
              <a:rPr lang="nb-NO" baseline="-25000" dirty="0" smtClean="0">
                <a:solidFill>
                  <a:srgbClr val="C00000"/>
                </a:solidFill>
              </a:rPr>
              <a:t>j</a:t>
            </a:r>
          </a:p>
          <a:p>
            <a:pPr lvl="0">
              <a:buNone/>
              <a:defRPr/>
            </a:pPr>
            <a:r>
              <a:rPr lang="nb-NO" dirty="0" smtClean="0"/>
              <a:t>		-</a:t>
            </a:r>
            <a:r>
              <a:rPr lang="nb-NO" dirty="0" smtClean="0">
                <a:solidFill>
                  <a:srgbClr val="C00000"/>
                </a:solidFill>
              </a:rPr>
              <a:t> tw(G[Ci]) ≤ c </a:t>
            </a:r>
          </a:p>
          <a:p>
            <a:pPr lvl="0">
              <a:buNone/>
              <a:defRPr/>
            </a:pPr>
            <a:r>
              <a:rPr lang="nb-NO" dirty="0" smtClean="0"/>
              <a:t>		-</a:t>
            </a:r>
            <a:r>
              <a:rPr lang="nb-NO" dirty="0" smtClean="0">
                <a:solidFill>
                  <a:srgbClr val="C00000"/>
                </a:solidFill>
              </a:rPr>
              <a:t> tw(G[Cj]) ≤ c</a:t>
            </a:r>
            <a:endParaRPr lang="nb-NO" dirty="0" smtClean="0"/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endParaRPr lang="nb-NO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Kernelization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32248"/>
            <a:ext cx="8229600" cy="1972816"/>
          </a:xfrm>
        </p:spPr>
        <p:txBody>
          <a:bodyPr/>
          <a:lstStyle/>
          <a:p>
            <a:pPr>
              <a:buNone/>
            </a:pPr>
            <a:r>
              <a:rPr lang="nb-NO" dirty="0" smtClean="0"/>
              <a:t>Each </a:t>
            </a:r>
            <a:r>
              <a:rPr lang="nb-NO" dirty="0" smtClean="0">
                <a:solidFill>
                  <a:srgbClr val="C00000"/>
                </a:solidFill>
              </a:rPr>
              <a:t>C</a:t>
            </a:r>
            <a:r>
              <a:rPr lang="nb-NO" baseline="-25000" dirty="0" smtClean="0">
                <a:solidFill>
                  <a:srgbClr val="C00000"/>
                </a:solidFill>
              </a:rPr>
              <a:t>i</a:t>
            </a:r>
            <a:r>
              <a:rPr lang="nb-NO" dirty="0" smtClean="0"/>
              <a:t> can be replaced with a constant size graph using techniques from</a:t>
            </a:r>
            <a:r>
              <a:rPr lang="nb-NO" dirty="0" smtClean="0">
                <a:solidFill>
                  <a:srgbClr val="C00000"/>
                </a:solidFill>
              </a:rPr>
              <a:t> [BFLPST09]</a:t>
            </a:r>
            <a:r>
              <a:rPr lang="nb-NO" dirty="0" smtClean="0"/>
              <a:t>. </a:t>
            </a:r>
          </a:p>
          <a:p>
            <a:pPr>
              <a:buNone/>
            </a:pPr>
            <a:r>
              <a:rPr lang="nb-NO" dirty="0" smtClean="0">
                <a:sym typeface="Wingdings" pitchFamily="2" charset="2"/>
              </a:rPr>
              <a:t> Kernels of size </a:t>
            </a:r>
            <a:r>
              <a:rPr lang="nb-NO" dirty="0" smtClean="0">
                <a:solidFill>
                  <a:srgbClr val="C00000"/>
                </a:solidFill>
                <a:sym typeface="Wingdings" pitchFamily="2" charset="2"/>
              </a:rPr>
              <a:t>O(</a:t>
            </a:r>
            <a:r>
              <a:rPr lang="el-GR" dirty="0" smtClean="0">
                <a:solidFill>
                  <a:srgbClr val="C00000"/>
                </a:solidFill>
                <a:sym typeface="Wingdings" pitchFamily="2" charset="2"/>
              </a:rPr>
              <a:t>π</a:t>
            </a:r>
            <a:r>
              <a:rPr lang="nb-NO" dirty="0" smtClean="0">
                <a:solidFill>
                  <a:srgbClr val="C00000"/>
                </a:solidFill>
                <a:sym typeface="Wingdings" pitchFamily="2" charset="2"/>
              </a:rPr>
              <a:t>(G))</a:t>
            </a:r>
            <a:r>
              <a:rPr lang="nb-NO" dirty="0" smtClean="0">
                <a:sym typeface="Wingdings" pitchFamily="2" charset="2"/>
              </a:rPr>
              <a:t>.</a:t>
            </a:r>
            <a:endParaRPr lang="nb-NO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Very Short Summary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b-NO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nb-NO" dirty="0" smtClean="0">
                <a:solidFill>
                  <a:srgbClr val="C00000"/>
                </a:solidFill>
              </a:rPr>
              <a:t>Bidimensionality </a:t>
            </a:r>
            <a:r>
              <a:rPr lang="nb-NO" dirty="0" smtClean="0"/>
              <a:t>is a framework for giving </a:t>
            </a:r>
            <a:r>
              <a:rPr lang="nb-NO" dirty="0" smtClean="0">
                <a:solidFill>
                  <a:srgbClr val="0070C0"/>
                </a:solidFill>
              </a:rPr>
              <a:t>subexponential time algorithms</a:t>
            </a:r>
            <a:r>
              <a:rPr lang="nb-NO" dirty="0" smtClean="0"/>
              <a:t>, </a:t>
            </a:r>
            <a:r>
              <a:rPr lang="nb-NO" dirty="0" smtClean="0">
                <a:solidFill>
                  <a:schemeClr val="accent6">
                    <a:lumMod val="75000"/>
                  </a:schemeClr>
                </a:solidFill>
              </a:rPr>
              <a:t>EPTAS</a:t>
            </a:r>
            <a:r>
              <a:rPr lang="nb-NO" dirty="0" smtClean="0"/>
              <a:t>’es and </a:t>
            </a:r>
            <a:r>
              <a:rPr lang="nb-NO" dirty="0" smtClean="0">
                <a:solidFill>
                  <a:srgbClr val="002060"/>
                </a:solidFill>
              </a:rPr>
              <a:t>kernels</a:t>
            </a:r>
            <a:r>
              <a:rPr lang="nb-NO" dirty="0" smtClean="0"/>
              <a:t>, based on </a:t>
            </a:r>
            <a:r>
              <a:rPr lang="nb-NO" dirty="0" smtClean="0">
                <a:solidFill>
                  <a:srgbClr val="C00000"/>
                </a:solidFill>
              </a:rPr>
              <a:t>excluded grid</a:t>
            </a:r>
            <a:r>
              <a:rPr lang="nb-NO" dirty="0" smtClean="0"/>
              <a:t> theorems and </a:t>
            </a:r>
            <a:r>
              <a:rPr lang="nb-NO" dirty="0" smtClean="0">
                <a:solidFill>
                  <a:srgbClr val="C00000"/>
                </a:solidFill>
              </a:rPr>
              <a:t>balanced separation </a:t>
            </a:r>
            <a:r>
              <a:rPr lang="nb-NO" dirty="0" smtClean="0"/>
              <a:t>techniques.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35696" y="2564904"/>
            <a:ext cx="585628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Thank You!</a:t>
            </a:r>
            <a:endParaRPr lang="en-US" sz="9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9936"/>
            <a:ext cx="8229600" cy="1143000"/>
          </a:xfrm>
        </p:spPr>
        <p:txBody>
          <a:bodyPr/>
          <a:lstStyle/>
          <a:p>
            <a:r>
              <a:rPr lang="nb-NO" dirty="0" smtClean="0"/>
              <a:t>Preliminaries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Problems considered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nb-NO" b="1" dirty="0" smtClean="0"/>
          </a:p>
          <a:p>
            <a:pPr>
              <a:buNone/>
            </a:pPr>
            <a:r>
              <a:rPr lang="nb-NO" b="1" dirty="0" smtClean="0"/>
              <a:t>Input:</a:t>
            </a:r>
            <a:r>
              <a:rPr lang="nb-NO" dirty="0" smtClean="0">
                <a:solidFill>
                  <a:srgbClr val="0070C0"/>
                </a:solidFill>
              </a:rPr>
              <a:t> </a:t>
            </a:r>
            <a:r>
              <a:rPr lang="nb-NO" b="1" dirty="0" smtClean="0">
                <a:solidFill>
                  <a:srgbClr val="C00000"/>
                </a:solidFill>
              </a:rPr>
              <a:t>G</a:t>
            </a:r>
          </a:p>
          <a:p>
            <a:pPr>
              <a:buNone/>
            </a:pPr>
            <a:r>
              <a:rPr lang="nb-NO" b="1" dirty="0" smtClean="0">
                <a:solidFill>
                  <a:srgbClr val="0070C0"/>
                </a:solidFill>
              </a:rPr>
              <a:t>Max / Min:</a:t>
            </a:r>
            <a:r>
              <a:rPr lang="nb-NO" dirty="0" smtClean="0">
                <a:solidFill>
                  <a:srgbClr val="C00000"/>
                </a:solidFill>
              </a:rPr>
              <a:t> </a:t>
            </a:r>
            <a:r>
              <a:rPr lang="el-GR" b="1" dirty="0" smtClean="0">
                <a:solidFill>
                  <a:srgbClr val="C00000"/>
                </a:solidFill>
              </a:rPr>
              <a:t>κ</a:t>
            </a:r>
            <a:r>
              <a:rPr lang="nb-NO" b="1" dirty="0" smtClean="0">
                <a:solidFill>
                  <a:srgbClr val="C00000"/>
                </a:solidFill>
              </a:rPr>
              <a:t>(G,S) </a:t>
            </a:r>
            <a:r>
              <a:rPr lang="nb-NO" dirty="0" smtClean="0">
                <a:solidFill>
                  <a:srgbClr val="C00000"/>
                </a:solidFill>
              </a:rPr>
              <a:t>(S ⊆ V(G) / S ⊆ E(G))</a:t>
            </a:r>
          </a:p>
          <a:p>
            <a:pPr>
              <a:buNone/>
            </a:pPr>
            <a:r>
              <a:rPr lang="nb-NO" b="1" dirty="0" smtClean="0">
                <a:solidFill>
                  <a:srgbClr val="0070C0"/>
                </a:solidFill>
              </a:rPr>
              <a:t>Subject to:</a:t>
            </a:r>
            <a:r>
              <a:rPr lang="nb-NO" dirty="0" smtClean="0"/>
              <a:t> </a:t>
            </a:r>
            <a:r>
              <a:rPr lang="el-GR" b="1" dirty="0" smtClean="0">
                <a:solidFill>
                  <a:srgbClr val="C00000"/>
                </a:solidFill>
              </a:rPr>
              <a:t>φ</a:t>
            </a:r>
            <a:r>
              <a:rPr lang="nb-NO" b="1" dirty="0" smtClean="0">
                <a:solidFill>
                  <a:srgbClr val="C00000"/>
                </a:solidFill>
              </a:rPr>
              <a:t>(G,S)</a:t>
            </a:r>
          </a:p>
          <a:p>
            <a:pPr>
              <a:buNone/>
            </a:pPr>
            <a:endParaRPr lang="nb-NO" b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nb-NO" dirty="0" smtClean="0"/>
              <a:t>Technical note:  we demand that </a:t>
            </a:r>
            <a:r>
              <a:rPr lang="el-GR" dirty="0" smtClean="0">
                <a:solidFill>
                  <a:srgbClr val="C00000"/>
                </a:solidFill>
              </a:rPr>
              <a:t>κ</a:t>
            </a:r>
            <a:r>
              <a:rPr lang="nb-NO" dirty="0" smtClean="0">
                <a:solidFill>
                  <a:srgbClr val="C00000"/>
                </a:solidFill>
              </a:rPr>
              <a:t>(G,S) ≤ |S| </a:t>
            </a:r>
            <a:r>
              <a:rPr lang="nb-NO" dirty="0" smtClean="0"/>
              <a:t>and that </a:t>
            </a:r>
            <a:r>
              <a:rPr lang="el-GR" dirty="0" smtClean="0">
                <a:solidFill>
                  <a:srgbClr val="C00000"/>
                </a:solidFill>
              </a:rPr>
              <a:t>κ</a:t>
            </a:r>
            <a:r>
              <a:rPr lang="nb-NO" dirty="0" smtClean="0">
                <a:solidFill>
                  <a:srgbClr val="C00000"/>
                </a:solidFill>
              </a:rPr>
              <a:t>(G,OPT) = |OPT|</a:t>
            </a:r>
            <a:r>
              <a:rPr lang="nb-NO" dirty="0" smtClean="0"/>
              <a:t>.</a:t>
            </a:r>
          </a:p>
          <a:p>
            <a:pPr>
              <a:buNone/>
            </a:pPr>
            <a:r>
              <a:rPr lang="nb-NO" dirty="0" smtClean="0"/>
              <a:t>Value of optimal solution on </a:t>
            </a:r>
            <a:r>
              <a:rPr lang="nb-NO" dirty="0" smtClean="0">
                <a:solidFill>
                  <a:srgbClr val="C00000"/>
                </a:solidFill>
              </a:rPr>
              <a:t>G = </a:t>
            </a:r>
            <a:r>
              <a:rPr lang="el-GR" b="1" dirty="0" smtClean="0">
                <a:solidFill>
                  <a:srgbClr val="C00000"/>
                </a:solidFill>
              </a:rPr>
              <a:t>π</a:t>
            </a:r>
            <a:r>
              <a:rPr lang="nb-NO" b="1" dirty="0" smtClean="0">
                <a:solidFill>
                  <a:srgbClr val="C00000"/>
                </a:solidFill>
              </a:rPr>
              <a:t>(G)</a:t>
            </a:r>
            <a:r>
              <a:rPr lang="nb-NO" dirty="0" smtClean="0"/>
              <a:t>.</a:t>
            </a:r>
            <a:endParaRPr lang="nb-NO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Minors and Contractions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b-NO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nb-NO" dirty="0" smtClean="0">
                <a:solidFill>
                  <a:srgbClr val="C00000"/>
                </a:solidFill>
              </a:rPr>
              <a:t>H</a:t>
            </a:r>
            <a:r>
              <a:rPr lang="nb-NO" dirty="0" smtClean="0"/>
              <a:t> is a </a:t>
            </a:r>
            <a:r>
              <a:rPr lang="nb-NO" i="1" dirty="0" smtClean="0">
                <a:solidFill>
                  <a:srgbClr val="C00000"/>
                </a:solidFill>
              </a:rPr>
              <a:t>minor</a:t>
            </a:r>
            <a:r>
              <a:rPr lang="nb-NO" dirty="0" smtClean="0"/>
              <a:t> of </a:t>
            </a:r>
            <a:r>
              <a:rPr lang="nb-NO" dirty="0" smtClean="0">
                <a:solidFill>
                  <a:srgbClr val="C00000"/>
                </a:solidFill>
              </a:rPr>
              <a:t>G</a:t>
            </a:r>
            <a:r>
              <a:rPr lang="nb-NO" dirty="0" smtClean="0"/>
              <a:t> (</a:t>
            </a:r>
            <a:r>
              <a:rPr lang="nb-NO" b="1" dirty="0" smtClean="0">
                <a:solidFill>
                  <a:srgbClr val="C00000"/>
                </a:solidFill>
              </a:rPr>
              <a:t>H ≤</a:t>
            </a:r>
            <a:r>
              <a:rPr lang="nb-NO" b="1" baseline="-25000" dirty="0" smtClean="0">
                <a:solidFill>
                  <a:srgbClr val="C00000"/>
                </a:solidFill>
              </a:rPr>
              <a:t>m</a:t>
            </a:r>
            <a:r>
              <a:rPr lang="nb-NO" b="1" dirty="0">
                <a:solidFill>
                  <a:srgbClr val="C00000"/>
                </a:solidFill>
              </a:rPr>
              <a:t> </a:t>
            </a:r>
            <a:r>
              <a:rPr lang="nb-NO" b="1" dirty="0" smtClean="0">
                <a:solidFill>
                  <a:srgbClr val="C00000"/>
                </a:solidFill>
              </a:rPr>
              <a:t>G</a:t>
            </a:r>
            <a:r>
              <a:rPr lang="nb-NO" dirty="0" smtClean="0"/>
              <a:t>)if </a:t>
            </a:r>
            <a:r>
              <a:rPr lang="nb-NO" dirty="0" smtClean="0">
                <a:solidFill>
                  <a:srgbClr val="C00000"/>
                </a:solidFill>
              </a:rPr>
              <a:t>H</a:t>
            </a:r>
            <a:r>
              <a:rPr lang="nb-NO" dirty="0" smtClean="0"/>
              <a:t> can be obtained from </a:t>
            </a:r>
            <a:r>
              <a:rPr lang="nb-NO" dirty="0" smtClean="0">
                <a:solidFill>
                  <a:srgbClr val="C00000"/>
                </a:solidFill>
              </a:rPr>
              <a:t>G</a:t>
            </a:r>
            <a:r>
              <a:rPr lang="nb-NO" dirty="0" smtClean="0"/>
              <a:t> by a sequence of </a:t>
            </a:r>
            <a:r>
              <a:rPr lang="nb-NO" dirty="0" smtClean="0">
                <a:solidFill>
                  <a:srgbClr val="0070C0"/>
                </a:solidFill>
              </a:rPr>
              <a:t>edge contractions</a:t>
            </a:r>
            <a:r>
              <a:rPr lang="nb-NO" dirty="0" smtClean="0"/>
              <a:t>, </a:t>
            </a:r>
            <a:r>
              <a:rPr lang="nb-NO" dirty="0" smtClean="0">
                <a:solidFill>
                  <a:srgbClr val="0070C0"/>
                </a:solidFill>
              </a:rPr>
              <a:t>edge deletions</a:t>
            </a:r>
            <a:r>
              <a:rPr lang="nb-NO" dirty="0" smtClean="0"/>
              <a:t> and </a:t>
            </a:r>
            <a:r>
              <a:rPr lang="nb-NO" dirty="0" smtClean="0">
                <a:solidFill>
                  <a:srgbClr val="0070C0"/>
                </a:solidFill>
              </a:rPr>
              <a:t>vertex deletions</a:t>
            </a:r>
            <a:r>
              <a:rPr lang="nb-NO" dirty="0" smtClean="0"/>
              <a:t>.</a:t>
            </a:r>
          </a:p>
          <a:p>
            <a:pPr>
              <a:buNone/>
            </a:pPr>
            <a:endParaRPr lang="nb-NO" dirty="0"/>
          </a:p>
          <a:p>
            <a:pPr>
              <a:buNone/>
            </a:pPr>
            <a:r>
              <a:rPr lang="nb-NO" dirty="0" smtClean="0">
                <a:solidFill>
                  <a:srgbClr val="C00000"/>
                </a:solidFill>
              </a:rPr>
              <a:t>H</a:t>
            </a:r>
            <a:r>
              <a:rPr lang="nb-NO" dirty="0" smtClean="0"/>
              <a:t> is a </a:t>
            </a:r>
            <a:r>
              <a:rPr lang="nb-NO" i="1" dirty="0" smtClean="0">
                <a:solidFill>
                  <a:srgbClr val="C00000"/>
                </a:solidFill>
              </a:rPr>
              <a:t>contraction</a:t>
            </a:r>
            <a:r>
              <a:rPr lang="nb-NO" dirty="0" smtClean="0"/>
              <a:t> of </a:t>
            </a:r>
            <a:r>
              <a:rPr lang="nb-NO" dirty="0" smtClean="0">
                <a:solidFill>
                  <a:srgbClr val="C00000"/>
                </a:solidFill>
              </a:rPr>
              <a:t>G</a:t>
            </a:r>
            <a:r>
              <a:rPr lang="nb-NO" dirty="0" smtClean="0"/>
              <a:t> (</a:t>
            </a:r>
            <a:r>
              <a:rPr lang="nb-NO" b="1" dirty="0" smtClean="0">
                <a:solidFill>
                  <a:srgbClr val="C00000"/>
                </a:solidFill>
              </a:rPr>
              <a:t>H ≤</a:t>
            </a:r>
            <a:r>
              <a:rPr lang="nb-NO" b="1" baseline="-25000" dirty="0" smtClean="0">
                <a:solidFill>
                  <a:srgbClr val="C00000"/>
                </a:solidFill>
              </a:rPr>
              <a:t>c</a:t>
            </a:r>
            <a:r>
              <a:rPr lang="nb-NO" b="1" dirty="0" smtClean="0">
                <a:solidFill>
                  <a:srgbClr val="C00000"/>
                </a:solidFill>
              </a:rPr>
              <a:t> G</a:t>
            </a:r>
            <a:r>
              <a:rPr lang="nb-NO" dirty="0" smtClean="0"/>
              <a:t>) if </a:t>
            </a:r>
            <a:r>
              <a:rPr lang="nb-NO" dirty="0" smtClean="0">
                <a:solidFill>
                  <a:srgbClr val="C00000"/>
                </a:solidFill>
              </a:rPr>
              <a:t>H</a:t>
            </a:r>
            <a:r>
              <a:rPr lang="nb-NO" dirty="0" smtClean="0"/>
              <a:t> can be obtained from </a:t>
            </a:r>
            <a:r>
              <a:rPr lang="nb-NO" dirty="0" smtClean="0">
                <a:solidFill>
                  <a:srgbClr val="C00000"/>
                </a:solidFill>
              </a:rPr>
              <a:t>G</a:t>
            </a:r>
            <a:r>
              <a:rPr lang="nb-NO" dirty="0" smtClean="0"/>
              <a:t> by a sequence of </a:t>
            </a:r>
            <a:r>
              <a:rPr lang="nb-NO" dirty="0" smtClean="0">
                <a:solidFill>
                  <a:srgbClr val="0070C0"/>
                </a:solidFill>
              </a:rPr>
              <a:t>edge contractions</a:t>
            </a:r>
            <a:r>
              <a:rPr lang="nb-NO" dirty="0" smtClean="0"/>
              <a:t>.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C00000"/>
                </a:solidFill>
              </a:rPr>
              <a:t>g</a:t>
            </a:r>
            <a:r>
              <a:rPr lang="nb-NO" dirty="0" smtClean="0"/>
              <a:t>rids and </a:t>
            </a:r>
            <a:r>
              <a:rPr lang="el-GR" dirty="0" smtClean="0">
                <a:solidFill>
                  <a:srgbClr val="C00000"/>
                </a:solidFill>
              </a:rPr>
              <a:t>Γ</a:t>
            </a:r>
            <a:r>
              <a:rPr lang="nb-NO" dirty="0" smtClean="0"/>
              <a:t>ammas</a:t>
            </a:r>
            <a:endParaRPr lang="nb-NO" dirty="0"/>
          </a:p>
        </p:txBody>
      </p:sp>
      <p:grpSp>
        <p:nvGrpSpPr>
          <p:cNvPr id="115" name="Group 114"/>
          <p:cNvGrpSpPr/>
          <p:nvPr/>
        </p:nvGrpSpPr>
        <p:grpSpPr>
          <a:xfrm>
            <a:off x="1259632" y="2636912"/>
            <a:ext cx="2520280" cy="2232248"/>
            <a:chOff x="1043608" y="2348880"/>
            <a:chExt cx="2520280" cy="2232248"/>
          </a:xfrm>
        </p:grpSpPr>
        <p:sp>
          <p:nvSpPr>
            <p:cNvPr id="4" name="Oval 3"/>
            <p:cNvSpPr/>
            <p:nvPr/>
          </p:nvSpPr>
          <p:spPr>
            <a:xfrm>
              <a:off x="1043608" y="2348880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" name="Oval 4"/>
            <p:cNvSpPr/>
            <p:nvPr/>
          </p:nvSpPr>
          <p:spPr>
            <a:xfrm>
              <a:off x="1763688" y="2348880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" name="Oval 5"/>
            <p:cNvSpPr/>
            <p:nvPr/>
          </p:nvSpPr>
          <p:spPr>
            <a:xfrm>
              <a:off x="2483768" y="2348880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" name="Oval 6"/>
            <p:cNvSpPr/>
            <p:nvPr/>
          </p:nvSpPr>
          <p:spPr>
            <a:xfrm>
              <a:off x="3203848" y="2348880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cxnSp>
          <p:nvCxnSpPr>
            <p:cNvPr id="9" name="Straight Connector 8"/>
            <p:cNvCxnSpPr>
              <a:stCxn id="4" idx="6"/>
              <a:endCxn id="5" idx="2"/>
            </p:cNvCxnSpPr>
            <p:nvPr/>
          </p:nvCxnSpPr>
          <p:spPr>
            <a:xfrm>
              <a:off x="1403648" y="2528900"/>
              <a:ext cx="360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5" idx="6"/>
              <a:endCxn id="6" idx="2"/>
            </p:cNvCxnSpPr>
            <p:nvPr/>
          </p:nvCxnSpPr>
          <p:spPr>
            <a:xfrm>
              <a:off x="2123728" y="2528900"/>
              <a:ext cx="360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6" idx="6"/>
              <a:endCxn id="7" idx="2"/>
            </p:cNvCxnSpPr>
            <p:nvPr/>
          </p:nvCxnSpPr>
          <p:spPr>
            <a:xfrm>
              <a:off x="2843808" y="2528900"/>
              <a:ext cx="360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/>
            <p:cNvSpPr/>
            <p:nvPr/>
          </p:nvSpPr>
          <p:spPr>
            <a:xfrm>
              <a:off x="1043608" y="2924944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" name="Oval 14"/>
            <p:cNvSpPr/>
            <p:nvPr/>
          </p:nvSpPr>
          <p:spPr>
            <a:xfrm>
              <a:off x="1763688" y="2924944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" name="Oval 15"/>
            <p:cNvSpPr/>
            <p:nvPr/>
          </p:nvSpPr>
          <p:spPr>
            <a:xfrm>
              <a:off x="2483768" y="2924944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7" name="Oval 16"/>
            <p:cNvSpPr/>
            <p:nvPr/>
          </p:nvSpPr>
          <p:spPr>
            <a:xfrm>
              <a:off x="3203848" y="2924944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cxnSp>
          <p:nvCxnSpPr>
            <p:cNvPr id="18" name="Straight Connector 17"/>
            <p:cNvCxnSpPr>
              <a:stCxn id="14" idx="6"/>
              <a:endCxn id="15" idx="2"/>
            </p:cNvCxnSpPr>
            <p:nvPr/>
          </p:nvCxnSpPr>
          <p:spPr>
            <a:xfrm>
              <a:off x="1403648" y="3104964"/>
              <a:ext cx="360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15" idx="6"/>
              <a:endCxn id="16" idx="2"/>
            </p:cNvCxnSpPr>
            <p:nvPr/>
          </p:nvCxnSpPr>
          <p:spPr>
            <a:xfrm>
              <a:off x="2123728" y="3104964"/>
              <a:ext cx="360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6" idx="6"/>
              <a:endCxn id="17" idx="2"/>
            </p:cNvCxnSpPr>
            <p:nvPr/>
          </p:nvCxnSpPr>
          <p:spPr>
            <a:xfrm>
              <a:off x="2843808" y="3104964"/>
              <a:ext cx="360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1043608" y="3573016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2" name="Oval 21"/>
            <p:cNvSpPr/>
            <p:nvPr/>
          </p:nvSpPr>
          <p:spPr>
            <a:xfrm>
              <a:off x="1763688" y="3573016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3" name="Oval 22"/>
            <p:cNvSpPr/>
            <p:nvPr/>
          </p:nvSpPr>
          <p:spPr>
            <a:xfrm>
              <a:off x="2483768" y="3573016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4" name="Oval 23"/>
            <p:cNvSpPr/>
            <p:nvPr/>
          </p:nvSpPr>
          <p:spPr>
            <a:xfrm>
              <a:off x="3203848" y="3573016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cxnSp>
          <p:nvCxnSpPr>
            <p:cNvPr id="25" name="Straight Connector 24"/>
            <p:cNvCxnSpPr>
              <a:stCxn id="21" idx="6"/>
              <a:endCxn id="22" idx="2"/>
            </p:cNvCxnSpPr>
            <p:nvPr/>
          </p:nvCxnSpPr>
          <p:spPr>
            <a:xfrm>
              <a:off x="1403648" y="3753036"/>
              <a:ext cx="360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2" idx="6"/>
              <a:endCxn id="23" idx="2"/>
            </p:cNvCxnSpPr>
            <p:nvPr/>
          </p:nvCxnSpPr>
          <p:spPr>
            <a:xfrm>
              <a:off x="2123728" y="3753036"/>
              <a:ext cx="360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23" idx="6"/>
              <a:endCxn id="24" idx="2"/>
            </p:cNvCxnSpPr>
            <p:nvPr/>
          </p:nvCxnSpPr>
          <p:spPr>
            <a:xfrm>
              <a:off x="2843808" y="3753036"/>
              <a:ext cx="360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7"/>
            <p:cNvSpPr/>
            <p:nvPr/>
          </p:nvSpPr>
          <p:spPr>
            <a:xfrm>
              <a:off x="1043608" y="4221088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9" name="Oval 28"/>
            <p:cNvSpPr/>
            <p:nvPr/>
          </p:nvSpPr>
          <p:spPr>
            <a:xfrm>
              <a:off x="1763688" y="4221088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0" name="Oval 29"/>
            <p:cNvSpPr/>
            <p:nvPr/>
          </p:nvSpPr>
          <p:spPr>
            <a:xfrm>
              <a:off x="2483768" y="4221088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1" name="Oval 30"/>
            <p:cNvSpPr/>
            <p:nvPr/>
          </p:nvSpPr>
          <p:spPr>
            <a:xfrm>
              <a:off x="3203848" y="4221088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cxnSp>
          <p:nvCxnSpPr>
            <p:cNvPr id="32" name="Straight Connector 31"/>
            <p:cNvCxnSpPr>
              <a:stCxn id="28" idx="6"/>
              <a:endCxn id="29" idx="2"/>
            </p:cNvCxnSpPr>
            <p:nvPr/>
          </p:nvCxnSpPr>
          <p:spPr>
            <a:xfrm>
              <a:off x="1403648" y="4401108"/>
              <a:ext cx="360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29" idx="6"/>
              <a:endCxn id="30" idx="2"/>
            </p:cNvCxnSpPr>
            <p:nvPr/>
          </p:nvCxnSpPr>
          <p:spPr>
            <a:xfrm>
              <a:off x="2123728" y="4401108"/>
              <a:ext cx="360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30" idx="6"/>
              <a:endCxn id="31" idx="2"/>
            </p:cNvCxnSpPr>
            <p:nvPr/>
          </p:nvCxnSpPr>
          <p:spPr>
            <a:xfrm>
              <a:off x="2843808" y="4401108"/>
              <a:ext cx="360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14" idx="0"/>
              <a:endCxn id="4" idx="4"/>
            </p:cNvCxnSpPr>
            <p:nvPr/>
          </p:nvCxnSpPr>
          <p:spPr>
            <a:xfrm rot="5400000" flipH="1" flipV="1">
              <a:off x="1115616" y="2816932"/>
              <a:ext cx="21602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21" idx="0"/>
              <a:endCxn id="14" idx="4"/>
            </p:cNvCxnSpPr>
            <p:nvPr/>
          </p:nvCxnSpPr>
          <p:spPr>
            <a:xfrm rot="5400000" flipH="1" flipV="1">
              <a:off x="1079612" y="3429000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28" idx="0"/>
              <a:endCxn id="21" idx="4"/>
            </p:cNvCxnSpPr>
            <p:nvPr/>
          </p:nvCxnSpPr>
          <p:spPr>
            <a:xfrm rot="5400000" flipH="1" flipV="1">
              <a:off x="1079612" y="4077072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15" idx="0"/>
              <a:endCxn id="5" idx="4"/>
            </p:cNvCxnSpPr>
            <p:nvPr/>
          </p:nvCxnSpPr>
          <p:spPr>
            <a:xfrm rot="5400000" flipH="1" flipV="1">
              <a:off x="1835696" y="2816932"/>
              <a:ext cx="21602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22" idx="0"/>
              <a:endCxn id="15" idx="4"/>
            </p:cNvCxnSpPr>
            <p:nvPr/>
          </p:nvCxnSpPr>
          <p:spPr>
            <a:xfrm rot="5400000" flipH="1" flipV="1">
              <a:off x="1799692" y="3429000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29" idx="0"/>
              <a:endCxn id="22" idx="4"/>
            </p:cNvCxnSpPr>
            <p:nvPr/>
          </p:nvCxnSpPr>
          <p:spPr>
            <a:xfrm rot="5400000" flipH="1" flipV="1">
              <a:off x="1799692" y="4077072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 flipH="1" flipV="1">
              <a:off x="2519772" y="2816932"/>
              <a:ext cx="21602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 flipH="1" flipV="1">
              <a:off x="2483768" y="3429000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30" idx="0"/>
              <a:endCxn id="23" idx="4"/>
            </p:cNvCxnSpPr>
            <p:nvPr/>
          </p:nvCxnSpPr>
          <p:spPr>
            <a:xfrm rot="5400000" flipH="1" flipV="1">
              <a:off x="2519772" y="4077072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17" idx="0"/>
              <a:endCxn id="7" idx="4"/>
            </p:cNvCxnSpPr>
            <p:nvPr/>
          </p:nvCxnSpPr>
          <p:spPr>
            <a:xfrm rot="5400000" flipH="1" flipV="1">
              <a:off x="3275856" y="2816932"/>
              <a:ext cx="21602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24" idx="0"/>
              <a:endCxn id="17" idx="4"/>
            </p:cNvCxnSpPr>
            <p:nvPr/>
          </p:nvCxnSpPr>
          <p:spPr>
            <a:xfrm rot="5400000" flipH="1" flipV="1">
              <a:off x="3239852" y="3429000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31" idx="0"/>
              <a:endCxn id="24" idx="4"/>
            </p:cNvCxnSpPr>
            <p:nvPr/>
          </p:nvCxnSpPr>
          <p:spPr>
            <a:xfrm rot="5400000" flipH="1" flipV="1">
              <a:off x="3239852" y="4077072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7" idx="4"/>
              <a:endCxn id="7" idx="4"/>
            </p:cNvCxnSpPr>
            <p:nvPr/>
          </p:nvCxnSpPr>
          <p:spPr>
            <a:xfrm rot="5400000">
              <a:off x="3383868" y="2708920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4" name="Group 203"/>
          <p:cNvGrpSpPr/>
          <p:nvPr/>
        </p:nvGrpSpPr>
        <p:grpSpPr>
          <a:xfrm>
            <a:off x="4355976" y="1836791"/>
            <a:ext cx="4067577" cy="3464417"/>
            <a:chOff x="3756338" y="1554051"/>
            <a:chExt cx="4067577" cy="3464417"/>
          </a:xfrm>
        </p:grpSpPr>
        <p:sp>
          <p:nvSpPr>
            <p:cNvPr id="68" name="Oval 67"/>
            <p:cNvSpPr/>
            <p:nvPr/>
          </p:nvSpPr>
          <p:spPr>
            <a:xfrm>
              <a:off x="4572000" y="2348880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9" name="Oval 68"/>
            <p:cNvSpPr/>
            <p:nvPr/>
          </p:nvSpPr>
          <p:spPr>
            <a:xfrm>
              <a:off x="5292080" y="2348880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0" name="Oval 69"/>
            <p:cNvSpPr/>
            <p:nvPr/>
          </p:nvSpPr>
          <p:spPr>
            <a:xfrm>
              <a:off x="6012160" y="2348880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1" name="Oval 70"/>
            <p:cNvSpPr/>
            <p:nvPr/>
          </p:nvSpPr>
          <p:spPr>
            <a:xfrm>
              <a:off x="6732240" y="2348880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cxnSp>
          <p:nvCxnSpPr>
            <p:cNvPr id="72" name="Straight Connector 71"/>
            <p:cNvCxnSpPr>
              <a:stCxn id="68" idx="6"/>
              <a:endCxn id="69" idx="2"/>
            </p:cNvCxnSpPr>
            <p:nvPr/>
          </p:nvCxnSpPr>
          <p:spPr>
            <a:xfrm>
              <a:off x="4932040" y="2528900"/>
              <a:ext cx="360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69" idx="6"/>
              <a:endCxn id="70" idx="2"/>
            </p:cNvCxnSpPr>
            <p:nvPr/>
          </p:nvCxnSpPr>
          <p:spPr>
            <a:xfrm>
              <a:off x="5652120" y="2528900"/>
              <a:ext cx="360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stCxn id="70" idx="6"/>
              <a:endCxn id="71" idx="2"/>
            </p:cNvCxnSpPr>
            <p:nvPr/>
          </p:nvCxnSpPr>
          <p:spPr>
            <a:xfrm>
              <a:off x="6372200" y="2528900"/>
              <a:ext cx="360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Oval 74"/>
            <p:cNvSpPr/>
            <p:nvPr/>
          </p:nvSpPr>
          <p:spPr>
            <a:xfrm>
              <a:off x="4572000" y="2924944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6" name="Oval 75"/>
            <p:cNvSpPr/>
            <p:nvPr/>
          </p:nvSpPr>
          <p:spPr>
            <a:xfrm>
              <a:off x="5292080" y="2924944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7" name="Oval 76"/>
            <p:cNvSpPr/>
            <p:nvPr/>
          </p:nvSpPr>
          <p:spPr>
            <a:xfrm>
              <a:off x="6012160" y="2924944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8" name="Oval 77"/>
            <p:cNvSpPr/>
            <p:nvPr/>
          </p:nvSpPr>
          <p:spPr>
            <a:xfrm>
              <a:off x="6732240" y="2924944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cxnSp>
          <p:nvCxnSpPr>
            <p:cNvPr id="79" name="Straight Connector 78"/>
            <p:cNvCxnSpPr>
              <a:stCxn id="75" idx="6"/>
              <a:endCxn id="76" idx="2"/>
            </p:cNvCxnSpPr>
            <p:nvPr/>
          </p:nvCxnSpPr>
          <p:spPr>
            <a:xfrm>
              <a:off x="4932040" y="3104964"/>
              <a:ext cx="360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76" idx="6"/>
              <a:endCxn id="77" idx="2"/>
            </p:cNvCxnSpPr>
            <p:nvPr/>
          </p:nvCxnSpPr>
          <p:spPr>
            <a:xfrm>
              <a:off x="5652120" y="3104964"/>
              <a:ext cx="360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>
              <a:stCxn id="77" idx="6"/>
              <a:endCxn id="78" idx="2"/>
            </p:cNvCxnSpPr>
            <p:nvPr/>
          </p:nvCxnSpPr>
          <p:spPr>
            <a:xfrm>
              <a:off x="6372200" y="3104964"/>
              <a:ext cx="360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Oval 81"/>
            <p:cNvSpPr/>
            <p:nvPr/>
          </p:nvSpPr>
          <p:spPr>
            <a:xfrm>
              <a:off x="4572000" y="3573016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3" name="Oval 82"/>
            <p:cNvSpPr/>
            <p:nvPr/>
          </p:nvSpPr>
          <p:spPr>
            <a:xfrm>
              <a:off x="5292080" y="3573016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4" name="Oval 83"/>
            <p:cNvSpPr/>
            <p:nvPr/>
          </p:nvSpPr>
          <p:spPr>
            <a:xfrm>
              <a:off x="6012160" y="3573016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5" name="Oval 84"/>
            <p:cNvSpPr/>
            <p:nvPr/>
          </p:nvSpPr>
          <p:spPr>
            <a:xfrm>
              <a:off x="6732240" y="3573016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cxnSp>
          <p:nvCxnSpPr>
            <p:cNvPr id="86" name="Straight Connector 85"/>
            <p:cNvCxnSpPr>
              <a:stCxn id="82" idx="6"/>
              <a:endCxn id="83" idx="2"/>
            </p:cNvCxnSpPr>
            <p:nvPr/>
          </p:nvCxnSpPr>
          <p:spPr>
            <a:xfrm>
              <a:off x="4932040" y="3753036"/>
              <a:ext cx="360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stCxn id="83" idx="6"/>
              <a:endCxn id="84" idx="2"/>
            </p:cNvCxnSpPr>
            <p:nvPr/>
          </p:nvCxnSpPr>
          <p:spPr>
            <a:xfrm>
              <a:off x="5652120" y="3753036"/>
              <a:ext cx="360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stCxn id="84" idx="6"/>
              <a:endCxn id="85" idx="2"/>
            </p:cNvCxnSpPr>
            <p:nvPr/>
          </p:nvCxnSpPr>
          <p:spPr>
            <a:xfrm>
              <a:off x="6372200" y="3753036"/>
              <a:ext cx="360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Oval 88"/>
            <p:cNvSpPr/>
            <p:nvPr/>
          </p:nvSpPr>
          <p:spPr>
            <a:xfrm>
              <a:off x="4572000" y="4221088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0" name="Oval 89"/>
            <p:cNvSpPr/>
            <p:nvPr/>
          </p:nvSpPr>
          <p:spPr>
            <a:xfrm>
              <a:off x="5292080" y="4221088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1" name="Oval 90"/>
            <p:cNvSpPr/>
            <p:nvPr/>
          </p:nvSpPr>
          <p:spPr>
            <a:xfrm>
              <a:off x="6012160" y="4221088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2" name="Oval 91"/>
            <p:cNvSpPr/>
            <p:nvPr/>
          </p:nvSpPr>
          <p:spPr>
            <a:xfrm>
              <a:off x="6732240" y="4221088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cxnSp>
          <p:nvCxnSpPr>
            <p:cNvPr id="93" name="Straight Connector 92"/>
            <p:cNvCxnSpPr>
              <a:stCxn id="89" idx="6"/>
              <a:endCxn id="90" idx="2"/>
            </p:cNvCxnSpPr>
            <p:nvPr/>
          </p:nvCxnSpPr>
          <p:spPr>
            <a:xfrm>
              <a:off x="4932040" y="4401108"/>
              <a:ext cx="360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90" idx="6"/>
              <a:endCxn id="91" idx="2"/>
            </p:cNvCxnSpPr>
            <p:nvPr/>
          </p:nvCxnSpPr>
          <p:spPr>
            <a:xfrm>
              <a:off x="5652120" y="4401108"/>
              <a:ext cx="360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91" idx="6"/>
              <a:endCxn id="92" idx="2"/>
            </p:cNvCxnSpPr>
            <p:nvPr/>
          </p:nvCxnSpPr>
          <p:spPr>
            <a:xfrm>
              <a:off x="6372200" y="4401108"/>
              <a:ext cx="360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75" idx="0"/>
              <a:endCxn id="68" idx="4"/>
            </p:cNvCxnSpPr>
            <p:nvPr/>
          </p:nvCxnSpPr>
          <p:spPr>
            <a:xfrm rot="5400000" flipH="1" flipV="1">
              <a:off x="4644008" y="2816932"/>
              <a:ext cx="21602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>
              <a:stCxn id="82" idx="0"/>
              <a:endCxn id="75" idx="4"/>
            </p:cNvCxnSpPr>
            <p:nvPr/>
          </p:nvCxnSpPr>
          <p:spPr>
            <a:xfrm rot="5400000" flipH="1" flipV="1">
              <a:off x="4608004" y="3429000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stCxn id="89" idx="0"/>
              <a:endCxn id="82" idx="4"/>
            </p:cNvCxnSpPr>
            <p:nvPr/>
          </p:nvCxnSpPr>
          <p:spPr>
            <a:xfrm rot="5400000" flipH="1" flipV="1">
              <a:off x="4608004" y="4077072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>
              <a:stCxn id="76" idx="0"/>
              <a:endCxn id="69" idx="4"/>
            </p:cNvCxnSpPr>
            <p:nvPr/>
          </p:nvCxnSpPr>
          <p:spPr>
            <a:xfrm rot="5400000" flipH="1" flipV="1">
              <a:off x="5364088" y="2816932"/>
              <a:ext cx="21602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>
              <a:stCxn id="83" idx="0"/>
              <a:endCxn id="76" idx="4"/>
            </p:cNvCxnSpPr>
            <p:nvPr/>
          </p:nvCxnSpPr>
          <p:spPr>
            <a:xfrm rot="5400000" flipH="1" flipV="1">
              <a:off x="5328084" y="3429000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>
              <a:stCxn id="90" idx="0"/>
              <a:endCxn id="83" idx="4"/>
            </p:cNvCxnSpPr>
            <p:nvPr/>
          </p:nvCxnSpPr>
          <p:spPr>
            <a:xfrm rot="5400000" flipH="1" flipV="1">
              <a:off x="5328084" y="4077072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5400000" flipH="1" flipV="1">
              <a:off x="6048164" y="2816932"/>
              <a:ext cx="21602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 flipH="1" flipV="1">
              <a:off x="6012160" y="3429000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stCxn id="91" idx="0"/>
              <a:endCxn id="84" idx="4"/>
            </p:cNvCxnSpPr>
            <p:nvPr/>
          </p:nvCxnSpPr>
          <p:spPr>
            <a:xfrm rot="5400000" flipH="1" flipV="1">
              <a:off x="6048164" y="4077072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78" idx="0"/>
              <a:endCxn id="71" idx="4"/>
            </p:cNvCxnSpPr>
            <p:nvPr/>
          </p:nvCxnSpPr>
          <p:spPr>
            <a:xfrm rot="5400000" flipH="1" flipV="1">
              <a:off x="6804248" y="2816932"/>
              <a:ext cx="21602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85" idx="0"/>
              <a:endCxn id="78" idx="4"/>
            </p:cNvCxnSpPr>
            <p:nvPr/>
          </p:nvCxnSpPr>
          <p:spPr>
            <a:xfrm rot="5400000" flipH="1" flipV="1">
              <a:off x="6768244" y="3429000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92" idx="0"/>
              <a:endCxn id="85" idx="4"/>
            </p:cNvCxnSpPr>
            <p:nvPr/>
          </p:nvCxnSpPr>
          <p:spPr>
            <a:xfrm rot="5400000" flipH="1" flipV="1">
              <a:off x="6768244" y="4077072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>
              <a:stCxn id="71" idx="4"/>
              <a:endCxn id="71" idx="4"/>
            </p:cNvCxnSpPr>
            <p:nvPr/>
          </p:nvCxnSpPr>
          <p:spPr>
            <a:xfrm rot="5400000">
              <a:off x="6912260" y="2708920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75" idx="7"/>
              <a:endCxn id="69" idx="3"/>
            </p:cNvCxnSpPr>
            <p:nvPr/>
          </p:nvCxnSpPr>
          <p:spPr>
            <a:xfrm rot="5400000" flipH="1" flipV="1">
              <a:off x="4951321" y="2584185"/>
              <a:ext cx="321478" cy="4654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>
              <a:stCxn id="76" idx="7"/>
              <a:endCxn id="70" idx="3"/>
            </p:cNvCxnSpPr>
            <p:nvPr/>
          </p:nvCxnSpPr>
          <p:spPr>
            <a:xfrm rot="5400000" flipH="1" flipV="1">
              <a:off x="5671401" y="2584185"/>
              <a:ext cx="321478" cy="4654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stCxn id="77" idx="7"/>
              <a:endCxn id="71" idx="3"/>
            </p:cNvCxnSpPr>
            <p:nvPr/>
          </p:nvCxnSpPr>
          <p:spPr>
            <a:xfrm rot="5400000" flipH="1" flipV="1">
              <a:off x="6391481" y="2584185"/>
              <a:ext cx="321478" cy="4654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stCxn id="82" idx="7"/>
              <a:endCxn id="76" idx="3"/>
            </p:cNvCxnSpPr>
            <p:nvPr/>
          </p:nvCxnSpPr>
          <p:spPr>
            <a:xfrm rot="5400000" flipH="1" flipV="1">
              <a:off x="4915317" y="3196253"/>
              <a:ext cx="393486" cy="4654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stCxn id="83" idx="7"/>
              <a:endCxn id="77" idx="3"/>
            </p:cNvCxnSpPr>
            <p:nvPr/>
          </p:nvCxnSpPr>
          <p:spPr>
            <a:xfrm rot="5400000" flipH="1" flipV="1">
              <a:off x="5635397" y="3196253"/>
              <a:ext cx="393486" cy="4654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>
              <a:stCxn id="84" idx="7"/>
              <a:endCxn id="78" idx="3"/>
            </p:cNvCxnSpPr>
            <p:nvPr/>
          </p:nvCxnSpPr>
          <p:spPr>
            <a:xfrm rot="5400000" flipH="1" flipV="1">
              <a:off x="6355477" y="3196253"/>
              <a:ext cx="393486" cy="4654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89" idx="7"/>
              <a:endCxn id="83" idx="3"/>
            </p:cNvCxnSpPr>
            <p:nvPr/>
          </p:nvCxnSpPr>
          <p:spPr>
            <a:xfrm rot="5400000" flipH="1" flipV="1">
              <a:off x="4915317" y="3844325"/>
              <a:ext cx="393486" cy="4654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90" idx="7"/>
              <a:endCxn id="84" idx="3"/>
            </p:cNvCxnSpPr>
            <p:nvPr/>
          </p:nvCxnSpPr>
          <p:spPr>
            <a:xfrm rot="5400000" flipH="1" flipV="1">
              <a:off x="5635397" y="3844325"/>
              <a:ext cx="393486" cy="4654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>
              <a:stCxn id="91" idx="7"/>
              <a:endCxn id="85" idx="3"/>
            </p:cNvCxnSpPr>
            <p:nvPr/>
          </p:nvCxnSpPr>
          <p:spPr>
            <a:xfrm rot="5400000" flipH="1" flipV="1">
              <a:off x="6355477" y="3844325"/>
              <a:ext cx="393486" cy="4654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Curved Connector 129"/>
            <p:cNvCxnSpPr>
              <a:stCxn id="68" idx="0"/>
              <a:endCxn id="69" idx="0"/>
            </p:cNvCxnSpPr>
            <p:nvPr/>
          </p:nvCxnSpPr>
          <p:spPr>
            <a:xfrm rot="5400000" flipH="1" flipV="1">
              <a:off x="5112060" y="1988840"/>
              <a:ext cx="1588" cy="720080"/>
            </a:xfrm>
            <a:prstGeom prst="curvedConnector3">
              <a:avLst>
                <a:gd name="adj1" fmla="val 628532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Curved Connector 131"/>
            <p:cNvCxnSpPr>
              <a:stCxn id="68" idx="0"/>
              <a:endCxn id="70" idx="0"/>
            </p:cNvCxnSpPr>
            <p:nvPr/>
          </p:nvCxnSpPr>
          <p:spPr>
            <a:xfrm rot="5400000" flipH="1" flipV="1">
              <a:off x="5472100" y="1628800"/>
              <a:ext cx="1588" cy="1440160"/>
            </a:xfrm>
            <a:prstGeom prst="curvedConnector3">
              <a:avLst>
                <a:gd name="adj1" fmla="val 14395466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Curved Connector 137"/>
            <p:cNvCxnSpPr>
              <a:stCxn id="68" idx="0"/>
              <a:endCxn id="71" idx="0"/>
            </p:cNvCxnSpPr>
            <p:nvPr/>
          </p:nvCxnSpPr>
          <p:spPr>
            <a:xfrm rot="5400000" flipH="1" flipV="1">
              <a:off x="5832140" y="1268760"/>
              <a:ext cx="1588" cy="2160240"/>
            </a:xfrm>
            <a:prstGeom prst="curvedConnector3">
              <a:avLst>
                <a:gd name="adj1" fmla="val 1926153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hape 140"/>
            <p:cNvCxnSpPr>
              <a:stCxn id="68" idx="2"/>
              <a:endCxn id="75" idx="2"/>
            </p:cNvCxnSpPr>
            <p:nvPr/>
          </p:nvCxnSpPr>
          <p:spPr>
            <a:xfrm rot="10800000" flipV="1">
              <a:off x="4572000" y="2528900"/>
              <a:ext cx="1588" cy="576064"/>
            </a:xfrm>
            <a:prstGeom prst="curvedConnector3">
              <a:avLst>
                <a:gd name="adj1" fmla="val 709635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Curved Connector 153"/>
            <p:cNvCxnSpPr>
              <a:stCxn id="68" idx="2"/>
              <a:endCxn id="82" idx="2"/>
            </p:cNvCxnSpPr>
            <p:nvPr/>
          </p:nvCxnSpPr>
          <p:spPr>
            <a:xfrm rot="10800000" flipV="1">
              <a:off x="4572000" y="2528900"/>
              <a:ext cx="1588" cy="1224136"/>
            </a:xfrm>
            <a:prstGeom prst="curvedConnector3">
              <a:avLst>
                <a:gd name="adj1" fmla="val 14395466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Curved Connector 155"/>
            <p:cNvCxnSpPr>
              <a:stCxn id="68" idx="2"/>
              <a:endCxn id="89" idx="2"/>
            </p:cNvCxnSpPr>
            <p:nvPr/>
          </p:nvCxnSpPr>
          <p:spPr>
            <a:xfrm rot="10800000" flipV="1">
              <a:off x="4572000" y="2528900"/>
              <a:ext cx="1588" cy="1872208"/>
            </a:xfrm>
            <a:prstGeom prst="curvedConnector3">
              <a:avLst>
                <a:gd name="adj1" fmla="val 2493861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8" name="Freeform 197"/>
            <p:cNvSpPr/>
            <p:nvPr/>
          </p:nvSpPr>
          <p:spPr>
            <a:xfrm>
              <a:off x="4739425" y="1878169"/>
              <a:ext cx="2569335" cy="1225639"/>
            </a:xfrm>
            <a:custGeom>
              <a:avLst/>
              <a:gdLst>
                <a:gd name="connsiteX0" fmla="*/ 0 w 2569335"/>
                <a:gd name="connsiteY0" fmla="*/ 452907 h 1225639"/>
                <a:gd name="connsiteX1" fmla="*/ 206062 w 2569335"/>
                <a:gd name="connsiteY1" fmla="*/ 195330 h 1225639"/>
                <a:gd name="connsiteX2" fmla="*/ 1197736 w 2569335"/>
                <a:gd name="connsiteY2" fmla="*/ 2146 h 1225639"/>
                <a:gd name="connsiteX3" fmla="*/ 2253803 w 2569335"/>
                <a:gd name="connsiteY3" fmla="*/ 208208 h 1225639"/>
                <a:gd name="connsiteX4" fmla="*/ 2550017 w 2569335"/>
                <a:gd name="connsiteY4" fmla="*/ 800637 h 1225639"/>
                <a:gd name="connsiteX5" fmla="*/ 2369713 w 2569335"/>
                <a:gd name="connsiteY5" fmla="*/ 1225639 h 1225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69335" h="1225639">
                  <a:moveTo>
                    <a:pt x="0" y="452907"/>
                  </a:moveTo>
                  <a:cubicBezTo>
                    <a:pt x="3219" y="361682"/>
                    <a:pt x="6439" y="270457"/>
                    <a:pt x="206062" y="195330"/>
                  </a:cubicBezTo>
                  <a:cubicBezTo>
                    <a:pt x="405685" y="120203"/>
                    <a:pt x="856446" y="0"/>
                    <a:pt x="1197736" y="2146"/>
                  </a:cubicBezTo>
                  <a:cubicBezTo>
                    <a:pt x="1539026" y="4292"/>
                    <a:pt x="2028423" y="75126"/>
                    <a:pt x="2253803" y="208208"/>
                  </a:cubicBezTo>
                  <a:cubicBezTo>
                    <a:pt x="2479183" y="341290"/>
                    <a:pt x="2530699" y="631065"/>
                    <a:pt x="2550017" y="800637"/>
                  </a:cubicBezTo>
                  <a:cubicBezTo>
                    <a:pt x="2569335" y="970209"/>
                    <a:pt x="2469524" y="1097924"/>
                    <a:pt x="2369713" y="122563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00" name="Freeform 199"/>
            <p:cNvSpPr/>
            <p:nvPr/>
          </p:nvSpPr>
          <p:spPr>
            <a:xfrm>
              <a:off x="4602051" y="1697865"/>
              <a:ext cx="2949262" cy="2180822"/>
            </a:xfrm>
            <a:custGeom>
              <a:avLst/>
              <a:gdLst>
                <a:gd name="connsiteX0" fmla="*/ 137374 w 2949262"/>
                <a:gd name="connsiteY0" fmla="*/ 646090 h 2180822"/>
                <a:gd name="connsiteX1" fmla="*/ 201769 w 2949262"/>
                <a:gd name="connsiteY1" fmla="*/ 298360 h 2180822"/>
                <a:gd name="connsiteX2" fmla="*/ 1347988 w 2949262"/>
                <a:gd name="connsiteY2" fmla="*/ 2146 h 2180822"/>
                <a:gd name="connsiteX3" fmla="*/ 2674512 w 2949262"/>
                <a:gd name="connsiteY3" fmla="*/ 285481 h 2180822"/>
                <a:gd name="connsiteX4" fmla="*/ 2919211 w 2949262"/>
                <a:gd name="connsiteY4" fmla="*/ 1148366 h 2180822"/>
                <a:gd name="connsiteX5" fmla="*/ 2494208 w 2949262"/>
                <a:gd name="connsiteY5" fmla="*/ 2037008 h 2180822"/>
                <a:gd name="connsiteX6" fmla="*/ 2494208 w 2949262"/>
                <a:gd name="connsiteY6" fmla="*/ 2011250 h 218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49262" h="2180822">
                  <a:moveTo>
                    <a:pt x="137374" y="646090"/>
                  </a:moveTo>
                  <a:cubicBezTo>
                    <a:pt x="68687" y="525887"/>
                    <a:pt x="0" y="405684"/>
                    <a:pt x="201769" y="298360"/>
                  </a:cubicBezTo>
                  <a:cubicBezTo>
                    <a:pt x="403538" y="191036"/>
                    <a:pt x="935864" y="4292"/>
                    <a:pt x="1347988" y="2146"/>
                  </a:cubicBezTo>
                  <a:cubicBezTo>
                    <a:pt x="1760112" y="0"/>
                    <a:pt x="2412641" y="94444"/>
                    <a:pt x="2674512" y="285481"/>
                  </a:cubicBezTo>
                  <a:cubicBezTo>
                    <a:pt x="2936383" y="476518"/>
                    <a:pt x="2949262" y="856445"/>
                    <a:pt x="2919211" y="1148366"/>
                  </a:cubicBezTo>
                  <a:cubicBezTo>
                    <a:pt x="2889160" y="1440287"/>
                    <a:pt x="2565042" y="1893194"/>
                    <a:pt x="2494208" y="2037008"/>
                  </a:cubicBezTo>
                  <a:cubicBezTo>
                    <a:pt x="2423374" y="2180822"/>
                    <a:pt x="2458791" y="2096036"/>
                    <a:pt x="2494208" y="201125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01" name="Freeform 200"/>
            <p:cNvSpPr/>
            <p:nvPr/>
          </p:nvSpPr>
          <p:spPr>
            <a:xfrm>
              <a:off x="4473262" y="1554051"/>
              <a:ext cx="3350653" cy="2721735"/>
            </a:xfrm>
            <a:custGeom>
              <a:avLst/>
              <a:gdLst>
                <a:gd name="connsiteX0" fmla="*/ 137375 w 3350653"/>
                <a:gd name="connsiteY0" fmla="*/ 854298 h 2721735"/>
                <a:gd name="connsiteX1" fmla="*/ 8586 w 3350653"/>
                <a:gd name="connsiteY1" fmla="*/ 558084 h 2721735"/>
                <a:gd name="connsiteX2" fmla="*/ 188890 w 3350653"/>
                <a:gd name="connsiteY2" fmla="*/ 352022 h 2721735"/>
                <a:gd name="connsiteX3" fmla="*/ 1141927 w 3350653"/>
                <a:gd name="connsiteY3" fmla="*/ 42929 h 2721735"/>
                <a:gd name="connsiteX4" fmla="*/ 2391177 w 3350653"/>
                <a:gd name="connsiteY4" fmla="*/ 94445 h 2721735"/>
                <a:gd name="connsiteX5" fmla="*/ 3151031 w 3350653"/>
                <a:gd name="connsiteY5" fmla="*/ 480811 h 2721735"/>
                <a:gd name="connsiteX6" fmla="*/ 3254062 w 3350653"/>
                <a:gd name="connsiteY6" fmla="*/ 1305059 h 2721735"/>
                <a:gd name="connsiteX7" fmla="*/ 2571482 w 3350653"/>
                <a:gd name="connsiteY7" fmla="*/ 2721735 h 2721735"/>
                <a:gd name="connsiteX8" fmla="*/ 2571482 w 3350653"/>
                <a:gd name="connsiteY8" fmla="*/ 2721735 h 2721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50653" h="2721735">
                  <a:moveTo>
                    <a:pt x="137375" y="854298"/>
                  </a:moveTo>
                  <a:cubicBezTo>
                    <a:pt x="68687" y="748047"/>
                    <a:pt x="0" y="641797"/>
                    <a:pt x="8586" y="558084"/>
                  </a:cubicBezTo>
                  <a:cubicBezTo>
                    <a:pt x="17172" y="474371"/>
                    <a:pt x="0" y="437881"/>
                    <a:pt x="188890" y="352022"/>
                  </a:cubicBezTo>
                  <a:cubicBezTo>
                    <a:pt x="377780" y="266163"/>
                    <a:pt x="774879" y="85858"/>
                    <a:pt x="1141927" y="42929"/>
                  </a:cubicBezTo>
                  <a:cubicBezTo>
                    <a:pt x="1508975" y="0"/>
                    <a:pt x="2056326" y="21465"/>
                    <a:pt x="2391177" y="94445"/>
                  </a:cubicBezTo>
                  <a:cubicBezTo>
                    <a:pt x="2726028" y="167425"/>
                    <a:pt x="3007217" y="279042"/>
                    <a:pt x="3151031" y="480811"/>
                  </a:cubicBezTo>
                  <a:cubicBezTo>
                    <a:pt x="3294845" y="682580"/>
                    <a:pt x="3350653" y="931572"/>
                    <a:pt x="3254062" y="1305059"/>
                  </a:cubicBezTo>
                  <a:cubicBezTo>
                    <a:pt x="3157471" y="1678546"/>
                    <a:pt x="2571482" y="2721735"/>
                    <a:pt x="2571482" y="2721735"/>
                  </a:cubicBezTo>
                  <a:lnTo>
                    <a:pt x="2571482" y="2721735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02" name="Freeform 201"/>
            <p:cNvSpPr/>
            <p:nvPr/>
          </p:nvSpPr>
          <p:spPr>
            <a:xfrm>
              <a:off x="3966693" y="2485623"/>
              <a:ext cx="1403797" cy="2378298"/>
            </a:xfrm>
            <a:custGeom>
              <a:avLst/>
              <a:gdLst>
                <a:gd name="connsiteX0" fmla="*/ 618186 w 1403797"/>
                <a:gd name="connsiteY0" fmla="*/ 0 h 2378298"/>
                <a:gd name="connsiteX1" fmla="*/ 309093 w 1403797"/>
                <a:gd name="connsiteY1" fmla="*/ 154546 h 2378298"/>
                <a:gd name="connsiteX2" fmla="*/ 64394 w 1403797"/>
                <a:gd name="connsiteY2" fmla="*/ 875763 h 2378298"/>
                <a:gd name="connsiteX3" fmla="*/ 115910 w 1403797"/>
                <a:gd name="connsiteY3" fmla="*/ 1712890 h 2378298"/>
                <a:gd name="connsiteX4" fmla="*/ 759853 w 1403797"/>
                <a:gd name="connsiteY4" fmla="*/ 2318197 h 2378298"/>
                <a:gd name="connsiteX5" fmla="*/ 1403797 w 1403797"/>
                <a:gd name="connsiteY5" fmla="*/ 2073498 h 2378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03797" h="2378298">
                  <a:moveTo>
                    <a:pt x="618186" y="0"/>
                  </a:moveTo>
                  <a:cubicBezTo>
                    <a:pt x="509789" y="4293"/>
                    <a:pt x="401392" y="8586"/>
                    <a:pt x="309093" y="154546"/>
                  </a:cubicBezTo>
                  <a:cubicBezTo>
                    <a:pt x="216794" y="300506"/>
                    <a:pt x="96591" y="616039"/>
                    <a:pt x="64394" y="875763"/>
                  </a:cubicBezTo>
                  <a:cubicBezTo>
                    <a:pt x="32197" y="1135487"/>
                    <a:pt x="0" y="1472484"/>
                    <a:pt x="115910" y="1712890"/>
                  </a:cubicBezTo>
                  <a:cubicBezTo>
                    <a:pt x="231820" y="1953296"/>
                    <a:pt x="545205" y="2258096"/>
                    <a:pt x="759853" y="2318197"/>
                  </a:cubicBezTo>
                  <a:cubicBezTo>
                    <a:pt x="974501" y="2378298"/>
                    <a:pt x="1189149" y="2225898"/>
                    <a:pt x="1403797" y="2073498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03" name="Freeform 202"/>
            <p:cNvSpPr/>
            <p:nvPr/>
          </p:nvSpPr>
          <p:spPr>
            <a:xfrm>
              <a:off x="3756338" y="2397617"/>
              <a:ext cx="2309611" cy="2620851"/>
            </a:xfrm>
            <a:custGeom>
              <a:avLst/>
              <a:gdLst>
                <a:gd name="connsiteX0" fmla="*/ 815662 w 2309611"/>
                <a:gd name="connsiteY0" fmla="*/ 62248 h 2620851"/>
                <a:gd name="connsiteX1" fmla="*/ 635358 w 2309611"/>
                <a:gd name="connsiteY1" fmla="*/ 23611 h 2620851"/>
                <a:gd name="connsiteX2" fmla="*/ 313386 w 2309611"/>
                <a:gd name="connsiteY2" fmla="*/ 203915 h 2620851"/>
                <a:gd name="connsiteX3" fmla="*/ 55808 w 2309611"/>
                <a:gd name="connsiteY3" fmla="*/ 1105437 h 2620851"/>
                <a:gd name="connsiteX4" fmla="*/ 107324 w 2309611"/>
                <a:gd name="connsiteY4" fmla="*/ 1942563 h 2620851"/>
                <a:gd name="connsiteX5" fmla="*/ 699752 w 2309611"/>
                <a:gd name="connsiteY5" fmla="*/ 2522113 h 2620851"/>
                <a:gd name="connsiteX6" fmla="*/ 1382332 w 2309611"/>
                <a:gd name="connsiteY6" fmla="*/ 2534991 h 2620851"/>
                <a:gd name="connsiteX7" fmla="*/ 2309611 w 2309611"/>
                <a:gd name="connsiteY7" fmla="*/ 2148625 h 2620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09611" h="2620851">
                  <a:moveTo>
                    <a:pt x="815662" y="62248"/>
                  </a:moveTo>
                  <a:cubicBezTo>
                    <a:pt x="767366" y="31124"/>
                    <a:pt x="719071" y="0"/>
                    <a:pt x="635358" y="23611"/>
                  </a:cubicBezTo>
                  <a:cubicBezTo>
                    <a:pt x="551645" y="47222"/>
                    <a:pt x="409978" y="23611"/>
                    <a:pt x="313386" y="203915"/>
                  </a:cubicBezTo>
                  <a:cubicBezTo>
                    <a:pt x="216794" y="384219"/>
                    <a:pt x="90152" y="815662"/>
                    <a:pt x="55808" y="1105437"/>
                  </a:cubicBezTo>
                  <a:cubicBezTo>
                    <a:pt x="21464" y="1395212"/>
                    <a:pt x="0" y="1706450"/>
                    <a:pt x="107324" y="1942563"/>
                  </a:cubicBezTo>
                  <a:cubicBezTo>
                    <a:pt x="214648" y="2178676"/>
                    <a:pt x="487251" y="2423375"/>
                    <a:pt x="699752" y="2522113"/>
                  </a:cubicBezTo>
                  <a:cubicBezTo>
                    <a:pt x="912253" y="2620851"/>
                    <a:pt x="1114022" y="2597239"/>
                    <a:pt x="1382332" y="2534991"/>
                  </a:cubicBezTo>
                  <a:cubicBezTo>
                    <a:pt x="1650642" y="2472743"/>
                    <a:pt x="1980126" y="2310684"/>
                    <a:pt x="2309611" y="2148625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205" name="Rectangle 204"/>
          <p:cNvSpPr/>
          <p:nvPr/>
        </p:nvSpPr>
        <p:spPr>
          <a:xfrm>
            <a:off x="2184780" y="5241394"/>
            <a:ext cx="5998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</a:rPr>
              <a:t>g</a:t>
            </a:r>
            <a:r>
              <a:rPr lang="nb-NO" sz="4000" baseline="-25000" dirty="0" smtClean="0">
                <a:solidFill>
                  <a:srgbClr val="C00000"/>
                </a:solidFill>
              </a:rPr>
              <a:t>4</a:t>
            </a:r>
            <a:endParaRPr lang="el-GR" sz="4000" baseline="-25000" dirty="0">
              <a:solidFill>
                <a:srgbClr val="C00000"/>
              </a:solidFill>
            </a:endParaRPr>
          </a:p>
        </p:txBody>
      </p:sp>
      <p:sp>
        <p:nvSpPr>
          <p:cNvPr id="206" name="TextBox 205"/>
          <p:cNvSpPr txBox="1"/>
          <p:nvPr/>
        </p:nvSpPr>
        <p:spPr>
          <a:xfrm>
            <a:off x="6161250" y="5385410"/>
            <a:ext cx="5709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000" dirty="0" smtClean="0">
                <a:solidFill>
                  <a:srgbClr val="C00000"/>
                </a:solidFill>
              </a:rPr>
              <a:t>Γ</a:t>
            </a:r>
            <a:r>
              <a:rPr lang="nb-NO" sz="4000" baseline="-25000" dirty="0" smtClean="0">
                <a:solidFill>
                  <a:srgbClr val="C00000"/>
                </a:solidFill>
              </a:rPr>
              <a:t>4</a:t>
            </a:r>
            <a:endParaRPr lang="nb-NO" sz="40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918</TotalTime>
  <Words>2267</Words>
  <Application>Microsoft Office PowerPoint</Application>
  <PresentationFormat>On-screen Show (4:3)</PresentationFormat>
  <Paragraphs>264</Paragraphs>
  <Slides>55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Office Theme</vt:lpstr>
      <vt:lpstr>Applications of Treewidth in Algorithm Design</vt:lpstr>
      <vt:lpstr>Background</vt:lpstr>
      <vt:lpstr>Are planar graphs as hard as general graphs?</vt:lpstr>
      <vt:lpstr>Case Study: Dominating Set</vt:lpstr>
      <vt:lpstr>Bidimensionality [DFHT]</vt:lpstr>
      <vt:lpstr>Preliminaries</vt:lpstr>
      <vt:lpstr>Problems considered</vt:lpstr>
      <vt:lpstr>Minors and Contractions</vt:lpstr>
      <vt:lpstr>grids and Γammas</vt:lpstr>
      <vt:lpstr>Bidimensionality</vt:lpstr>
      <vt:lpstr>Examples of Bidimensional problems</vt:lpstr>
      <vt:lpstr>Facts about Treewidth</vt:lpstr>
      <vt:lpstr>Excluded Grid Theorem</vt:lpstr>
      <vt:lpstr>Excluded Γamma Theorem</vt:lpstr>
      <vt:lpstr>Subexponential Parameterized Algorithms</vt:lpstr>
      <vt:lpstr>Parameter-treewidth bound</vt:lpstr>
      <vt:lpstr>Algorithm on planar graphs</vt:lpstr>
      <vt:lpstr>More general graph classes</vt:lpstr>
      <vt:lpstr>Exercise 1:</vt:lpstr>
      <vt:lpstr>Approximation</vt:lpstr>
      <vt:lpstr>Separability</vt:lpstr>
      <vt:lpstr>Separability</vt:lpstr>
      <vt:lpstr>Excercise 2</vt:lpstr>
      <vt:lpstr>Exercise 3:</vt:lpstr>
      <vt:lpstr>Decomposition Theorem</vt:lpstr>
      <vt:lpstr>Exercise 4:</vt:lpstr>
      <vt:lpstr>Decomposition’ Theorem</vt:lpstr>
      <vt:lpstr>Example</vt:lpstr>
      <vt:lpstr>Remainder of talk: Proof Sketch of Decomposition Theorem</vt:lpstr>
      <vt:lpstr>Balanced Separator Lemma</vt:lpstr>
      <vt:lpstr>Weak, Non-constructive, Decomposition Theorem</vt:lpstr>
      <vt:lpstr>WNDT Proof</vt:lpstr>
      <vt:lpstr>WNDT recurrence</vt:lpstr>
      <vt:lpstr>WNDT recurrence</vt:lpstr>
      <vt:lpstr>WNDT recurrence</vt:lpstr>
      <vt:lpstr>WNDT recurrence</vt:lpstr>
      <vt:lpstr>Breathe Break</vt:lpstr>
      <vt:lpstr>Scaling Lemma</vt:lpstr>
      <vt:lpstr>Proof Idea for Scaling Lemma</vt:lpstr>
      <vt:lpstr>Proof Idea for Scaling Lemma</vt:lpstr>
      <vt:lpstr>Recurrence for Scaling Lemma</vt:lpstr>
      <vt:lpstr>Analyzing g(γ)</vt:lpstr>
      <vt:lpstr>Analyzing g(γ)</vt:lpstr>
      <vt:lpstr>Making Proof of Scaling Lemma constructive</vt:lpstr>
      <vt:lpstr>Making Proof of Scaling Lemma constructive</vt:lpstr>
      <vt:lpstr>What we have, what we want</vt:lpstr>
      <vt:lpstr>Protrusion Lemma</vt:lpstr>
      <vt:lpstr>Approximation algorithm for Treewidth-d deletion</vt:lpstr>
      <vt:lpstr>Approximation Ratio</vt:lpstr>
      <vt:lpstr>Proof of Decomposition Theorem</vt:lpstr>
      <vt:lpstr>Approximation - recap</vt:lpstr>
      <vt:lpstr>Kernelization</vt:lpstr>
      <vt:lpstr>Kernelization</vt:lpstr>
      <vt:lpstr>Very Short Summary</vt:lpstr>
      <vt:lpstr>Slide 55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Bidimensionality (Revisited)</dc:title>
  <dc:creator>Daniel</dc:creator>
  <cp:lastModifiedBy>Daniel</cp:lastModifiedBy>
  <cp:revision>97</cp:revision>
  <dcterms:created xsi:type="dcterms:W3CDTF">2010-10-17T07:53:26Z</dcterms:created>
  <dcterms:modified xsi:type="dcterms:W3CDTF">2011-05-11T04:37:23Z</dcterms:modified>
</cp:coreProperties>
</file>