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4" r:id="rId16"/>
    <p:sldId id="276" r:id="rId17"/>
    <p:sldId id="275" r:id="rId18"/>
    <p:sldId id="270" r:id="rId19"/>
    <p:sldId id="271" r:id="rId20"/>
    <p:sldId id="273" r:id="rId21"/>
    <p:sldId id="272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9" r:id="rId33"/>
    <p:sldId id="291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5/10/2011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5/10/2011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5/10/2011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5/10/2011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5/10/2011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An introduction to Treewidth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Daniel Lokshtanov, UCSD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Towards Tree-width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Need to make </a:t>
            </a:r>
            <a:r>
              <a:rPr lang="nb-NO" dirty="0" smtClean="0">
                <a:solidFill>
                  <a:schemeClr val="accent3"/>
                </a:solidFill>
              </a:rPr>
              <a:t>tree-partitions more robust</a:t>
            </a:r>
            <a:r>
              <a:rPr lang="nb-NO" dirty="0" smtClean="0"/>
              <a:t>; adding a new vertex should increase the ”width” by at most one, retaining </a:t>
            </a:r>
            <a:r>
              <a:rPr lang="nb-NO" dirty="0" smtClean="0">
                <a:solidFill>
                  <a:schemeClr val="accent3"/>
                </a:solidFill>
              </a:rPr>
              <a:t>nice algorithmic properties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r>
              <a:rPr lang="nb-NO" dirty="0" smtClean="0"/>
              <a:t>What if every </a:t>
            </a:r>
            <a:r>
              <a:rPr lang="nb-NO" dirty="0" smtClean="0">
                <a:solidFill>
                  <a:schemeClr val="accent3"/>
                </a:solidFill>
              </a:rPr>
              <a:t>vertex </a:t>
            </a:r>
            <a:r>
              <a:rPr lang="nb-NO" dirty="0" smtClean="0"/>
              <a:t>could appear</a:t>
            </a:r>
            <a:r>
              <a:rPr lang="nb-NO" dirty="0" smtClean="0">
                <a:solidFill>
                  <a:schemeClr val="accent3"/>
                </a:solidFill>
              </a:rPr>
              <a:t> several times</a:t>
            </a:r>
            <a:r>
              <a:rPr lang="nb-NO" dirty="0" smtClean="0"/>
              <a:t>, but every </a:t>
            </a:r>
            <a:r>
              <a:rPr lang="nb-NO" dirty="0" smtClean="0">
                <a:solidFill>
                  <a:schemeClr val="accent3"/>
                </a:solidFill>
              </a:rPr>
              <a:t>edge</a:t>
            </a:r>
            <a:r>
              <a:rPr lang="nb-NO" dirty="0" smtClean="0"/>
              <a:t> only needed to appear </a:t>
            </a:r>
            <a:r>
              <a:rPr lang="nb-NO" dirty="0" smtClean="0">
                <a:solidFill>
                  <a:schemeClr val="accent3"/>
                </a:solidFill>
              </a:rPr>
              <a:t>once</a:t>
            </a:r>
            <a:r>
              <a:rPr lang="nb-NO" dirty="0" smtClean="0"/>
              <a:t>?</a:t>
            </a:r>
          </a:p>
          <a:p>
            <a:endParaRPr lang="nb-NO" dirty="0" smtClean="0"/>
          </a:p>
          <a:p>
            <a:r>
              <a:rPr lang="nb-NO" dirty="0" smtClean="0"/>
              <a:t>Problem: Can decompose anything as a path!</a:t>
            </a:r>
          </a:p>
        </p:txBody>
      </p:sp>
      <p:sp>
        <p:nvSpPr>
          <p:cNvPr id="4" name="Oval 3"/>
          <p:cNvSpPr/>
          <p:nvPr/>
        </p:nvSpPr>
        <p:spPr>
          <a:xfrm>
            <a:off x="611560" y="5157192"/>
            <a:ext cx="360040" cy="3600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u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763688" y="5157192"/>
            <a:ext cx="360040" cy="3600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v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187624" y="6021288"/>
            <a:ext cx="360040" cy="3600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y</a:t>
            </a:r>
            <a:endParaRPr lang="en-US" dirty="0"/>
          </a:p>
        </p:txBody>
      </p:sp>
      <p:cxnSp>
        <p:nvCxnSpPr>
          <p:cNvPr id="7" name="Straight Connector 6"/>
          <p:cNvCxnSpPr>
            <a:stCxn id="4" idx="6"/>
            <a:endCxn id="5" idx="2"/>
          </p:cNvCxnSpPr>
          <p:nvPr/>
        </p:nvCxnSpPr>
        <p:spPr>
          <a:xfrm>
            <a:off x="971600" y="5337212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4" idx="4"/>
          </p:cNvCxnSpPr>
          <p:nvPr/>
        </p:nvCxnSpPr>
        <p:spPr>
          <a:xfrm rot="16200000" flipV="1">
            <a:off x="737575" y="5571238"/>
            <a:ext cx="556783" cy="4487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7"/>
            <a:endCxn id="5" idx="4"/>
          </p:cNvCxnSpPr>
          <p:nvPr/>
        </p:nvCxnSpPr>
        <p:spPr>
          <a:xfrm rot="5400000" flipH="1" flipV="1">
            <a:off x="1440931" y="5571239"/>
            <a:ext cx="556783" cy="4487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187624" y="5517232"/>
            <a:ext cx="360040" cy="3600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x</a:t>
            </a:r>
            <a:endParaRPr lang="en-US" dirty="0"/>
          </a:p>
        </p:txBody>
      </p:sp>
      <p:cxnSp>
        <p:nvCxnSpPr>
          <p:cNvPr id="18" name="Straight Connector 17"/>
          <p:cNvCxnSpPr>
            <a:stCxn id="4" idx="5"/>
            <a:endCxn id="11" idx="1"/>
          </p:cNvCxnSpPr>
          <p:nvPr/>
        </p:nvCxnSpPr>
        <p:spPr>
          <a:xfrm rot="16200000" flipH="1">
            <a:off x="1026885" y="5356493"/>
            <a:ext cx="105454" cy="321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1" idx="7"/>
            <a:endCxn id="5" idx="3"/>
          </p:cNvCxnSpPr>
          <p:nvPr/>
        </p:nvCxnSpPr>
        <p:spPr>
          <a:xfrm rot="5400000" flipH="1" flipV="1">
            <a:off x="1602949" y="5356493"/>
            <a:ext cx="105454" cy="3214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0"/>
            <a:endCxn id="11" idx="4"/>
          </p:cNvCxnSpPr>
          <p:nvPr/>
        </p:nvCxnSpPr>
        <p:spPr>
          <a:xfrm rot="5400000" flipH="1" flipV="1">
            <a:off x="1295636" y="5949280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123728" y="5733256"/>
            <a:ext cx="1368152" cy="1588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3635896" y="3933056"/>
            <a:ext cx="4464496" cy="2664296"/>
            <a:chOff x="3635896" y="3933056"/>
            <a:chExt cx="4464496" cy="2664296"/>
          </a:xfrm>
        </p:grpSpPr>
        <p:sp>
          <p:nvSpPr>
            <p:cNvPr id="30" name="Oval 29"/>
            <p:cNvSpPr/>
            <p:nvPr/>
          </p:nvSpPr>
          <p:spPr>
            <a:xfrm>
              <a:off x="3635896" y="5013176"/>
              <a:ext cx="864096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427984" y="5733256"/>
              <a:ext cx="864096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5220072" y="5013176"/>
              <a:ext cx="864096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6012160" y="5733256"/>
              <a:ext cx="864096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6804248" y="5013176"/>
              <a:ext cx="864096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7236296" y="3933056"/>
              <a:ext cx="864096" cy="8640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cxnSp>
          <p:nvCxnSpPr>
            <p:cNvPr id="44" name="Straight Connector 43"/>
            <p:cNvCxnSpPr>
              <a:stCxn id="30" idx="5"/>
              <a:endCxn id="38" idx="1"/>
            </p:cNvCxnSpPr>
            <p:nvPr/>
          </p:nvCxnSpPr>
          <p:spPr>
            <a:xfrm rot="16200000" flipH="1">
              <a:off x="4409452" y="5714724"/>
              <a:ext cx="109072" cy="181080"/>
            </a:xfrm>
            <a:prstGeom prst="line">
              <a:avLst/>
            </a:prstGeom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8" idx="7"/>
              <a:endCxn id="39" idx="3"/>
            </p:cNvCxnSpPr>
            <p:nvPr/>
          </p:nvCxnSpPr>
          <p:spPr>
            <a:xfrm rot="5400000" flipH="1" flipV="1">
              <a:off x="5201540" y="5714724"/>
              <a:ext cx="109072" cy="181080"/>
            </a:xfrm>
            <a:prstGeom prst="line">
              <a:avLst/>
            </a:prstGeom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9" idx="5"/>
              <a:endCxn id="40" idx="1"/>
            </p:cNvCxnSpPr>
            <p:nvPr/>
          </p:nvCxnSpPr>
          <p:spPr>
            <a:xfrm rot="16200000" flipH="1">
              <a:off x="5993628" y="5714724"/>
              <a:ext cx="109072" cy="181080"/>
            </a:xfrm>
            <a:prstGeom prst="line">
              <a:avLst/>
            </a:prstGeom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40" idx="7"/>
              <a:endCxn id="41" idx="3"/>
            </p:cNvCxnSpPr>
            <p:nvPr/>
          </p:nvCxnSpPr>
          <p:spPr>
            <a:xfrm rot="5400000" flipH="1" flipV="1">
              <a:off x="6785716" y="5714724"/>
              <a:ext cx="109072" cy="181080"/>
            </a:xfrm>
            <a:prstGeom prst="line">
              <a:avLst/>
            </a:prstGeom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1" idx="7"/>
              <a:endCxn id="42" idx="4"/>
            </p:cNvCxnSpPr>
            <p:nvPr/>
          </p:nvCxnSpPr>
          <p:spPr>
            <a:xfrm rot="5400000" flipH="1" flipV="1">
              <a:off x="7433788" y="4905164"/>
              <a:ext cx="342568" cy="126544"/>
            </a:xfrm>
            <a:prstGeom prst="line">
              <a:avLst/>
            </a:prstGeom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707904" y="5301208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u</a:t>
              </a:r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4067944" y="5301208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v</a:t>
              </a:r>
              <a:endParaRPr lang="en-US" dirty="0"/>
            </a:p>
          </p:txBody>
        </p:sp>
        <p:cxnSp>
          <p:nvCxnSpPr>
            <p:cNvPr id="56" name="Straight Connector 55"/>
            <p:cNvCxnSpPr>
              <a:stCxn id="54" idx="6"/>
              <a:endCxn id="55" idx="2"/>
            </p:cNvCxnSpPr>
            <p:nvPr/>
          </p:nvCxnSpPr>
          <p:spPr>
            <a:xfrm>
              <a:off x="3995936" y="5445224"/>
              <a:ext cx="720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4572000" y="5877272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u</a:t>
              </a:r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4860032" y="6165304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en-US" dirty="0"/>
            </a:p>
          </p:txBody>
        </p:sp>
        <p:cxnSp>
          <p:nvCxnSpPr>
            <p:cNvPr id="61" name="Straight Connector 60"/>
            <p:cNvCxnSpPr>
              <a:stCxn id="60" idx="1"/>
              <a:endCxn id="59" idx="4"/>
            </p:cNvCxnSpPr>
            <p:nvPr/>
          </p:nvCxnSpPr>
          <p:spPr>
            <a:xfrm rot="16200000" flipV="1">
              <a:off x="4788025" y="6093296"/>
              <a:ext cx="42181" cy="18619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5364088" y="5157192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u</a:t>
              </a:r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5652120" y="5445224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en-US" dirty="0"/>
            </a:p>
          </p:txBody>
        </p:sp>
        <p:cxnSp>
          <p:nvCxnSpPr>
            <p:cNvPr id="68" name="Straight Connector 67"/>
            <p:cNvCxnSpPr>
              <a:stCxn id="66" idx="5"/>
              <a:endCxn id="67" idx="1"/>
            </p:cNvCxnSpPr>
            <p:nvPr/>
          </p:nvCxnSpPr>
          <p:spPr>
            <a:xfrm rot="16200000" flipH="1">
              <a:off x="5609939" y="5403043"/>
              <a:ext cx="84362" cy="843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6300192" y="6228928"/>
              <a:ext cx="288032" cy="29641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en-US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6300192" y="5805264"/>
              <a:ext cx="288032" cy="29641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en-US" dirty="0"/>
            </a:p>
          </p:txBody>
        </p:sp>
        <p:cxnSp>
          <p:nvCxnSpPr>
            <p:cNvPr id="71" name="Straight Connector 70"/>
            <p:cNvCxnSpPr>
              <a:stCxn id="69" idx="0"/>
              <a:endCxn id="70" idx="4"/>
            </p:cNvCxnSpPr>
            <p:nvPr/>
          </p:nvCxnSpPr>
          <p:spPr>
            <a:xfrm rot="5400000" flipH="1" flipV="1">
              <a:off x="6380584" y="6165304"/>
              <a:ext cx="12724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236296" y="5165576"/>
              <a:ext cx="288032" cy="2796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v</a:t>
              </a:r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6948264" y="5445224"/>
              <a:ext cx="288032" cy="2796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en-US" dirty="0"/>
            </a:p>
          </p:txBody>
        </p:sp>
        <p:cxnSp>
          <p:nvCxnSpPr>
            <p:cNvPr id="75" name="Straight Connector 74"/>
            <p:cNvCxnSpPr>
              <a:stCxn id="74" idx="7"/>
              <a:endCxn id="73" idx="3"/>
            </p:cNvCxnSpPr>
            <p:nvPr/>
          </p:nvCxnSpPr>
          <p:spPr>
            <a:xfrm rot="5400000" flipH="1" flipV="1">
              <a:off x="7195343" y="5403043"/>
              <a:ext cx="81906" cy="843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7596336" y="4005064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v</a:t>
              </a:r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7452320" y="4365104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en-US" dirty="0"/>
            </a:p>
          </p:txBody>
        </p:sp>
        <p:cxnSp>
          <p:nvCxnSpPr>
            <p:cNvPr id="78" name="Straight Connector 77"/>
            <p:cNvCxnSpPr>
              <a:stCxn id="77" idx="7"/>
              <a:endCxn id="76" idx="4"/>
            </p:cNvCxnSpPr>
            <p:nvPr/>
          </p:nvCxnSpPr>
          <p:spPr>
            <a:xfrm rot="5400000" flipH="1" flipV="1">
              <a:off x="7662167" y="4329101"/>
              <a:ext cx="114189" cy="4218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Tree-Decomposition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A </a:t>
            </a:r>
            <a:r>
              <a:rPr lang="nb-NO" dirty="0" smtClean="0">
                <a:solidFill>
                  <a:schemeClr val="accent3"/>
                </a:solidFill>
              </a:rPr>
              <a:t>tree-decomposition</a:t>
            </a:r>
            <a:r>
              <a:rPr lang="nb-NO" dirty="0" smtClean="0"/>
              <a:t> of a graph </a:t>
            </a:r>
            <a:r>
              <a:rPr lang="nb-NO" dirty="0" smtClean="0">
                <a:solidFill>
                  <a:schemeClr val="accent3"/>
                </a:solidFill>
              </a:rPr>
              <a:t>G=(V,E)</a:t>
            </a:r>
            <a:r>
              <a:rPr lang="nb-NO" dirty="0" smtClean="0"/>
              <a:t> is a tree </a:t>
            </a:r>
            <a:r>
              <a:rPr lang="nb-NO" dirty="0" smtClean="0">
                <a:solidFill>
                  <a:schemeClr val="accent3"/>
                </a:solidFill>
              </a:rPr>
              <a:t>T</a:t>
            </a:r>
            <a:r>
              <a:rPr lang="nb-NO" dirty="0" smtClean="0"/>
              <a:t> and a collection </a:t>
            </a:r>
            <a:r>
              <a:rPr lang="nb-NO" dirty="0" smtClean="0">
                <a:solidFill>
                  <a:schemeClr val="accent3"/>
                </a:solidFill>
              </a:rPr>
              <a:t>X</a:t>
            </a:r>
            <a:r>
              <a:rPr lang="nb-NO" dirty="0" smtClean="0"/>
              <a:t> of bags, with a bag </a:t>
            </a:r>
            <a:r>
              <a:rPr lang="nb-NO" dirty="0" smtClean="0">
                <a:solidFill>
                  <a:schemeClr val="accent3"/>
                </a:solidFill>
              </a:rPr>
              <a:t>B</a:t>
            </a:r>
            <a:r>
              <a:rPr lang="nb-NO" baseline="-25000" dirty="0" smtClean="0">
                <a:solidFill>
                  <a:schemeClr val="accent3"/>
                </a:solidFill>
              </a:rPr>
              <a:t>a</a:t>
            </a:r>
            <a:r>
              <a:rPr lang="nb-NO" dirty="0" smtClean="0">
                <a:solidFill>
                  <a:schemeClr val="accent3"/>
                </a:solidFill>
              </a:rPr>
              <a:t> ∈ X</a:t>
            </a:r>
            <a:r>
              <a:rPr lang="nb-NO" dirty="0" smtClean="0"/>
              <a:t> for every node </a:t>
            </a:r>
            <a:r>
              <a:rPr lang="nb-NO" dirty="0" smtClean="0">
                <a:solidFill>
                  <a:schemeClr val="accent3"/>
                </a:solidFill>
              </a:rPr>
              <a:t>a ∈ T</a:t>
            </a:r>
            <a:r>
              <a:rPr lang="nb-NO" dirty="0" smtClean="0"/>
              <a:t>, such that:</a:t>
            </a:r>
          </a:p>
          <a:p>
            <a:pPr marL="822960" lvl="1" indent="-457200">
              <a:buFont typeface="+mj-lt"/>
              <a:buAutoNum type="arabicPeriod"/>
            </a:pPr>
            <a:endParaRPr lang="nb-NO" dirty="0" smtClean="0"/>
          </a:p>
          <a:p>
            <a:pPr marL="822960" lvl="1" indent="-457200">
              <a:buFont typeface="+mj-lt"/>
              <a:buAutoNum type="arabicPeriod"/>
            </a:pPr>
            <a:r>
              <a:rPr lang="nb-NO" dirty="0" smtClean="0"/>
              <a:t>For every </a:t>
            </a:r>
            <a:r>
              <a:rPr lang="nb-NO" dirty="0" smtClean="0">
                <a:solidFill>
                  <a:schemeClr val="accent3"/>
                </a:solidFill>
              </a:rPr>
              <a:t>uv ∈ E</a:t>
            </a:r>
            <a:r>
              <a:rPr lang="nb-NO" dirty="0" smtClean="0"/>
              <a:t>, some bag contains both </a:t>
            </a:r>
            <a:r>
              <a:rPr lang="nb-NO" dirty="0" smtClean="0">
                <a:solidFill>
                  <a:schemeClr val="accent3"/>
                </a:solidFill>
              </a:rPr>
              <a:t>u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</a:p>
          <a:p>
            <a:pPr marL="822960" lvl="1" indent="-457200">
              <a:buFont typeface="+mj-lt"/>
              <a:buAutoNum type="arabicPeriod"/>
            </a:pPr>
            <a:r>
              <a:rPr lang="nb-NO" dirty="0" smtClean="0"/>
              <a:t>For every vertex </a:t>
            </a:r>
            <a:r>
              <a:rPr lang="nb-NO" dirty="0" smtClean="0">
                <a:solidFill>
                  <a:schemeClr val="accent3"/>
                </a:solidFill>
              </a:rPr>
              <a:t>v ∈ V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appears in a non-empty, connected subtree of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The </a:t>
            </a:r>
            <a:r>
              <a:rPr lang="nb-NO" dirty="0" smtClean="0">
                <a:solidFill>
                  <a:srgbClr val="C00000"/>
                </a:solidFill>
              </a:rPr>
              <a:t>width</a:t>
            </a:r>
            <a:r>
              <a:rPr lang="nb-NO" dirty="0" smtClean="0"/>
              <a:t> of the decomposition is </a:t>
            </a:r>
            <a:r>
              <a:rPr lang="nb-NO" dirty="0" smtClean="0">
                <a:solidFill>
                  <a:srgbClr val="C00000"/>
                </a:solidFill>
              </a:rPr>
              <a:t>max |B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>
                <a:solidFill>
                  <a:srgbClr val="C00000"/>
                </a:solidFill>
              </a:rPr>
              <a:t>| - 1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The </a:t>
            </a:r>
            <a:r>
              <a:rPr lang="nb-NO" dirty="0" smtClean="0">
                <a:solidFill>
                  <a:srgbClr val="C00000"/>
                </a:solidFill>
              </a:rPr>
              <a:t>treewidth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is the smallest width over any decomposition. </a:t>
            </a:r>
          </a:p>
          <a:p>
            <a:pPr marL="822960" lvl="1" indent="-457200">
              <a:buFont typeface="+mj-lt"/>
              <a:buAutoNum type="arabicPeriod"/>
            </a:pPr>
            <a:endParaRPr lang="nb-NO" dirty="0" smtClean="0"/>
          </a:p>
          <a:p>
            <a:pPr marL="82296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3645024"/>
            <a:ext cx="5894819" cy="1200329"/>
          </a:xfrm>
          <a:prstGeom prst="rect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endParaRPr lang="nb-NO" sz="2400" dirty="0" smtClean="0"/>
          </a:p>
          <a:p>
            <a:r>
              <a:rPr lang="nb-NO" sz="2400" dirty="0" smtClean="0"/>
              <a:t>  Treewidth is </a:t>
            </a:r>
            <a:r>
              <a:rPr lang="nb-NO" sz="2400" dirty="0" smtClean="0">
                <a:solidFill>
                  <a:srgbClr val="C00000"/>
                </a:solidFill>
              </a:rPr>
              <a:t>NP</a:t>
            </a:r>
            <a:r>
              <a:rPr lang="nb-NO" sz="2400" dirty="0" smtClean="0"/>
              <a:t>-complete (Yannakakis)  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Treewidth of trees is </a:t>
            </a:r>
            <a:r>
              <a:rPr lang="nb-NO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1547664" y="2852936"/>
            <a:ext cx="5472608" cy="2448272"/>
            <a:chOff x="1547664" y="2852936"/>
            <a:chExt cx="5472608" cy="2448272"/>
          </a:xfrm>
        </p:grpSpPr>
        <p:cxnSp>
          <p:nvCxnSpPr>
            <p:cNvPr id="33" name="Straight Connector 32"/>
            <p:cNvCxnSpPr>
              <a:stCxn id="10" idx="5"/>
              <a:endCxn id="12" idx="2"/>
            </p:cNvCxnSpPr>
            <p:nvPr/>
          </p:nvCxnSpPr>
          <p:spPr>
            <a:xfrm rot="16200000" flipH="1">
              <a:off x="2794170" y="3919422"/>
              <a:ext cx="715712" cy="5356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Group 92"/>
            <p:cNvGrpSpPr/>
            <p:nvPr/>
          </p:nvGrpSpPr>
          <p:grpSpPr>
            <a:xfrm>
              <a:off x="1547664" y="2852936"/>
              <a:ext cx="5472608" cy="2448272"/>
              <a:chOff x="1547664" y="2852936"/>
              <a:chExt cx="5472608" cy="244827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547664" y="3717032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1</a:t>
                </a:r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051720" y="2852936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2</a:t>
                </a:r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03848" y="2924944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3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995936" y="3717032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7</a:t>
                </a:r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699792" y="3645024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4</a:t>
                </a:r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995936" y="5085184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6</a:t>
                </a:r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419872" y="4437112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5</a:t>
                </a:r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076056" y="4221088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9</a:t>
                </a:r>
                <a:endParaRPr lang="en-US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716016" y="3356992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8</a:t>
                </a:r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6804248" y="3068960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c</a:t>
                </a:r>
                <a:endParaRPr lang="en-US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516216" y="3861048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b</a:t>
                </a:r>
                <a:endParaRPr lang="en-US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796136" y="3140968"/>
                <a:ext cx="216024" cy="216024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b-NO" dirty="0" smtClean="0"/>
                  <a:t>a</a:t>
                </a:r>
                <a:endParaRPr lang="en-US" dirty="0"/>
              </a:p>
            </p:txBody>
          </p:sp>
          <p:cxnSp>
            <p:nvCxnSpPr>
              <p:cNvPr id="18" name="Straight Connector 17"/>
              <p:cNvCxnSpPr>
                <a:stCxn id="5" idx="6"/>
                <a:endCxn id="6" idx="2"/>
              </p:cNvCxnSpPr>
              <p:nvPr/>
            </p:nvCxnSpPr>
            <p:spPr>
              <a:xfrm flipV="1">
                <a:off x="1763688" y="2960948"/>
                <a:ext cx="288032" cy="86409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0" idx="0"/>
                <a:endCxn id="8" idx="4"/>
              </p:cNvCxnSpPr>
              <p:nvPr/>
            </p:nvCxnSpPr>
            <p:spPr>
              <a:xfrm rot="5400000" flipH="1" flipV="1">
                <a:off x="2807804" y="3140968"/>
                <a:ext cx="504056" cy="5040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4" idx="1"/>
                <a:endCxn id="8" idx="6"/>
              </p:cNvCxnSpPr>
              <p:nvPr/>
            </p:nvCxnSpPr>
            <p:spPr>
              <a:xfrm rot="16200000" flipV="1">
                <a:off x="3905926" y="2546902"/>
                <a:ext cx="355672" cy="13277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4" idx="5"/>
                <a:endCxn id="13" idx="1"/>
              </p:cNvCxnSpPr>
              <p:nvPr/>
            </p:nvCxnSpPr>
            <p:spPr>
              <a:xfrm rot="16200000" flipH="1">
                <a:off x="4648376" y="3793408"/>
                <a:ext cx="711344" cy="2072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2" idx="5"/>
                <a:endCxn id="11" idx="1"/>
              </p:cNvCxnSpPr>
              <p:nvPr/>
            </p:nvCxnSpPr>
            <p:spPr>
              <a:xfrm rot="16200000" flipH="1">
                <a:off x="3568256" y="4657504"/>
                <a:ext cx="495320" cy="42331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17" idx="6"/>
                <a:endCxn id="16" idx="2"/>
              </p:cNvCxnSpPr>
              <p:nvPr/>
            </p:nvCxnSpPr>
            <p:spPr>
              <a:xfrm>
                <a:off x="6012160" y="3248980"/>
                <a:ext cx="504056" cy="72008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16" idx="0"/>
                <a:endCxn id="15" idx="4"/>
              </p:cNvCxnSpPr>
              <p:nvPr/>
            </p:nvCxnSpPr>
            <p:spPr>
              <a:xfrm rot="5400000" flipH="1" flipV="1">
                <a:off x="6480212" y="3429000"/>
                <a:ext cx="576064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6" idx="6"/>
                <a:endCxn id="8" idx="2"/>
              </p:cNvCxnSpPr>
              <p:nvPr/>
            </p:nvCxnSpPr>
            <p:spPr>
              <a:xfrm>
                <a:off x="2267744" y="2960948"/>
                <a:ext cx="936104" cy="7200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9" idx="7"/>
                <a:endCxn id="14" idx="3"/>
              </p:cNvCxnSpPr>
              <p:nvPr/>
            </p:nvCxnSpPr>
            <p:spPr>
              <a:xfrm rot="5400000" flipH="1" flipV="1">
                <a:off x="4360344" y="3361360"/>
                <a:ext cx="207288" cy="5673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14" idx="6"/>
                <a:endCxn id="17" idx="2"/>
              </p:cNvCxnSpPr>
              <p:nvPr/>
            </p:nvCxnSpPr>
            <p:spPr>
              <a:xfrm flipV="1">
                <a:off x="4932040" y="3248980"/>
                <a:ext cx="864096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2" name="Group 91"/>
          <p:cNvGrpSpPr/>
          <p:nvPr/>
        </p:nvGrpSpPr>
        <p:grpSpPr>
          <a:xfrm>
            <a:off x="1835696" y="2924944"/>
            <a:ext cx="5040560" cy="2016224"/>
            <a:chOff x="1835696" y="2924944"/>
            <a:chExt cx="5040560" cy="2016224"/>
          </a:xfrm>
        </p:grpSpPr>
        <p:sp>
          <p:nvSpPr>
            <p:cNvPr id="75" name="Oval 74"/>
            <p:cNvSpPr/>
            <p:nvPr/>
          </p:nvSpPr>
          <p:spPr>
            <a:xfrm>
              <a:off x="1835696" y="335699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2627784" y="2924944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3059832" y="3284984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3059832" y="407707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3923928" y="3140968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4427984" y="3573016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4932040" y="3861048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3779912" y="479715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5292080" y="3284984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6228184" y="3573016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6732240" y="350939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763688" y="248360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{2}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3275856" y="25556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{3}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4932040" y="278092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{8,a}</a:t>
            </a:r>
            <a:endParaRPr lang="en-US" dirty="0"/>
          </a:p>
        </p:txBody>
      </p:sp>
      <p:sp>
        <p:nvSpPr>
          <p:cNvPr id="91" name="Freeform 90"/>
          <p:cNvSpPr/>
          <p:nvPr/>
        </p:nvSpPr>
        <p:spPr>
          <a:xfrm>
            <a:off x="3818440" y="2924944"/>
            <a:ext cx="1766700" cy="1178250"/>
          </a:xfrm>
          <a:custGeom>
            <a:avLst/>
            <a:gdLst>
              <a:gd name="connsiteX0" fmla="*/ 1036895 w 1766700"/>
              <a:gd name="connsiteY0" fmla="*/ 154546 h 1178250"/>
              <a:gd name="connsiteX1" fmla="*/ 1036895 w 1766700"/>
              <a:gd name="connsiteY1" fmla="*/ 154546 h 1178250"/>
              <a:gd name="connsiteX2" fmla="*/ 882349 w 1766700"/>
              <a:gd name="connsiteY2" fmla="*/ 64394 h 1178250"/>
              <a:gd name="connsiteX3" fmla="*/ 805075 w 1766700"/>
              <a:gd name="connsiteY3" fmla="*/ 38636 h 1178250"/>
              <a:gd name="connsiteX4" fmla="*/ 766439 w 1766700"/>
              <a:gd name="connsiteY4" fmla="*/ 25757 h 1178250"/>
              <a:gd name="connsiteX5" fmla="*/ 547498 w 1766700"/>
              <a:gd name="connsiteY5" fmla="*/ 0 h 1178250"/>
              <a:gd name="connsiteX6" fmla="*/ 302799 w 1766700"/>
              <a:gd name="connsiteY6" fmla="*/ 0 h 1178250"/>
              <a:gd name="connsiteX7" fmla="*/ 135374 w 1766700"/>
              <a:gd name="connsiteY7" fmla="*/ 12878 h 1178250"/>
              <a:gd name="connsiteX8" fmla="*/ 83859 w 1766700"/>
              <a:gd name="connsiteY8" fmla="*/ 25757 h 1178250"/>
              <a:gd name="connsiteX9" fmla="*/ 70980 w 1766700"/>
              <a:gd name="connsiteY9" fmla="*/ 64394 h 1178250"/>
              <a:gd name="connsiteX10" fmla="*/ 32343 w 1766700"/>
              <a:gd name="connsiteY10" fmla="*/ 90152 h 1178250"/>
              <a:gd name="connsiteX11" fmla="*/ 19464 w 1766700"/>
              <a:gd name="connsiteY11" fmla="*/ 218940 h 1178250"/>
              <a:gd name="connsiteX12" fmla="*/ 58101 w 1766700"/>
              <a:gd name="connsiteY12" fmla="*/ 412124 h 1178250"/>
              <a:gd name="connsiteX13" fmla="*/ 70980 w 1766700"/>
              <a:gd name="connsiteY13" fmla="*/ 450760 h 1178250"/>
              <a:gd name="connsiteX14" fmla="*/ 199768 w 1766700"/>
              <a:gd name="connsiteY14" fmla="*/ 489397 h 1178250"/>
              <a:gd name="connsiteX15" fmla="*/ 238405 w 1766700"/>
              <a:gd name="connsiteY15" fmla="*/ 502276 h 1178250"/>
              <a:gd name="connsiteX16" fmla="*/ 277042 w 1766700"/>
              <a:gd name="connsiteY16" fmla="*/ 515155 h 1178250"/>
              <a:gd name="connsiteX17" fmla="*/ 354315 w 1766700"/>
              <a:gd name="connsiteY17" fmla="*/ 566670 h 1178250"/>
              <a:gd name="connsiteX18" fmla="*/ 392952 w 1766700"/>
              <a:gd name="connsiteY18" fmla="*/ 643943 h 1178250"/>
              <a:gd name="connsiteX19" fmla="*/ 431588 w 1766700"/>
              <a:gd name="connsiteY19" fmla="*/ 669701 h 1178250"/>
              <a:gd name="connsiteX20" fmla="*/ 483104 w 1766700"/>
              <a:gd name="connsiteY20" fmla="*/ 746974 h 1178250"/>
              <a:gd name="connsiteX21" fmla="*/ 547498 w 1766700"/>
              <a:gd name="connsiteY21" fmla="*/ 824247 h 1178250"/>
              <a:gd name="connsiteX22" fmla="*/ 586135 w 1766700"/>
              <a:gd name="connsiteY22" fmla="*/ 875763 h 1178250"/>
              <a:gd name="connsiteX23" fmla="*/ 637650 w 1766700"/>
              <a:gd name="connsiteY23" fmla="*/ 965915 h 1178250"/>
              <a:gd name="connsiteX24" fmla="*/ 676287 w 1766700"/>
              <a:gd name="connsiteY24" fmla="*/ 991673 h 1178250"/>
              <a:gd name="connsiteX25" fmla="*/ 740681 w 1766700"/>
              <a:gd name="connsiteY25" fmla="*/ 1068946 h 1178250"/>
              <a:gd name="connsiteX26" fmla="*/ 817954 w 1766700"/>
              <a:gd name="connsiteY26" fmla="*/ 1159098 h 1178250"/>
              <a:gd name="connsiteX27" fmla="*/ 1036895 w 1766700"/>
              <a:gd name="connsiteY27" fmla="*/ 1146219 h 1178250"/>
              <a:gd name="connsiteX28" fmla="*/ 1088411 w 1766700"/>
              <a:gd name="connsiteY28" fmla="*/ 1133340 h 1178250"/>
              <a:gd name="connsiteX29" fmla="*/ 1204321 w 1766700"/>
              <a:gd name="connsiteY29" fmla="*/ 1120462 h 1178250"/>
              <a:gd name="connsiteX30" fmla="*/ 1281594 w 1766700"/>
              <a:gd name="connsiteY30" fmla="*/ 1107583 h 1178250"/>
              <a:gd name="connsiteX31" fmla="*/ 1320230 w 1766700"/>
              <a:gd name="connsiteY31" fmla="*/ 1068946 h 1178250"/>
              <a:gd name="connsiteX32" fmla="*/ 1358867 w 1766700"/>
              <a:gd name="connsiteY32" fmla="*/ 978794 h 1178250"/>
              <a:gd name="connsiteX33" fmla="*/ 1384625 w 1766700"/>
              <a:gd name="connsiteY33" fmla="*/ 940157 h 1178250"/>
              <a:gd name="connsiteX34" fmla="*/ 1410383 w 1766700"/>
              <a:gd name="connsiteY34" fmla="*/ 862884 h 1178250"/>
              <a:gd name="connsiteX35" fmla="*/ 1449019 w 1766700"/>
              <a:gd name="connsiteY35" fmla="*/ 811369 h 1178250"/>
              <a:gd name="connsiteX36" fmla="*/ 1487656 w 1766700"/>
              <a:gd name="connsiteY36" fmla="*/ 734095 h 1178250"/>
              <a:gd name="connsiteX37" fmla="*/ 1539171 w 1766700"/>
              <a:gd name="connsiteY37" fmla="*/ 695459 h 1178250"/>
              <a:gd name="connsiteX38" fmla="*/ 1655081 w 1766700"/>
              <a:gd name="connsiteY38" fmla="*/ 592428 h 1178250"/>
              <a:gd name="connsiteX39" fmla="*/ 1680839 w 1766700"/>
              <a:gd name="connsiteY39" fmla="*/ 553791 h 1178250"/>
              <a:gd name="connsiteX40" fmla="*/ 1732354 w 1766700"/>
              <a:gd name="connsiteY40" fmla="*/ 373487 h 1178250"/>
              <a:gd name="connsiteX41" fmla="*/ 1745233 w 1766700"/>
              <a:gd name="connsiteY41" fmla="*/ 334850 h 1178250"/>
              <a:gd name="connsiteX42" fmla="*/ 1680839 w 1766700"/>
              <a:gd name="connsiteY42" fmla="*/ 270456 h 1178250"/>
              <a:gd name="connsiteX43" fmla="*/ 1655081 w 1766700"/>
              <a:gd name="connsiteY43" fmla="*/ 231819 h 1178250"/>
              <a:gd name="connsiteX44" fmla="*/ 1616445 w 1766700"/>
              <a:gd name="connsiteY44" fmla="*/ 218940 h 1178250"/>
              <a:gd name="connsiteX45" fmla="*/ 1577808 w 1766700"/>
              <a:gd name="connsiteY45" fmla="*/ 193183 h 1178250"/>
              <a:gd name="connsiteX46" fmla="*/ 1242957 w 1766700"/>
              <a:gd name="connsiteY46" fmla="*/ 218940 h 1178250"/>
              <a:gd name="connsiteX47" fmla="*/ 1165684 w 1766700"/>
              <a:gd name="connsiteY47" fmla="*/ 206062 h 1178250"/>
              <a:gd name="connsiteX48" fmla="*/ 1036895 w 1766700"/>
              <a:gd name="connsiteY48" fmla="*/ 154546 h 117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766700" h="1178250">
                <a:moveTo>
                  <a:pt x="1036895" y="154546"/>
                </a:moveTo>
                <a:lnTo>
                  <a:pt x="1036895" y="154546"/>
                </a:lnTo>
                <a:cubicBezTo>
                  <a:pt x="999852" y="131394"/>
                  <a:pt x="931089" y="83890"/>
                  <a:pt x="882349" y="64394"/>
                </a:cubicBezTo>
                <a:cubicBezTo>
                  <a:pt x="857140" y="54310"/>
                  <a:pt x="830833" y="47222"/>
                  <a:pt x="805075" y="38636"/>
                </a:cubicBezTo>
                <a:cubicBezTo>
                  <a:pt x="792196" y="34343"/>
                  <a:pt x="779830" y="27989"/>
                  <a:pt x="766439" y="25757"/>
                </a:cubicBezTo>
                <a:cubicBezTo>
                  <a:pt x="642394" y="5083"/>
                  <a:pt x="715172" y="15242"/>
                  <a:pt x="547498" y="0"/>
                </a:cubicBezTo>
                <a:cubicBezTo>
                  <a:pt x="397793" y="29939"/>
                  <a:pt x="577130" y="0"/>
                  <a:pt x="302799" y="0"/>
                </a:cubicBezTo>
                <a:cubicBezTo>
                  <a:pt x="246826" y="0"/>
                  <a:pt x="191182" y="8585"/>
                  <a:pt x="135374" y="12878"/>
                </a:cubicBezTo>
                <a:cubicBezTo>
                  <a:pt x="118202" y="17171"/>
                  <a:pt x="97680" y="14700"/>
                  <a:pt x="83859" y="25757"/>
                </a:cubicBezTo>
                <a:cubicBezTo>
                  <a:pt x="73258" y="34238"/>
                  <a:pt x="79461" y="53793"/>
                  <a:pt x="70980" y="64394"/>
                </a:cubicBezTo>
                <a:cubicBezTo>
                  <a:pt x="61311" y="76481"/>
                  <a:pt x="45222" y="81566"/>
                  <a:pt x="32343" y="90152"/>
                </a:cubicBezTo>
                <a:cubicBezTo>
                  <a:pt x="988" y="184217"/>
                  <a:pt x="0" y="141085"/>
                  <a:pt x="19464" y="218940"/>
                </a:cubicBezTo>
                <a:cubicBezTo>
                  <a:pt x="35341" y="361833"/>
                  <a:pt x="20050" y="297972"/>
                  <a:pt x="58101" y="412124"/>
                </a:cubicBezTo>
                <a:cubicBezTo>
                  <a:pt x="62394" y="425003"/>
                  <a:pt x="57810" y="447467"/>
                  <a:pt x="70980" y="450760"/>
                </a:cubicBezTo>
                <a:cubicBezTo>
                  <a:pt x="148836" y="470224"/>
                  <a:pt x="105702" y="458041"/>
                  <a:pt x="199768" y="489397"/>
                </a:cubicBezTo>
                <a:lnTo>
                  <a:pt x="238405" y="502276"/>
                </a:lnTo>
                <a:cubicBezTo>
                  <a:pt x="251284" y="506569"/>
                  <a:pt x="265746" y="507625"/>
                  <a:pt x="277042" y="515155"/>
                </a:cubicBezTo>
                <a:lnTo>
                  <a:pt x="354315" y="566670"/>
                </a:lnTo>
                <a:cubicBezTo>
                  <a:pt x="364790" y="598095"/>
                  <a:pt x="367985" y="618976"/>
                  <a:pt x="392952" y="643943"/>
                </a:cubicBezTo>
                <a:cubicBezTo>
                  <a:pt x="403897" y="654888"/>
                  <a:pt x="418709" y="661115"/>
                  <a:pt x="431588" y="669701"/>
                </a:cubicBezTo>
                <a:cubicBezTo>
                  <a:pt x="448760" y="695459"/>
                  <a:pt x="461214" y="725084"/>
                  <a:pt x="483104" y="746974"/>
                </a:cubicBezTo>
                <a:cubicBezTo>
                  <a:pt x="543233" y="807104"/>
                  <a:pt x="502673" y="761492"/>
                  <a:pt x="547498" y="824247"/>
                </a:cubicBezTo>
                <a:cubicBezTo>
                  <a:pt x="559974" y="841714"/>
                  <a:pt x="574759" y="857561"/>
                  <a:pt x="586135" y="875763"/>
                </a:cubicBezTo>
                <a:cubicBezTo>
                  <a:pt x="602971" y="902702"/>
                  <a:pt x="614016" y="942281"/>
                  <a:pt x="637650" y="965915"/>
                </a:cubicBezTo>
                <a:cubicBezTo>
                  <a:pt x="648595" y="976860"/>
                  <a:pt x="664396" y="981764"/>
                  <a:pt x="676287" y="991673"/>
                </a:cubicBezTo>
                <a:cubicBezTo>
                  <a:pt x="743273" y="1047495"/>
                  <a:pt x="690028" y="1009851"/>
                  <a:pt x="740681" y="1068946"/>
                </a:cubicBezTo>
                <a:cubicBezTo>
                  <a:pt x="834370" y="1178250"/>
                  <a:pt x="758823" y="1070400"/>
                  <a:pt x="817954" y="1159098"/>
                </a:cubicBezTo>
                <a:cubicBezTo>
                  <a:pt x="890934" y="1154805"/>
                  <a:pt x="964118" y="1153150"/>
                  <a:pt x="1036895" y="1146219"/>
                </a:cubicBezTo>
                <a:cubicBezTo>
                  <a:pt x="1054516" y="1144541"/>
                  <a:pt x="1070916" y="1136031"/>
                  <a:pt x="1088411" y="1133340"/>
                </a:cubicBezTo>
                <a:cubicBezTo>
                  <a:pt x="1126833" y="1127429"/>
                  <a:pt x="1165788" y="1125600"/>
                  <a:pt x="1204321" y="1120462"/>
                </a:cubicBezTo>
                <a:cubicBezTo>
                  <a:pt x="1230205" y="1117011"/>
                  <a:pt x="1255836" y="1111876"/>
                  <a:pt x="1281594" y="1107583"/>
                </a:cubicBezTo>
                <a:cubicBezTo>
                  <a:pt x="1294473" y="1094704"/>
                  <a:pt x="1309644" y="1083767"/>
                  <a:pt x="1320230" y="1068946"/>
                </a:cubicBezTo>
                <a:cubicBezTo>
                  <a:pt x="1364898" y="1006411"/>
                  <a:pt x="1330839" y="1034851"/>
                  <a:pt x="1358867" y="978794"/>
                </a:cubicBezTo>
                <a:cubicBezTo>
                  <a:pt x="1365789" y="964949"/>
                  <a:pt x="1378338" y="954302"/>
                  <a:pt x="1384625" y="940157"/>
                </a:cubicBezTo>
                <a:cubicBezTo>
                  <a:pt x="1395652" y="915346"/>
                  <a:pt x="1394092" y="884605"/>
                  <a:pt x="1410383" y="862884"/>
                </a:cubicBezTo>
                <a:lnTo>
                  <a:pt x="1449019" y="811369"/>
                </a:lnTo>
                <a:cubicBezTo>
                  <a:pt x="1459494" y="779945"/>
                  <a:pt x="1462690" y="759061"/>
                  <a:pt x="1487656" y="734095"/>
                </a:cubicBezTo>
                <a:cubicBezTo>
                  <a:pt x="1502834" y="718917"/>
                  <a:pt x="1523216" y="709818"/>
                  <a:pt x="1539171" y="695459"/>
                </a:cubicBezTo>
                <a:cubicBezTo>
                  <a:pt x="1665201" y="582033"/>
                  <a:pt x="1570070" y="649104"/>
                  <a:pt x="1655081" y="592428"/>
                </a:cubicBezTo>
                <a:cubicBezTo>
                  <a:pt x="1663667" y="579549"/>
                  <a:pt x="1674552" y="567936"/>
                  <a:pt x="1680839" y="553791"/>
                </a:cubicBezTo>
                <a:cubicBezTo>
                  <a:pt x="1713917" y="479365"/>
                  <a:pt x="1705064" y="455358"/>
                  <a:pt x="1732354" y="373487"/>
                </a:cubicBezTo>
                <a:lnTo>
                  <a:pt x="1745233" y="334850"/>
                </a:lnTo>
                <a:cubicBezTo>
                  <a:pt x="1676542" y="231817"/>
                  <a:pt x="1766700" y="356319"/>
                  <a:pt x="1680839" y="270456"/>
                </a:cubicBezTo>
                <a:cubicBezTo>
                  <a:pt x="1669894" y="259511"/>
                  <a:pt x="1667168" y="241489"/>
                  <a:pt x="1655081" y="231819"/>
                </a:cubicBezTo>
                <a:cubicBezTo>
                  <a:pt x="1644481" y="223338"/>
                  <a:pt x="1628587" y="225011"/>
                  <a:pt x="1616445" y="218940"/>
                </a:cubicBezTo>
                <a:cubicBezTo>
                  <a:pt x="1602601" y="212018"/>
                  <a:pt x="1590687" y="201769"/>
                  <a:pt x="1577808" y="193183"/>
                </a:cubicBezTo>
                <a:cubicBezTo>
                  <a:pt x="1441585" y="215887"/>
                  <a:pt x="1441525" y="218940"/>
                  <a:pt x="1242957" y="218940"/>
                </a:cubicBezTo>
                <a:cubicBezTo>
                  <a:pt x="1216844" y="218940"/>
                  <a:pt x="1191493" y="210033"/>
                  <a:pt x="1165684" y="206062"/>
                </a:cubicBezTo>
                <a:cubicBezTo>
                  <a:pt x="1062867" y="190244"/>
                  <a:pt x="1058360" y="163132"/>
                  <a:pt x="1036895" y="154546"/>
                </a:cubicBezTo>
                <a:close/>
              </a:path>
            </a:pathLst>
          </a:custGeom>
          <a:solidFill>
            <a:schemeClr val="bg1">
              <a:lumMod val="65000"/>
              <a:alpha val="32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/>
      <p:bldP spid="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Connectivity Properties: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972816"/>
          </a:xfrm>
        </p:spPr>
        <p:txBody>
          <a:bodyPr/>
          <a:lstStyle/>
          <a:p>
            <a:pPr>
              <a:buNone/>
            </a:pPr>
            <a:r>
              <a:rPr lang="nb-NO" b="1" dirty="0" smtClean="0"/>
              <a:t>Lemma:</a:t>
            </a:r>
            <a:r>
              <a:rPr lang="nb-NO" dirty="0" smtClean="0"/>
              <a:t> Let </a:t>
            </a:r>
            <a:r>
              <a:rPr lang="nb-NO" dirty="0" smtClean="0">
                <a:solidFill>
                  <a:srgbClr val="C00000"/>
                </a:solidFill>
              </a:rPr>
              <a:t>(T,X)</a:t>
            </a:r>
            <a:r>
              <a:rPr lang="nb-NO" dirty="0" smtClean="0"/>
              <a:t> be a tree-decomposition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, and let </a:t>
            </a:r>
            <a:r>
              <a:rPr lang="nb-NO" dirty="0" smtClean="0">
                <a:solidFill>
                  <a:srgbClr val="C00000"/>
                </a:solidFill>
              </a:rPr>
              <a:t>e=ab</a:t>
            </a:r>
            <a:r>
              <a:rPr lang="nb-NO" dirty="0" smtClean="0"/>
              <a:t> be an edge in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splitting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. Set </a:t>
            </a: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 = ∪</a:t>
            </a:r>
            <a:r>
              <a:rPr lang="nb-NO" baseline="-25000" dirty="0" smtClean="0">
                <a:solidFill>
                  <a:srgbClr val="C00000"/>
                </a:solidFill>
              </a:rPr>
              <a:t>v ∈ T</a:t>
            </a:r>
            <a:r>
              <a:rPr lang="nb-NO" sz="2000" baseline="-50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 B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and </a:t>
            </a: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 = ∪</a:t>
            </a:r>
            <a:r>
              <a:rPr lang="nb-NO" baseline="-25000" dirty="0" smtClean="0">
                <a:solidFill>
                  <a:srgbClr val="C00000"/>
                </a:solidFill>
              </a:rPr>
              <a:t>v ∈ T</a:t>
            </a:r>
            <a:r>
              <a:rPr lang="nb-NO" sz="2000" baseline="-50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 B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. Then, 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 ∩ V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 = B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>
                <a:solidFill>
                  <a:srgbClr val="C00000"/>
                </a:solidFill>
              </a:rPr>
              <a:t> ∩ B</a:t>
            </a:r>
            <a:r>
              <a:rPr lang="nb-NO" baseline="-25000" dirty="0" smtClean="0">
                <a:solidFill>
                  <a:srgbClr val="C00000"/>
                </a:solidFill>
              </a:rPr>
              <a:t>b</a:t>
            </a:r>
            <a:r>
              <a:rPr lang="nb-NO" dirty="0" smtClean="0"/>
              <a:t> and there are no edges between 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 \ (B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>
                <a:solidFill>
                  <a:srgbClr val="C00000"/>
                </a:solidFill>
              </a:rPr>
              <a:t> ∩ B</a:t>
            </a:r>
            <a:r>
              <a:rPr lang="nb-NO" baseline="-25000" dirty="0" smtClean="0">
                <a:solidFill>
                  <a:srgbClr val="C00000"/>
                </a:solidFill>
              </a:rPr>
              <a:t>b</a:t>
            </a:r>
            <a:r>
              <a:rPr lang="nb-NO" dirty="0" smtClean="0">
                <a:solidFill>
                  <a:srgbClr val="C00000"/>
                </a:solidFill>
              </a:rPr>
              <a:t>) </a:t>
            </a:r>
            <a:r>
              <a:rPr lang="nb-NO" dirty="0" smtClean="0"/>
              <a:t>and</a:t>
            </a:r>
            <a:r>
              <a:rPr lang="nb-NO" dirty="0" smtClean="0">
                <a:solidFill>
                  <a:srgbClr val="C00000"/>
                </a:solidFill>
              </a:rPr>
              <a:t> V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>
                <a:solidFill>
                  <a:srgbClr val="C00000"/>
                </a:solidFill>
              </a:rPr>
              <a:t> \ (B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>
                <a:solidFill>
                  <a:srgbClr val="C00000"/>
                </a:solidFill>
              </a:rPr>
              <a:t> ∩ B</a:t>
            </a:r>
            <a:r>
              <a:rPr lang="nb-NO" baseline="-25000" dirty="0" smtClean="0">
                <a:solidFill>
                  <a:srgbClr val="C00000"/>
                </a:solidFill>
              </a:rPr>
              <a:t>b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.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267744" y="4149080"/>
            <a:ext cx="4104456" cy="1944216"/>
            <a:chOff x="2267744" y="4149080"/>
            <a:chExt cx="4104456" cy="1944216"/>
          </a:xfrm>
        </p:grpSpPr>
        <p:sp>
          <p:nvSpPr>
            <p:cNvPr id="52" name="Isosceles Triangle 51"/>
            <p:cNvSpPr/>
            <p:nvPr/>
          </p:nvSpPr>
          <p:spPr>
            <a:xfrm>
              <a:off x="2267744" y="4437112"/>
              <a:ext cx="1512168" cy="1656184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2400" dirty="0" smtClean="0">
                  <a:solidFill>
                    <a:schemeClr val="tx1"/>
                  </a:solidFill>
                </a:rPr>
                <a:t>T</a:t>
              </a:r>
              <a:r>
                <a:rPr lang="nb-NO" sz="2400" baseline="-25000" dirty="0" smtClean="0">
                  <a:solidFill>
                    <a:schemeClr val="tx1"/>
                  </a:solidFill>
                </a:rPr>
                <a:t>1</a:t>
              </a:r>
              <a:endParaRPr lang="en-US" sz="2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3" name="Isosceles Triangle 52"/>
            <p:cNvSpPr/>
            <p:nvPr/>
          </p:nvSpPr>
          <p:spPr>
            <a:xfrm>
              <a:off x="4860032" y="4437112"/>
              <a:ext cx="1512168" cy="1656184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2400" dirty="0" smtClean="0">
                  <a:solidFill>
                    <a:schemeClr val="tx1"/>
                  </a:solidFill>
                </a:rPr>
                <a:t>T</a:t>
              </a:r>
              <a:r>
                <a:rPr lang="nb-NO" sz="2400" baseline="-25000" dirty="0" smtClean="0">
                  <a:solidFill>
                    <a:schemeClr val="tx1"/>
                  </a:solidFill>
                </a:rPr>
                <a:t>2</a:t>
              </a:r>
              <a:endParaRPr lang="en-US" sz="2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2771800" y="4149080"/>
              <a:ext cx="504056" cy="50405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5364088" y="4149080"/>
              <a:ext cx="504056" cy="50405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56"/>
            <p:cNvCxnSpPr>
              <a:stCxn id="54" idx="6"/>
              <a:endCxn id="55" idx="2"/>
            </p:cNvCxnSpPr>
            <p:nvPr/>
          </p:nvCxnSpPr>
          <p:spPr>
            <a:xfrm>
              <a:off x="3275856" y="4401108"/>
              <a:ext cx="2088232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187624" y="3683358"/>
            <a:ext cx="2833352" cy="2807594"/>
            <a:chOff x="1262130" y="3683358"/>
            <a:chExt cx="2833352" cy="2807594"/>
          </a:xfrm>
        </p:grpSpPr>
        <p:sp>
          <p:nvSpPr>
            <p:cNvPr id="59" name="Freeform 58"/>
            <p:cNvSpPr/>
            <p:nvPr/>
          </p:nvSpPr>
          <p:spPr>
            <a:xfrm>
              <a:off x="1262130" y="3683358"/>
              <a:ext cx="2833352" cy="2807594"/>
            </a:xfrm>
            <a:custGeom>
              <a:avLst/>
              <a:gdLst>
                <a:gd name="connsiteX0" fmla="*/ 0 w 2833352"/>
                <a:gd name="connsiteY0" fmla="*/ 1841679 h 2807594"/>
                <a:gd name="connsiteX1" fmla="*/ 270456 w 2833352"/>
                <a:gd name="connsiteY1" fmla="*/ 2382591 h 2807594"/>
                <a:gd name="connsiteX2" fmla="*/ 1017431 w 2833352"/>
                <a:gd name="connsiteY2" fmla="*/ 2794715 h 2807594"/>
                <a:gd name="connsiteX3" fmla="*/ 2034862 w 2833352"/>
                <a:gd name="connsiteY3" fmla="*/ 2807594 h 2807594"/>
                <a:gd name="connsiteX4" fmla="*/ 2575774 w 2833352"/>
                <a:gd name="connsiteY4" fmla="*/ 2730321 h 2807594"/>
                <a:gd name="connsiteX5" fmla="*/ 2756078 w 2833352"/>
                <a:gd name="connsiteY5" fmla="*/ 2189408 h 2807594"/>
                <a:gd name="connsiteX6" fmla="*/ 2833352 w 2833352"/>
                <a:gd name="connsiteY6" fmla="*/ 1506828 h 2807594"/>
                <a:gd name="connsiteX7" fmla="*/ 2653047 w 2833352"/>
                <a:gd name="connsiteY7" fmla="*/ 631065 h 2807594"/>
                <a:gd name="connsiteX8" fmla="*/ 2202287 w 2833352"/>
                <a:gd name="connsiteY8" fmla="*/ 0 h 2807594"/>
                <a:gd name="connsiteX9" fmla="*/ 1493949 w 2833352"/>
                <a:gd name="connsiteY9" fmla="*/ 12879 h 2807594"/>
                <a:gd name="connsiteX10" fmla="*/ 850005 w 2833352"/>
                <a:gd name="connsiteY10" fmla="*/ 399245 h 2807594"/>
                <a:gd name="connsiteX11" fmla="*/ 12878 w 2833352"/>
                <a:gd name="connsiteY11" fmla="*/ 1326524 h 2807594"/>
                <a:gd name="connsiteX12" fmla="*/ 0 w 2833352"/>
                <a:gd name="connsiteY12" fmla="*/ 1841679 h 2807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33352" h="2807594">
                  <a:moveTo>
                    <a:pt x="0" y="1841679"/>
                  </a:moveTo>
                  <a:lnTo>
                    <a:pt x="270456" y="2382591"/>
                  </a:lnTo>
                  <a:lnTo>
                    <a:pt x="1017431" y="2794715"/>
                  </a:lnTo>
                  <a:lnTo>
                    <a:pt x="2034862" y="2807594"/>
                  </a:lnTo>
                  <a:lnTo>
                    <a:pt x="2575774" y="2730321"/>
                  </a:lnTo>
                  <a:lnTo>
                    <a:pt x="2756078" y="2189408"/>
                  </a:lnTo>
                  <a:lnTo>
                    <a:pt x="2833352" y="1506828"/>
                  </a:lnTo>
                  <a:lnTo>
                    <a:pt x="2653047" y="631065"/>
                  </a:lnTo>
                  <a:lnTo>
                    <a:pt x="2202287" y="0"/>
                  </a:lnTo>
                  <a:lnTo>
                    <a:pt x="1493949" y="12879"/>
                  </a:lnTo>
                  <a:lnTo>
                    <a:pt x="850005" y="399245"/>
                  </a:lnTo>
                  <a:lnTo>
                    <a:pt x="12878" y="1326524"/>
                  </a:lnTo>
                  <a:lnTo>
                    <a:pt x="0" y="1841679"/>
                  </a:lnTo>
                  <a:close/>
                </a:path>
              </a:pathLst>
            </a:custGeom>
            <a:solidFill>
              <a:schemeClr val="dk1">
                <a:alpha val="19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691680" y="4941168"/>
              <a:ext cx="5036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400" dirty="0" smtClean="0"/>
                <a:t>V</a:t>
              </a:r>
              <a:r>
                <a:rPr lang="nb-NO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716016" y="3734873"/>
            <a:ext cx="2910625" cy="2717442"/>
            <a:chOff x="4417454" y="3734873"/>
            <a:chExt cx="2910625" cy="2717442"/>
          </a:xfrm>
        </p:grpSpPr>
        <p:sp>
          <p:nvSpPr>
            <p:cNvPr id="63" name="Freeform 62"/>
            <p:cNvSpPr/>
            <p:nvPr/>
          </p:nvSpPr>
          <p:spPr>
            <a:xfrm>
              <a:off x="4417454" y="3734873"/>
              <a:ext cx="2910625" cy="2717442"/>
            </a:xfrm>
            <a:custGeom>
              <a:avLst/>
              <a:gdLst>
                <a:gd name="connsiteX0" fmla="*/ 2910625 w 2910625"/>
                <a:gd name="connsiteY0" fmla="*/ 1635617 h 2717442"/>
                <a:gd name="connsiteX1" fmla="*/ 2627290 w 2910625"/>
                <a:gd name="connsiteY1" fmla="*/ 746975 h 2717442"/>
                <a:gd name="connsiteX2" fmla="*/ 2137892 w 2910625"/>
                <a:gd name="connsiteY2" fmla="*/ 0 h 2717442"/>
                <a:gd name="connsiteX3" fmla="*/ 1365160 w 2910625"/>
                <a:gd name="connsiteY3" fmla="*/ 25758 h 2717442"/>
                <a:gd name="connsiteX4" fmla="*/ 746974 w 2910625"/>
                <a:gd name="connsiteY4" fmla="*/ 283335 h 2717442"/>
                <a:gd name="connsiteX5" fmla="*/ 231819 w 2910625"/>
                <a:gd name="connsiteY5" fmla="*/ 1287888 h 2717442"/>
                <a:gd name="connsiteX6" fmla="*/ 0 w 2910625"/>
                <a:gd name="connsiteY6" fmla="*/ 2266682 h 2717442"/>
                <a:gd name="connsiteX7" fmla="*/ 283335 w 2910625"/>
                <a:gd name="connsiteY7" fmla="*/ 2601533 h 2717442"/>
                <a:gd name="connsiteX8" fmla="*/ 1365160 w 2910625"/>
                <a:gd name="connsiteY8" fmla="*/ 2717442 h 2717442"/>
                <a:gd name="connsiteX9" fmla="*/ 2485622 w 2910625"/>
                <a:gd name="connsiteY9" fmla="*/ 2537138 h 2717442"/>
                <a:gd name="connsiteX10" fmla="*/ 2910625 w 2910625"/>
                <a:gd name="connsiteY10" fmla="*/ 1635617 h 271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0625" h="2717442">
                  <a:moveTo>
                    <a:pt x="2910625" y="1635617"/>
                  </a:moveTo>
                  <a:lnTo>
                    <a:pt x="2627290" y="746975"/>
                  </a:lnTo>
                  <a:lnTo>
                    <a:pt x="2137892" y="0"/>
                  </a:lnTo>
                  <a:lnTo>
                    <a:pt x="1365160" y="25758"/>
                  </a:lnTo>
                  <a:lnTo>
                    <a:pt x="746974" y="283335"/>
                  </a:lnTo>
                  <a:lnTo>
                    <a:pt x="231819" y="1287888"/>
                  </a:lnTo>
                  <a:lnTo>
                    <a:pt x="0" y="2266682"/>
                  </a:lnTo>
                  <a:lnTo>
                    <a:pt x="283335" y="2601533"/>
                  </a:lnTo>
                  <a:lnTo>
                    <a:pt x="1365160" y="2717442"/>
                  </a:lnTo>
                  <a:lnTo>
                    <a:pt x="2485622" y="2537138"/>
                  </a:lnTo>
                  <a:lnTo>
                    <a:pt x="2910625" y="1635617"/>
                  </a:lnTo>
                  <a:close/>
                </a:path>
              </a:pathLst>
            </a:custGeom>
            <a:solidFill>
              <a:schemeClr val="dk1">
                <a:alpha val="18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00192" y="4797152"/>
              <a:ext cx="5036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400" dirty="0" smtClean="0"/>
                <a:t>V</a:t>
              </a:r>
              <a:r>
                <a:rPr lang="nb-NO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66" name="Oval 65"/>
          <p:cNvSpPr/>
          <p:nvPr/>
        </p:nvSpPr>
        <p:spPr>
          <a:xfrm>
            <a:off x="2915816" y="52292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u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5436096" y="508518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u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u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u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5436096" y="51571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v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5580112" y="551723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tx1"/>
                </a:solidFill>
              </a:rPr>
              <a:t>uv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7" grpId="1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1" grpId="0" animBg="1"/>
      <p:bldP spid="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Moral of previous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sz="2800" dirty="0" smtClean="0"/>
          </a:p>
          <a:p>
            <a:endParaRPr lang="nb-NO" sz="2800" dirty="0" smtClean="0"/>
          </a:p>
          <a:p>
            <a:r>
              <a:rPr lang="nb-NO" sz="2800" dirty="0" smtClean="0"/>
              <a:t>For a node </a:t>
            </a:r>
            <a:r>
              <a:rPr lang="nb-NO" sz="28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/>
              <a:t> of </a:t>
            </a:r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3"/>
                </a:solidFill>
              </a:rPr>
              <a:t>G \ B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/>
              <a:t> splits into components corresponding to the components of </a:t>
            </a:r>
            <a:r>
              <a:rPr lang="nb-NO" sz="2800" dirty="0" smtClean="0">
                <a:solidFill>
                  <a:schemeClr val="accent3"/>
                </a:solidFill>
              </a:rPr>
              <a:t>T \ v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Prove that ISET can be solved in time </a:t>
            </a:r>
            <a:r>
              <a:rPr lang="nb-NO" dirty="0" smtClean="0">
                <a:solidFill>
                  <a:schemeClr val="accent3"/>
                </a:solidFill>
              </a:rPr>
              <a:t>O(4</a:t>
            </a:r>
            <a:r>
              <a:rPr lang="nb-NO" baseline="30000" dirty="0" smtClean="0">
                <a:solidFill>
                  <a:schemeClr val="accent3"/>
                </a:solidFill>
              </a:rPr>
              <a:t>w</a:t>
            </a:r>
            <a:r>
              <a:rPr lang="nb-NO" dirty="0" smtClean="0">
                <a:solidFill>
                  <a:schemeClr val="accent3"/>
                </a:solidFill>
              </a:rPr>
              <a:t>poly(n))</a:t>
            </a:r>
            <a:r>
              <a:rPr lang="nb-NO" dirty="0" smtClean="0"/>
              <a:t> if a tree-decomposition </a:t>
            </a:r>
            <a:r>
              <a:rPr lang="nb-NO" dirty="0" smtClean="0">
                <a:solidFill>
                  <a:schemeClr val="accent3"/>
                </a:solidFill>
              </a:rPr>
              <a:t>(T,X)</a:t>
            </a:r>
            <a:r>
              <a:rPr lang="nb-NO" dirty="0" smtClean="0"/>
              <a:t> of width </a:t>
            </a:r>
            <a:r>
              <a:rPr lang="nb-NO" dirty="0" smtClean="0">
                <a:solidFill>
                  <a:schemeClr val="accent3"/>
                </a:solidFill>
              </a:rPr>
              <a:t>≤ w</a:t>
            </a:r>
            <a:r>
              <a:rPr lang="nb-NO" dirty="0" smtClean="0"/>
              <a:t> is given.</a:t>
            </a:r>
          </a:p>
          <a:p>
            <a:endParaRPr lang="nb-NO" dirty="0" smtClean="0"/>
          </a:p>
          <a:p>
            <a:endParaRPr lang="nb-NO" b="1" dirty="0" smtClean="0"/>
          </a:p>
          <a:p>
            <a:r>
              <a:rPr lang="nb-NO" b="1" dirty="0" smtClean="0"/>
              <a:t>Hint:</a:t>
            </a:r>
            <a:r>
              <a:rPr lang="nb-NO" dirty="0" smtClean="0"/>
              <a:t> Root the decoposition tree </a:t>
            </a:r>
            <a:r>
              <a:rPr lang="nb-NO" dirty="0" smtClean="0">
                <a:solidFill>
                  <a:schemeClr val="accent3"/>
                </a:solidFill>
              </a:rPr>
              <a:t>T</a:t>
            </a:r>
            <a:r>
              <a:rPr lang="nb-NO" dirty="0" smtClean="0"/>
              <a:t> at a vertex </a:t>
            </a:r>
            <a:r>
              <a:rPr lang="nb-NO" dirty="0" smtClean="0">
                <a:solidFill>
                  <a:schemeClr val="accent3"/>
                </a:solidFill>
              </a:rPr>
              <a:t>r</a:t>
            </a:r>
            <a:r>
              <a:rPr lang="nb-NO" dirty="0" smtClean="0"/>
              <a:t>. Define </a:t>
            </a:r>
            <a:r>
              <a:rPr lang="nb-NO" dirty="0" smtClean="0">
                <a:solidFill>
                  <a:schemeClr val="accent3"/>
                </a:solidFill>
              </a:rPr>
              <a:t>T</a:t>
            </a:r>
            <a:r>
              <a:rPr lang="nb-NO" baseline="-25000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to be the subtree below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, and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baseline="-25000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to be </a:t>
            </a:r>
            <a:r>
              <a:rPr lang="nb-NO" dirty="0" smtClean="0">
                <a:solidFill>
                  <a:schemeClr val="accent3"/>
                </a:solidFill>
              </a:rPr>
              <a:t>∪</a:t>
            </a:r>
            <a:r>
              <a:rPr lang="nb-NO" baseline="-25000" dirty="0" smtClean="0">
                <a:solidFill>
                  <a:schemeClr val="accent3"/>
                </a:solidFill>
              </a:rPr>
              <a:t>u∈ T</a:t>
            </a:r>
            <a:r>
              <a:rPr lang="nb-NO" baseline="-30000" dirty="0" smtClean="0">
                <a:solidFill>
                  <a:schemeClr val="accent3"/>
                </a:solidFill>
              </a:rPr>
              <a:t>v</a:t>
            </a:r>
            <a:r>
              <a:rPr lang="nb-NO" dirty="0" smtClean="0">
                <a:solidFill>
                  <a:schemeClr val="accent3"/>
                </a:solidFill>
              </a:rPr>
              <a:t> B</a:t>
            </a:r>
            <a:r>
              <a:rPr lang="nb-NO" baseline="-25000" dirty="0" smtClean="0">
                <a:solidFill>
                  <a:schemeClr val="accent3"/>
                </a:solidFill>
              </a:rPr>
              <a:t>u</a:t>
            </a:r>
            <a:r>
              <a:rPr lang="nb-NO" dirty="0" smtClean="0"/>
              <a:t>.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Define </a:t>
            </a:r>
            <a:r>
              <a:rPr lang="nb-NO" dirty="0" smtClean="0">
                <a:solidFill>
                  <a:schemeClr val="accent3"/>
                </a:solidFill>
              </a:rPr>
              <a:t>Best[v,S] </a:t>
            </a:r>
            <a:r>
              <a:rPr lang="nb-NO" dirty="0" smtClean="0"/>
              <a:t>(where </a:t>
            </a:r>
            <a:r>
              <a:rPr lang="nb-NO" dirty="0" smtClean="0">
                <a:solidFill>
                  <a:schemeClr val="accent3"/>
                </a:solidFill>
              </a:rPr>
              <a:t>S ⊆ B</a:t>
            </a:r>
            <a:r>
              <a:rPr lang="nb-NO" baseline="-25000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) and </a:t>
            </a:r>
            <a:r>
              <a:rPr lang="nb-NO" dirty="0" smtClean="0">
                <a:solidFill>
                  <a:srgbClr val="C00000"/>
                </a:solidFill>
              </a:rPr>
              <a:t>G[S]</a:t>
            </a:r>
            <a:r>
              <a:rPr lang="nb-NO" dirty="0" smtClean="0"/>
              <a:t> is an iset, to be the size of the largest independent set </a:t>
            </a:r>
            <a:r>
              <a:rPr lang="nb-NO" dirty="0" smtClean="0">
                <a:solidFill>
                  <a:schemeClr val="accent3"/>
                </a:solidFill>
              </a:rPr>
              <a:t>X</a:t>
            </a:r>
            <a:r>
              <a:rPr lang="nb-NO" dirty="0" smtClean="0"/>
              <a:t> in </a:t>
            </a:r>
            <a:r>
              <a:rPr lang="nb-NO" dirty="0" smtClean="0">
                <a:solidFill>
                  <a:schemeClr val="accent3"/>
                </a:solidFill>
              </a:rPr>
              <a:t>G[V</a:t>
            </a:r>
            <a:r>
              <a:rPr lang="nb-NO" baseline="-25000" dirty="0" smtClean="0">
                <a:solidFill>
                  <a:schemeClr val="accent3"/>
                </a:solidFill>
              </a:rPr>
              <a:t>v</a:t>
            </a:r>
            <a:r>
              <a:rPr lang="nb-NO" dirty="0" smtClean="0">
                <a:solidFill>
                  <a:schemeClr val="accent3"/>
                </a:solidFill>
              </a:rPr>
              <a:t>]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chemeClr val="accent3"/>
                </a:solidFill>
              </a:rPr>
              <a:t>X ∩ Bv = S</a:t>
            </a:r>
            <a:r>
              <a:rPr lang="nb-NO" dirty="0" smtClean="0"/>
              <a:t>. </a:t>
            </a:r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r>
              <a:rPr lang="nb-NO" dirty="0" smtClean="0">
                <a:solidFill>
                  <a:srgbClr val="C00000"/>
                </a:solidFill>
              </a:rPr>
              <a:t>Best[v,S] = |S| +          Max Best[u,S’]-|S∩ B</a:t>
            </a:r>
            <a:r>
              <a:rPr lang="nb-NO" baseline="-25000" dirty="0" smtClean="0">
                <a:solidFill>
                  <a:srgbClr val="C00000"/>
                </a:solidFill>
              </a:rPr>
              <a:t>u</a:t>
            </a:r>
            <a:r>
              <a:rPr lang="nb-NO" dirty="0" smtClean="0">
                <a:solidFill>
                  <a:srgbClr val="C00000"/>
                </a:solidFill>
              </a:rPr>
              <a:t>|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73569" y="4509120"/>
            <a:ext cx="181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>
                <a:solidFill>
                  <a:srgbClr val="C00000"/>
                </a:solidFill>
              </a:rPr>
              <a:t>S ∩ Bu ⊆ S’ </a:t>
            </a:r>
          </a:p>
          <a:p>
            <a:r>
              <a:rPr lang="nb-NO" sz="1600" dirty="0" smtClean="0">
                <a:solidFill>
                  <a:srgbClr val="C00000"/>
                </a:solidFill>
              </a:rPr>
              <a:t>S’ ⊆ S ∪ (Bu \ Bv)</a:t>
            </a:r>
          </a:p>
          <a:p>
            <a:r>
              <a:rPr lang="nb-NO" sz="1600" dirty="0" smtClean="0">
                <a:solidFill>
                  <a:srgbClr val="C00000"/>
                </a:solidFill>
              </a:rPr>
              <a:t>S ∪ S’ is an iset.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4005064"/>
            <a:ext cx="641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>
                <a:solidFill>
                  <a:srgbClr val="C00000"/>
                </a:solidFill>
              </a:rPr>
              <a:t>Σ</a:t>
            </a:r>
            <a:r>
              <a:rPr lang="nb-NO" sz="3600" baseline="-25000" dirty="0" smtClean="0">
                <a:solidFill>
                  <a:srgbClr val="C00000"/>
                </a:solidFill>
              </a:rPr>
              <a:t>u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87624" y="4653136"/>
            <a:ext cx="2016224" cy="1521460"/>
            <a:chOff x="1187624" y="4653136"/>
            <a:chExt cx="2016224" cy="1521460"/>
          </a:xfrm>
        </p:grpSpPr>
        <p:cxnSp>
          <p:nvCxnSpPr>
            <p:cNvPr id="8" name="Straight Arrow Connector 7"/>
            <p:cNvCxnSpPr>
              <a:stCxn id="6" idx="0"/>
            </p:cNvCxnSpPr>
            <p:nvPr/>
          </p:nvCxnSpPr>
          <p:spPr>
            <a:xfrm rot="5400000" flipH="1" flipV="1">
              <a:off x="1989645" y="4591061"/>
              <a:ext cx="1152128" cy="1276278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  <a:effectLst>
              <a:outerShdw blurRad="508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187624" y="5805264"/>
              <a:ext cx="1479892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  <a:effectLst>
              <a:outerShdw blurRad="50800" dist="889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Children of v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960" y="2564904"/>
            <a:ext cx="7467600" cy="1143000"/>
          </a:xfrm>
        </p:spPr>
        <p:txBody>
          <a:bodyPr/>
          <a:lstStyle/>
          <a:p>
            <a:r>
              <a:rPr lang="nb-NO" dirty="0" smtClean="0"/>
              <a:t>Structural Properties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Adding / Deleting vertices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/>
              <a:t>Lemma:</a:t>
            </a:r>
            <a:r>
              <a:rPr lang="nb-NO" dirty="0" smtClean="0"/>
              <a:t> (a) Adding a vertex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to </a:t>
            </a:r>
            <a:r>
              <a:rPr lang="nb-NO" dirty="0" smtClean="0">
                <a:solidFill>
                  <a:schemeClr val="accent3"/>
                </a:solidFill>
              </a:rPr>
              <a:t>G</a:t>
            </a:r>
            <a:r>
              <a:rPr lang="nb-NO" dirty="0" smtClean="0"/>
              <a:t> increases </a:t>
            </a:r>
            <a:r>
              <a:rPr lang="nb-NO" dirty="0" smtClean="0">
                <a:solidFill>
                  <a:schemeClr val="accent3"/>
                </a:solidFill>
              </a:rPr>
              <a:t>tw(G)</a:t>
            </a:r>
            <a:r>
              <a:rPr lang="nb-NO" dirty="0" smtClean="0"/>
              <a:t> by at most </a:t>
            </a:r>
            <a:r>
              <a:rPr lang="nb-NO" dirty="0" smtClean="0">
                <a:solidFill>
                  <a:schemeClr val="accent3"/>
                </a:solidFill>
              </a:rPr>
              <a:t>1</a:t>
            </a:r>
            <a:r>
              <a:rPr lang="nb-NO" dirty="0" smtClean="0"/>
              <a:t>. (b) Deleting a vertex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from </a:t>
            </a:r>
            <a:r>
              <a:rPr lang="nb-NO" dirty="0" smtClean="0">
                <a:solidFill>
                  <a:schemeClr val="accent3"/>
                </a:solidFill>
              </a:rPr>
              <a:t>G</a:t>
            </a:r>
            <a:r>
              <a:rPr lang="nb-NO" dirty="0" smtClean="0"/>
              <a:t> can not increase </a:t>
            </a:r>
            <a:r>
              <a:rPr lang="nb-NO" dirty="0" smtClean="0">
                <a:solidFill>
                  <a:schemeClr val="accent3"/>
                </a:solidFill>
              </a:rPr>
              <a:t>tw(G)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Proof (a): </a:t>
            </a:r>
            <a:r>
              <a:rPr lang="nb-NO" dirty="0" smtClean="0"/>
              <a:t>Add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to all bags.</a:t>
            </a:r>
          </a:p>
          <a:p>
            <a:pPr>
              <a:buNone/>
            </a:pPr>
            <a:r>
              <a:rPr lang="nb-NO" b="1" dirty="0" smtClean="0"/>
              <a:t>Proof (b):</a:t>
            </a:r>
            <a:r>
              <a:rPr lang="nb-NO" dirty="0" smtClean="0"/>
              <a:t> Delete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from all bags it appears in.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Corollary:</a:t>
            </a:r>
            <a:r>
              <a:rPr lang="nb-NO" dirty="0" smtClean="0"/>
              <a:t> (a) Adding an </a:t>
            </a:r>
            <a:r>
              <a:rPr lang="nb-NO" dirty="0" smtClean="0">
                <a:solidFill>
                  <a:schemeClr val="accent3"/>
                </a:solidFill>
              </a:rPr>
              <a:t>edge</a:t>
            </a:r>
            <a:r>
              <a:rPr lang="nb-NO" dirty="0" smtClean="0"/>
              <a:t> e to </a:t>
            </a:r>
            <a:r>
              <a:rPr lang="nb-NO" dirty="0" smtClean="0">
                <a:solidFill>
                  <a:schemeClr val="accent3"/>
                </a:solidFill>
              </a:rPr>
              <a:t>G</a:t>
            </a:r>
            <a:r>
              <a:rPr lang="nb-NO" dirty="0" smtClean="0"/>
              <a:t> increases </a:t>
            </a:r>
            <a:r>
              <a:rPr lang="nb-NO" dirty="0" smtClean="0">
                <a:solidFill>
                  <a:schemeClr val="accent3"/>
                </a:solidFill>
              </a:rPr>
              <a:t>tw(G)</a:t>
            </a:r>
            <a:r>
              <a:rPr lang="nb-NO" dirty="0" smtClean="0"/>
              <a:t> by at most </a:t>
            </a:r>
            <a:r>
              <a:rPr lang="nb-NO" dirty="0" smtClean="0">
                <a:solidFill>
                  <a:schemeClr val="accent3"/>
                </a:solidFill>
              </a:rPr>
              <a:t>1</a:t>
            </a:r>
            <a:r>
              <a:rPr lang="nb-NO" dirty="0" smtClean="0"/>
              <a:t>. (b) Deleting an edge </a:t>
            </a:r>
            <a:r>
              <a:rPr lang="nb-NO" dirty="0" smtClean="0">
                <a:solidFill>
                  <a:schemeClr val="accent3"/>
                </a:solidFill>
              </a:rPr>
              <a:t>e</a:t>
            </a:r>
            <a:r>
              <a:rPr lang="nb-NO" dirty="0" smtClean="0"/>
              <a:t> from </a:t>
            </a:r>
            <a:r>
              <a:rPr lang="nb-NO" dirty="0" smtClean="0">
                <a:solidFill>
                  <a:schemeClr val="accent3"/>
                </a:solidFill>
              </a:rPr>
              <a:t>G</a:t>
            </a:r>
            <a:r>
              <a:rPr lang="nb-NO" dirty="0" smtClean="0"/>
              <a:t> can not increase </a:t>
            </a:r>
            <a:r>
              <a:rPr lang="nb-NO" dirty="0" smtClean="0">
                <a:solidFill>
                  <a:schemeClr val="accent3"/>
                </a:solidFill>
              </a:rPr>
              <a:t>tw(G)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60240"/>
            <a:ext cx="7467600" cy="532656"/>
          </a:xfrm>
        </p:spPr>
        <p:txBody>
          <a:bodyPr/>
          <a:lstStyle/>
          <a:p>
            <a:r>
              <a:rPr lang="nb-NO" dirty="0" smtClean="0"/>
              <a:t>Show that treewidth of graph below is </a:t>
            </a:r>
            <a:r>
              <a:rPr lang="nb-NO" dirty="0" smtClean="0">
                <a:solidFill>
                  <a:schemeClr val="accent3"/>
                </a:solidFill>
              </a:rPr>
              <a:t>≤ 2</a:t>
            </a:r>
            <a:r>
              <a:rPr lang="nb-NO" dirty="0" smtClean="0"/>
              <a:t>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91680" y="2492896"/>
            <a:ext cx="5184576" cy="1440160"/>
            <a:chOff x="1691680" y="1988840"/>
            <a:chExt cx="5184576" cy="1440160"/>
          </a:xfrm>
        </p:grpSpPr>
        <p:sp>
          <p:nvSpPr>
            <p:cNvPr id="5" name="Oval 4"/>
            <p:cNvSpPr/>
            <p:nvPr/>
          </p:nvSpPr>
          <p:spPr>
            <a:xfrm>
              <a:off x="3923928" y="198884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u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9" idx="6"/>
              <a:endCxn id="10" idx="2"/>
            </p:cNvCxnSpPr>
            <p:nvPr/>
          </p:nvCxnSpPr>
          <p:spPr>
            <a:xfrm>
              <a:off x="2051720" y="324898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2" idx="2"/>
              <a:endCxn id="11" idx="6"/>
            </p:cNvCxnSpPr>
            <p:nvPr/>
          </p:nvCxnSpPr>
          <p:spPr>
            <a:xfrm rot="10800000">
              <a:off x="3923928" y="3248980"/>
              <a:ext cx="86409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0" idx="6"/>
              <a:endCxn id="11" idx="2"/>
            </p:cNvCxnSpPr>
            <p:nvPr/>
          </p:nvCxnSpPr>
          <p:spPr>
            <a:xfrm>
              <a:off x="2987824" y="324898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691680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627784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563888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788024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652120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516216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6"/>
            </p:cNvCxnSpPr>
            <p:nvPr/>
          </p:nvCxnSpPr>
          <p:spPr>
            <a:xfrm rot="10800000">
              <a:off x="5148064" y="3248980"/>
              <a:ext cx="5040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4" idx="2"/>
              <a:endCxn id="13" idx="6"/>
            </p:cNvCxnSpPr>
            <p:nvPr/>
          </p:nvCxnSpPr>
          <p:spPr>
            <a:xfrm rot="10800000">
              <a:off x="6012160" y="3248980"/>
              <a:ext cx="5040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0"/>
              <a:endCxn id="5" idx="6"/>
            </p:cNvCxnSpPr>
            <p:nvPr/>
          </p:nvCxnSpPr>
          <p:spPr>
            <a:xfrm rot="16200000" flipV="1">
              <a:off x="5040052" y="1412776"/>
              <a:ext cx="900100" cy="24122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3" idx="1"/>
              <a:endCxn id="5" idx="5"/>
            </p:cNvCxnSpPr>
            <p:nvPr/>
          </p:nvCxnSpPr>
          <p:spPr>
            <a:xfrm rot="16200000" flipV="1">
              <a:off x="4555277" y="1972117"/>
              <a:ext cx="825534" cy="14736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2" idx="0"/>
              <a:endCxn id="5" idx="5"/>
            </p:cNvCxnSpPr>
            <p:nvPr/>
          </p:nvCxnSpPr>
          <p:spPr>
            <a:xfrm rot="16200000" flipV="1">
              <a:off x="4213240" y="2314155"/>
              <a:ext cx="772807" cy="7368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0"/>
              <a:endCxn id="5" idx="3"/>
            </p:cNvCxnSpPr>
            <p:nvPr/>
          </p:nvCxnSpPr>
          <p:spPr>
            <a:xfrm rot="5400000" flipH="1" flipV="1">
              <a:off x="3473878" y="2566184"/>
              <a:ext cx="772807" cy="2327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0" idx="7"/>
              <a:endCxn id="5" idx="3"/>
            </p:cNvCxnSpPr>
            <p:nvPr/>
          </p:nvCxnSpPr>
          <p:spPr>
            <a:xfrm rot="5400000" flipH="1" flipV="1">
              <a:off x="3043109" y="2188141"/>
              <a:ext cx="825534" cy="1041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7"/>
              <a:endCxn id="5" idx="2"/>
            </p:cNvCxnSpPr>
            <p:nvPr/>
          </p:nvCxnSpPr>
          <p:spPr>
            <a:xfrm rot="5400000" flipH="1" flipV="1">
              <a:off x="2485047" y="1682807"/>
              <a:ext cx="952827" cy="1924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516216" y="3068960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n</a:t>
              </a:r>
              <a:endParaRPr lang="en-US" sz="1400" baseline="-25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09960" y="3068960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46064" y="3068960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82168" y="3049215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34296" y="3068960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n-2</a:t>
              </a:r>
              <a:endParaRPr lang="en-US" sz="1400" baseline="-25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35006" y="3068960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n-1</a:t>
              </a:r>
              <a:endParaRPr lang="en-US" sz="1400" baseline="-250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67544" y="4221088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smtClean="0"/>
              <a:t>Proof: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547664" y="4254187"/>
            <a:ext cx="68723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accent3"/>
                </a:solidFill>
              </a:rPr>
              <a:t>G \ u </a:t>
            </a:r>
            <a:r>
              <a:rPr lang="nb-NO" sz="2400" dirty="0" smtClean="0"/>
              <a:t>is a tree, hence of treewidth </a:t>
            </a:r>
            <a:r>
              <a:rPr lang="nb-NO" sz="2400" dirty="0" smtClean="0">
                <a:solidFill>
                  <a:schemeClr val="accent3"/>
                </a:solidFill>
              </a:rPr>
              <a:t>1</a:t>
            </a:r>
            <a:r>
              <a:rPr lang="nb-NO" sz="2400" dirty="0" smtClean="0"/>
              <a:t>. Removing </a:t>
            </a:r>
            <a:r>
              <a:rPr lang="nb-NO" sz="2400" dirty="0" smtClean="0">
                <a:solidFill>
                  <a:schemeClr val="accent3"/>
                </a:solidFill>
              </a:rPr>
              <a:t>u</a:t>
            </a:r>
            <a:r>
              <a:rPr lang="nb-NO" sz="2400" dirty="0" smtClean="0"/>
              <a:t> </a:t>
            </a:r>
          </a:p>
          <a:p>
            <a:r>
              <a:rPr lang="nb-NO" sz="2400" dirty="0" smtClean="0"/>
              <a:t>decreased treewidth by at most </a:t>
            </a:r>
            <a:r>
              <a:rPr lang="nb-NO" sz="2400" dirty="0" smtClean="0">
                <a:solidFill>
                  <a:schemeClr val="accent3"/>
                </a:solidFill>
              </a:rPr>
              <a:t>1</a:t>
            </a:r>
            <a:r>
              <a:rPr lang="nb-NO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What is treewidth?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A graph parameter that measures how close a graph is to being a tree.</a:t>
            </a:r>
          </a:p>
          <a:p>
            <a:r>
              <a:rPr lang="nb-NO" dirty="0" smtClean="0"/>
              <a:t>Graphs with </a:t>
            </a:r>
            <a:r>
              <a:rPr lang="nb-NO" dirty="0" smtClean="0">
                <a:solidFill>
                  <a:srgbClr val="C00000"/>
                </a:solidFill>
              </a:rPr>
              <a:t>constant treewidth </a:t>
            </a:r>
            <a:r>
              <a:rPr lang="nb-NO" dirty="0" smtClean="0"/>
              <a:t>share many properties with trees, this can be </a:t>
            </a:r>
            <a:r>
              <a:rPr lang="nb-NO" dirty="0" smtClean="0">
                <a:solidFill>
                  <a:srgbClr val="C00000"/>
                </a:solidFill>
              </a:rPr>
              <a:t>exploited algorithmically</a:t>
            </a:r>
          </a:p>
          <a:p>
            <a:pPr lvl="1"/>
            <a:r>
              <a:rPr lang="nb-NO" dirty="0" smtClean="0"/>
              <a:t>For polynomial time algorithms (ex; minor testing)</a:t>
            </a:r>
          </a:p>
          <a:p>
            <a:pPr lvl="1"/>
            <a:r>
              <a:rPr lang="nb-NO" dirty="0" smtClean="0"/>
              <a:t>Faster Exponential Time Algorithms for hard problems</a:t>
            </a:r>
          </a:p>
          <a:p>
            <a:pPr lvl="1"/>
            <a:r>
              <a:rPr lang="nb-NO" dirty="0" smtClean="0"/>
              <a:t>Space-Bounded Computation</a:t>
            </a:r>
          </a:p>
          <a:p>
            <a:pPr lvl="1"/>
            <a:r>
              <a:rPr lang="nb-NO" dirty="0" smtClean="0"/>
              <a:t>Parameterized Algorithms</a:t>
            </a:r>
          </a:p>
          <a:p>
            <a:pPr lvl="1"/>
            <a:r>
              <a:rPr lang="nb-NO" dirty="0" smtClean="0"/>
              <a:t>Approximation  Algorithms</a:t>
            </a:r>
          </a:p>
          <a:p>
            <a:pPr lvl="1"/>
            <a:r>
              <a:rPr lang="nb-NO" dirty="0" smtClean="0"/>
              <a:t>Preprocessing Heuristics (Kernelization) </a:t>
            </a:r>
          </a:p>
          <a:p>
            <a:pPr lvl="1"/>
            <a:endParaRPr lang="nb-NO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Contracting and Subdividing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Contracting an edge </a:t>
            </a:r>
            <a:r>
              <a:rPr lang="nb-NO" dirty="0" smtClean="0">
                <a:solidFill>
                  <a:schemeClr val="accent3"/>
                </a:solidFill>
              </a:rPr>
              <a:t>uv</a:t>
            </a:r>
            <a:r>
              <a:rPr lang="nb-NO" dirty="0" smtClean="0"/>
              <a:t> in </a:t>
            </a:r>
            <a:r>
              <a:rPr lang="nb-NO" dirty="0" smtClean="0">
                <a:solidFill>
                  <a:schemeClr val="accent3"/>
                </a:solidFill>
              </a:rPr>
              <a:t>G</a:t>
            </a:r>
            <a:r>
              <a:rPr lang="nb-NO" dirty="0" smtClean="0"/>
              <a:t> can not increase </a:t>
            </a:r>
            <a:r>
              <a:rPr lang="nb-NO" dirty="0" smtClean="0">
                <a:solidFill>
                  <a:schemeClr val="accent3"/>
                </a:solidFill>
              </a:rPr>
              <a:t>tw(G)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pPr>
              <a:buNone/>
            </a:pPr>
            <a:r>
              <a:rPr lang="nb-NO" b="1" dirty="0" smtClean="0"/>
              <a:t>Proof:</a:t>
            </a:r>
            <a:r>
              <a:rPr lang="nb-NO" dirty="0" smtClean="0"/>
              <a:t> Replace all occurences of </a:t>
            </a:r>
            <a:r>
              <a:rPr lang="nb-NO" dirty="0" smtClean="0">
                <a:solidFill>
                  <a:schemeClr val="accent3"/>
                </a:solidFill>
              </a:rPr>
              <a:t>u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by the new vertex ”</a:t>
            </a:r>
            <a:r>
              <a:rPr lang="nb-NO" dirty="0" smtClean="0">
                <a:solidFill>
                  <a:schemeClr val="accent3"/>
                </a:solidFill>
              </a:rPr>
              <a:t>uv</a:t>
            </a:r>
            <a:r>
              <a:rPr lang="nb-NO" dirty="0" smtClean="0"/>
              <a:t>”. Since some bag contained </a:t>
            </a:r>
            <a:r>
              <a:rPr lang="nb-NO" dirty="0" smtClean="0">
                <a:solidFill>
                  <a:schemeClr val="accent3"/>
                </a:solidFill>
              </a:rPr>
              <a:t>u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, all is well.</a:t>
            </a:r>
          </a:p>
          <a:p>
            <a:endParaRPr lang="nb-NO" dirty="0" smtClean="0"/>
          </a:p>
          <a:p>
            <a:r>
              <a:rPr lang="nb-NO" dirty="0" smtClean="0"/>
              <a:t>Subdividing an edge </a:t>
            </a:r>
            <a:r>
              <a:rPr lang="nb-NO" dirty="0" smtClean="0">
                <a:solidFill>
                  <a:schemeClr val="accent3"/>
                </a:solidFill>
              </a:rPr>
              <a:t>uv</a:t>
            </a:r>
            <a:r>
              <a:rPr lang="nb-NO" dirty="0" smtClean="0"/>
              <a:t> can not increase </a:t>
            </a:r>
            <a:r>
              <a:rPr lang="nb-NO" dirty="0" smtClean="0">
                <a:solidFill>
                  <a:schemeClr val="accent3"/>
                </a:solidFill>
              </a:rPr>
              <a:t>tw(G)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pPr>
              <a:buNone/>
            </a:pPr>
            <a:r>
              <a:rPr lang="nb-NO" b="1" dirty="0" smtClean="0"/>
              <a:t>Proof:</a:t>
            </a:r>
            <a:r>
              <a:rPr lang="nb-NO" dirty="0" smtClean="0"/>
              <a:t> Some bag contains </a:t>
            </a:r>
            <a:r>
              <a:rPr lang="nb-NO" dirty="0" smtClean="0">
                <a:solidFill>
                  <a:schemeClr val="accent3"/>
                </a:solidFill>
              </a:rPr>
              <a:t>uv</a:t>
            </a:r>
            <a:r>
              <a:rPr lang="nb-NO" dirty="0" smtClean="0"/>
              <a:t>. Add a new bag to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Treewidth of Cliques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/>
              <a:t>Lemma: </a:t>
            </a:r>
            <a:r>
              <a:rPr lang="nb-NO" dirty="0" smtClean="0"/>
              <a:t>In a tree-decomposition of a clique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, all of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must appear in some bag.</a:t>
            </a:r>
            <a:endParaRPr lang="en-US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Proof: </a:t>
            </a:r>
            <a:r>
              <a:rPr lang="nb-NO" dirty="0" smtClean="0"/>
              <a:t>(Board for figure)</a:t>
            </a:r>
          </a:p>
          <a:p>
            <a:pPr>
              <a:buNone/>
            </a:pPr>
            <a:r>
              <a:rPr lang="nb-NO" dirty="0" smtClean="0"/>
              <a:t>Suppose not. Root the decomposition at a node </a:t>
            </a:r>
            <a:r>
              <a:rPr lang="nb-NO" dirty="0" smtClean="0">
                <a:solidFill>
                  <a:srgbClr val="C00000"/>
                </a:solidFill>
              </a:rPr>
              <a:t>a</a:t>
            </a:r>
            <a:r>
              <a:rPr lang="nb-NO" dirty="0" smtClean="0"/>
              <a:t> that maximizes </a:t>
            </a:r>
            <a:r>
              <a:rPr lang="nb-NO" dirty="0" smtClean="0">
                <a:solidFill>
                  <a:srgbClr val="C00000"/>
                </a:solidFill>
              </a:rPr>
              <a:t>|B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>
                <a:solidFill>
                  <a:srgbClr val="C00000"/>
                </a:solidFill>
              </a:rPr>
              <a:t> ∩ C|</a:t>
            </a:r>
            <a:r>
              <a:rPr lang="nb-NO" dirty="0" smtClean="0"/>
              <a:t> (of course, </a:t>
            </a:r>
            <a:r>
              <a:rPr lang="nb-NO" dirty="0" smtClean="0">
                <a:solidFill>
                  <a:srgbClr val="C00000"/>
                </a:solidFill>
              </a:rPr>
              <a:t>|B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>
                <a:solidFill>
                  <a:srgbClr val="C00000"/>
                </a:solidFill>
              </a:rPr>
              <a:t> ∩ C| &lt; |C|</a:t>
            </a:r>
            <a:r>
              <a:rPr lang="nb-NO" dirty="0" smtClean="0"/>
              <a:t>).</a:t>
            </a:r>
          </a:p>
          <a:p>
            <a:pPr>
              <a:buNone/>
            </a:pPr>
            <a:r>
              <a:rPr lang="nb-NO" dirty="0" smtClean="0"/>
              <a:t>Let </a:t>
            </a:r>
            <a:r>
              <a:rPr lang="nb-NO" dirty="0" smtClean="0">
                <a:solidFill>
                  <a:srgbClr val="C00000"/>
                </a:solidFill>
              </a:rPr>
              <a:t>u ∈ C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u ∉ B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/>
              <a:t>. Let </a:t>
            </a:r>
            <a:r>
              <a:rPr lang="nb-NO" dirty="0" smtClean="0">
                <a:solidFill>
                  <a:srgbClr val="C00000"/>
                </a:solidFill>
              </a:rPr>
              <a:t>b</a:t>
            </a:r>
            <a:r>
              <a:rPr lang="nb-NO" dirty="0" smtClean="0"/>
              <a:t> be the topmost bag where </a:t>
            </a:r>
            <a:r>
              <a:rPr lang="nb-NO" dirty="0" smtClean="0">
                <a:solidFill>
                  <a:srgbClr val="C00000"/>
                </a:solidFill>
              </a:rPr>
              <a:t>u</a:t>
            </a:r>
            <a:r>
              <a:rPr lang="nb-NO" dirty="0" smtClean="0"/>
              <a:t> is.</a:t>
            </a:r>
          </a:p>
          <a:p>
            <a:pPr>
              <a:buNone/>
            </a:pPr>
            <a:r>
              <a:rPr lang="nb-NO" dirty="0" smtClean="0"/>
              <a:t>Some </a:t>
            </a:r>
            <a:r>
              <a:rPr lang="nb-NO" dirty="0" smtClean="0">
                <a:solidFill>
                  <a:schemeClr val="accent3"/>
                </a:solidFill>
              </a:rPr>
              <a:t>v ∈ B</a:t>
            </a:r>
            <a:r>
              <a:rPr lang="nb-NO" baseline="-25000" dirty="0" smtClean="0">
                <a:solidFill>
                  <a:schemeClr val="accent3"/>
                </a:solidFill>
              </a:rPr>
              <a:t>a</a:t>
            </a:r>
            <a:r>
              <a:rPr lang="nb-NO" dirty="0" smtClean="0">
                <a:solidFill>
                  <a:schemeClr val="accent3"/>
                </a:solidFill>
              </a:rPr>
              <a:t> ∩ C </a:t>
            </a:r>
            <a:r>
              <a:rPr lang="nb-NO" dirty="0" smtClean="0"/>
              <a:t>is not in </a:t>
            </a:r>
            <a:r>
              <a:rPr lang="nb-NO" dirty="0" smtClean="0">
                <a:solidFill>
                  <a:srgbClr val="C00000"/>
                </a:solidFill>
              </a:rPr>
              <a:t>B</a:t>
            </a:r>
            <a:r>
              <a:rPr lang="nb-NO" baseline="-25000" dirty="0" smtClean="0">
                <a:solidFill>
                  <a:srgbClr val="C00000"/>
                </a:solidFill>
              </a:rPr>
              <a:t>b</a:t>
            </a:r>
            <a:r>
              <a:rPr lang="nb-NO" dirty="0" smtClean="0">
                <a:solidFill>
                  <a:srgbClr val="C00000"/>
                </a:solidFill>
              </a:rPr>
              <a:t> ∩ C</a:t>
            </a:r>
            <a:r>
              <a:rPr lang="nb-NO" dirty="0" smtClean="0"/>
              <a:t>. </a:t>
            </a:r>
          </a:p>
          <a:p>
            <a:pPr>
              <a:buNone/>
            </a:pPr>
            <a:r>
              <a:rPr lang="nb-NO" dirty="0" smtClean="0"/>
              <a:t>Now </a:t>
            </a:r>
            <a:r>
              <a:rPr lang="nb-NO" dirty="0" smtClean="0">
                <a:solidFill>
                  <a:schemeClr val="accent3"/>
                </a:solidFill>
              </a:rPr>
              <a:t>uv</a:t>
            </a:r>
            <a:r>
              <a:rPr lang="nb-NO" dirty="0" smtClean="0"/>
              <a:t> can’t be in any bag!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Prove that a graph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has treewidth </a:t>
            </a:r>
            <a:r>
              <a:rPr lang="nb-NO" dirty="0" smtClean="0">
                <a:solidFill>
                  <a:srgbClr val="C00000"/>
                </a:solidFill>
              </a:rPr>
              <a:t>≤ 1</a:t>
            </a:r>
            <a:r>
              <a:rPr lang="nb-NO" dirty="0" smtClean="0"/>
              <a:t> if and only if it is a forest (contains no cycles) </a:t>
            </a:r>
          </a:p>
          <a:p>
            <a:endParaRPr lang="nb-NO" dirty="0" smtClean="0"/>
          </a:p>
          <a:p>
            <a:pPr>
              <a:buNone/>
            </a:pPr>
            <a:r>
              <a:rPr lang="nb-NO" b="1" dirty="0" smtClean="0"/>
              <a:t>Soln: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>
                <a:sym typeface="Wingdings" pitchFamily="2" charset="2"/>
              </a:rPr>
              <a:t> Trees have treewidth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1</a:t>
            </a:r>
            <a:r>
              <a:rPr lang="nb-NO" dirty="0" smtClean="0">
                <a:sym typeface="Wingdings" pitchFamily="2" charset="2"/>
              </a:rPr>
              <a:t> so forests do to.</a:t>
            </a:r>
          </a:p>
          <a:p>
            <a:pPr>
              <a:buNone/>
            </a:pPr>
            <a:r>
              <a:rPr lang="nb-NO" dirty="0" smtClean="0">
                <a:sym typeface="Wingdings" pitchFamily="2" charset="2"/>
              </a:rPr>
              <a:t>	 If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G</a:t>
            </a:r>
            <a:r>
              <a:rPr lang="nb-NO" dirty="0" smtClean="0">
                <a:sym typeface="Wingdings" pitchFamily="2" charset="2"/>
              </a:rPr>
              <a:t> contains a cycle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  <a:sym typeface="Wingdings" pitchFamily="2" charset="2"/>
              </a:rPr>
              <a:t>n</a:t>
            </a:r>
            <a:r>
              <a:rPr lang="nb-NO" dirty="0" smtClean="0">
                <a:sym typeface="Wingdings" pitchFamily="2" charset="2"/>
              </a:rPr>
              <a:t> then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tw(G) ≥ tw(C</a:t>
            </a:r>
            <a:r>
              <a:rPr lang="nb-NO" baseline="-25000" dirty="0" smtClean="0">
                <a:solidFill>
                  <a:srgbClr val="C00000"/>
                </a:solidFill>
                <a:sym typeface="Wingdings" pitchFamily="2" charset="2"/>
              </a:rPr>
              <a:t>n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  <a:r>
              <a:rPr lang="nb-NO" dirty="0" smtClean="0">
                <a:sym typeface="Wingdings" pitchFamily="2" charset="2"/>
              </a:rPr>
              <a:t> because deleting vertices does not increase treewidth.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tw(C</a:t>
            </a:r>
            <a:r>
              <a:rPr lang="nb-NO" baseline="-25000" dirty="0" smtClean="0">
                <a:solidFill>
                  <a:srgbClr val="C00000"/>
                </a:solidFill>
                <a:sym typeface="Wingdings" pitchFamily="2" charset="2"/>
              </a:rPr>
              <a:t>n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)≥ tw(C</a:t>
            </a:r>
            <a:r>
              <a:rPr lang="nb-NO" baseline="-25000" dirty="0" smtClean="0">
                <a:solidFill>
                  <a:srgbClr val="C00000"/>
                </a:solidFill>
                <a:sym typeface="Wingdings" pitchFamily="2" charset="2"/>
              </a:rPr>
              <a:t>3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  <a:r>
              <a:rPr lang="nb-NO" dirty="0" smtClean="0">
                <a:sym typeface="Wingdings" pitchFamily="2" charset="2"/>
              </a:rPr>
              <a:t> because contracting edges does not increase tw.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tw(C</a:t>
            </a:r>
            <a:r>
              <a:rPr lang="nb-NO" baseline="-25000" dirty="0" smtClean="0">
                <a:solidFill>
                  <a:srgbClr val="C00000"/>
                </a:solidFill>
                <a:sym typeface="Wingdings" pitchFamily="2" charset="2"/>
              </a:rPr>
              <a:t>3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)=2</a:t>
            </a:r>
            <a:r>
              <a:rPr lang="nb-NO" dirty="0" smtClean="0">
                <a:sym typeface="Wingdings" pitchFamily="2" charset="2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Balanced Separators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/>
              <a:t>Lemma:</a:t>
            </a:r>
            <a:r>
              <a:rPr lang="nb-NO" dirty="0" smtClean="0"/>
              <a:t> Let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be a graph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and </a:t>
            </a:r>
            <a:r>
              <a:rPr lang="nb-NO" dirty="0" smtClean="0">
                <a:solidFill>
                  <a:srgbClr val="C00000"/>
                </a:solidFill>
              </a:rPr>
              <a:t>X ⊆ V</a:t>
            </a:r>
            <a:r>
              <a:rPr lang="nb-NO" dirty="0" smtClean="0"/>
              <a:t>. There exists a set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of size at most </a:t>
            </a:r>
            <a:r>
              <a:rPr lang="nb-NO" dirty="0" smtClean="0">
                <a:solidFill>
                  <a:srgbClr val="C00000"/>
                </a:solidFill>
              </a:rPr>
              <a:t>t+1 </a:t>
            </a:r>
            <a:r>
              <a:rPr lang="nb-NO" dirty="0" smtClean="0"/>
              <a:t>such that for every connected component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G\S</a:t>
            </a:r>
            <a:r>
              <a:rPr lang="nb-NO" dirty="0" smtClean="0"/>
              <a:t>, 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|C ∩ X| ≤ |X|/2</a:t>
            </a:r>
            <a:r>
              <a:rPr lang="nb-NO" dirty="0" smtClean="0"/>
              <a:t>. </a:t>
            </a:r>
            <a:r>
              <a:rPr lang="nb-NO" dirty="0" smtClean="0">
                <a:solidFill>
                  <a:srgbClr val="C00000"/>
                </a:solidFill>
              </a:rPr>
              <a:t>(*)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Proof: </a:t>
            </a:r>
            <a:r>
              <a:rPr lang="nb-NO" dirty="0" smtClean="0"/>
              <a:t>Root the tree at a node set </a:t>
            </a:r>
            <a:r>
              <a:rPr lang="nb-NO" dirty="0" smtClean="0">
                <a:solidFill>
                  <a:srgbClr val="C00000"/>
                </a:solidFill>
              </a:rPr>
              <a:t>p</a:t>
            </a:r>
            <a:r>
              <a:rPr lang="nb-NO" dirty="0" smtClean="0"/>
              <a:t> initially to be the root. While there is a child </a:t>
            </a:r>
            <a:r>
              <a:rPr lang="nb-NO" dirty="0" smtClean="0">
                <a:solidFill>
                  <a:srgbClr val="C00000"/>
                </a:solidFill>
              </a:rPr>
              <a:t>q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p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|V</a:t>
            </a:r>
            <a:r>
              <a:rPr lang="nb-NO" baseline="-25000" dirty="0" smtClean="0">
                <a:solidFill>
                  <a:srgbClr val="C00000"/>
                </a:solidFill>
              </a:rPr>
              <a:t>q</a:t>
            </a:r>
            <a:r>
              <a:rPr lang="nb-NO" dirty="0" smtClean="0">
                <a:solidFill>
                  <a:srgbClr val="C00000"/>
                </a:solidFill>
              </a:rPr>
              <a:t> ∩ X| &gt; |X|/2</a:t>
            </a:r>
            <a:r>
              <a:rPr lang="nb-NO" dirty="0" smtClean="0"/>
              <a:t>, set </a:t>
            </a:r>
            <a:r>
              <a:rPr lang="nb-NO" dirty="0" smtClean="0">
                <a:solidFill>
                  <a:srgbClr val="C00000"/>
                </a:solidFill>
              </a:rPr>
              <a:t>p=q</a:t>
            </a:r>
            <a:r>
              <a:rPr lang="nb-NO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Balanced Separatord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756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b-NO" dirty="0" smtClean="0"/>
              <a:t>When the algorithm terminates, the subtrees of all children satisfy </a:t>
            </a:r>
            <a:r>
              <a:rPr lang="nb-NO" dirty="0" smtClean="0">
                <a:solidFill>
                  <a:srgbClr val="C00000"/>
                </a:solidFill>
              </a:rPr>
              <a:t>|C ∩ X| ≤ |X|/2</a:t>
            </a:r>
            <a:r>
              <a:rPr lang="nb-NO" dirty="0" smtClean="0"/>
              <a:t>. If </a:t>
            </a:r>
            <a:r>
              <a:rPr lang="nb-NO" dirty="0" smtClean="0">
                <a:solidFill>
                  <a:srgbClr val="C00000"/>
                </a:solidFill>
              </a:rPr>
              <a:t>p</a:t>
            </a:r>
            <a:r>
              <a:rPr lang="nb-NO" dirty="0" smtClean="0"/>
              <a:t> has a parent then </a:t>
            </a:r>
            <a:r>
              <a:rPr lang="nb-NO" dirty="0" smtClean="0">
                <a:solidFill>
                  <a:srgbClr val="C00000"/>
                </a:solidFill>
              </a:rPr>
              <a:t>|V</a:t>
            </a:r>
            <a:r>
              <a:rPr lang="nb-NO" baseline="-25000" dirty="0" smtClean="0">
                <a:solidFill>
                  <a:srgbClr val="C00000"/>
                </a:solidFill>
              </a:rPr>
              <a:t>p</a:t>
            </a:r>
            <a:r>
              <a:rPr lang="nb-NO" dirty="0" smtClean="0">
                <a:solidFill>
                  <a:srgbClr val="C00000"/>
                </a:solidFill>
              </a:rPr>
              <a:t> ∩ X| &gt; |X/2|</a:t>
            </a:r>
            <a:r>
              <a:rPr lang="nb-NO" dirty="0" smtClean="0"/>
              <a:t> (since the parent wasn’t chosen) so the component </a:t>
            </a:r>
            <a:r>
              <a:rPr lang="nb-NO" dirty="0" smtClean="0">
                <a:solidFill>
                  <a:srgbClr val="C00000"/>
                </a:solidFill>
              </a:rPr>
              <a:t>C = G \ T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satisfies </a:t>
            </a:r>
            <a:r>
              <a:rPr lang="nb-NO" dirty="0" smtClean="0">
                <a:solidFill>
                  <a:srgbClr val="C00000"/>
                </a:solidFill>
              </a:rPr>
              <a:t>|C ∩ X| ≤ |X/2|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128221" y="3345763"/>
            <a:ext cx="4379883" cy="3251589"/>
            <a:chOff x="1128221" y="3345763"/>
            <a:chExt cx="4379883" cy="3251589"/>
          </a:xfrm>
        </p:grpSpPr>
        <p:sp>
          <p:nvSpPr>
            <p:cNvPr id="12" name="Isosceles Triangle 11"/>
            <p:cNvSpPr/>
            <p:nvPr/>
          </p:nvSpPr>
          <p:spPr>
            <a:xfrm rot="4901265">
              <a:off x="1344245" y="3547112"/>
              <a:ext cx="1296144" cy="172819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/>
            <p:nvPr/>
          </p:nvSpPr>
          <p:spPr>
            <a:xfrm rot="15283283">
              <a:off x="3128059" y="3129739"/>
              <a:ext cx="1296144" cy="172819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4211960" y="4869160"/>
              <a:ext cx="1296144" cy="172819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572000" y="458112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p</a:t>
              </a:r>
              <a:endParaRPr lang="en-US" dirty="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2195737" y="4221088"/>
              <a:ext cx="1296144" cy="172819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555777" y="3933056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11" idx="5"/>
              <a:endCxn id="9" idx="2"/>
            </p:cNvCxnSpPr>
            <p:nvPr/>
          </p:nvCxnSpPr>
          <p:spPr>
            <a:xfrm rot="16200000" flipH="1">
              <a:off x="3630998" y="3964162"/>
              <a:ext cx="418944" cy="14630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Brace 15"/>
          <p:cNvSpPr/>
          <p:nvPr/>
        </p:nvSpPr>
        <p:spPr>
          <a:xfrm>
            <a:off x="5508104" y="4581128"/>
            <a:ext cx="720080" cy="2088232"/>
          </a:xfrm>
          <a:prstGeom prst="rightBrac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300192" y="5445224"/>
            <a:ext cx="1071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&gt; |X|/2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35696" y="3501008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≤ |X|/2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04182" y="6135687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≤ |X|/2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7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Balanced Separators 2: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/>
              <a:t>Lemma:</a:t>
            </a:r>
            <a:r>
              <a:rPr lang="nb-NO" dirty="0" smtClean="0"/>
              <a:t> For a graph </a:t>
            </a:r>
            <a:r>
              <a:rPr lang="nb-NO" dirty="0" smtClean="0">
                <a:solidFill>
                  <a:srgbClr val="C00000"/>
                </a:solidFill>
              </a:rPr>
              <a:t>G=(V,E)</a:t>
            </a:r>
            <a:r>
              <a:rPr lang="nb-NO" dirty="0" smtClean="0"/>
              <a:t>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and a vertex set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, there is a partition of </a:t>
            </a:r>
            <a:r>
              <a:rPr lang="nb-NO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L ∪ S ∪ R</a:t>
            </a:r>
            <a:r>
              <a:rPr lang="nb-NO" dirty="0" smtClean="0"/>
              <a:t> such that:</a:t>
            </a:r>
          </a:p>
          <a:p>
            <a:pPr lvl="1"/>
            <a:r>
              <a:rPr lang="nb-NO" dirty="0" smtClean="0">
                <a:solidFill>
                  <a:srgbClr val="C00000"/>
                </a:solidFill>
              </a:rPr>
              <a:t>|S| ≤ t+1</a:t>
            </a:r>
          </a:p>
          <a:p>
            <a:pPr lvl="1"/>
            <a:r>
              <a:rPr lang="nb-NO" dirty="0" smtClean="0"/>
              <a:t>There are no edges from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to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</a:p>
          <a:p>
            <a:pPr lvl="1"/>
            <a:r>
              <a:rPr lang="nb-NO" dirty="0" smtClean="0">
                <a:solidFill>
                  <a:srgbClr val="C00000"/>
                </a:solidFill>
              </a:rPr>
              <a:t>max{|L ∩ X|, |R ∩ X|} &lt; 3|X|/4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Hint:</a:t>
            </a:r>
            <a:r>
              <a:rPr lang="nb-NO" dirty="0" smtClean="0"/>
              <a:t> Use previous Lemma + bin packing arguments.</a:t>
            </a:r>
            <a:br>
              <a:rPr lang="nb-NO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Soln.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Find a set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rgbClr val="C00000"/>
                </a:solidFill>
              </a:rPr>
              <a:t>t+1</a:t>
            </a:r>
            <a:r>
              <a:rPr lang="nb-NO" dirty="0" smtClean="0"/>
              <a:t> such that all components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dirty="0" smtClean="0"/>
              <a:t> of </a:t>
            </a:r>
            <a:r>
              <a:rPr lang="nb-NO" dirty="0" smtClean="0">
                <a:solidFill>
                  <a:srgbClr val="C00000"/>
                </a:solidFill>
              </a:rPr>
              <a:t>G \ S</a:t>
            </a:r>
            <a:r>
              <a:rPr lang="nb-NO" dirty="0" smtClean="0"/>
              <a:t> satisfy </a:t>
            </a:r>
            <a:r>
              <a:rPr lang="nb-NO" dirty="0" smtClean="0">
                <a:solidFill>
                  <a:srgbClr val="C00000"/>
                </a:solidFill>
              </a:rPr>
              <a:t>|C ∩ X| ≤ |X|/2</a:t>
            </a:r>
            <a:r>
              <a:rPr lang="nb-NO" dirty="0" smtClean="0"/>
              <a:t>. Let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 be the components with largest intersection with </a:t>
            </a:r>
            <a:r>
              <a:rPr lang="nb-NO" dirty="0" smtClean="0">
                <a:solidFill>
                  <a:srgbClr val="C00000"/>
                </a:solidFill>
              </a:rPr>
              <a:t>X</a:t>
            </a:r>
            <a:r>
              <a:rPr lang="nb-NO" dirty="0" smtClean="0"/>
              <a:t>. Put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2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, and place the remaining componetns into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or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 if they </a:t>
            </a:r>
            <a:r>
              <a:rPr lang="nb-NO" dirty="0" smtClean="0">
                <a:solidFill>
                  <a:srgbClr val="C00000"/>
                </a:solidFill>
              </a:rPr>
              <a:t>fit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/>
              <a:t>At most one component</a:t>
            </a:r>
            <a:r>
              <a:rPr lang="nb-NO" dirty="0" smtClean="0">
                <a:solidFill>
                  <a:srgbClr val="C00000"/>
                </a:solidFill>
              </a:rPr>
              <a:t> C</a:t>
            </a:r>
            <a:r>
              <a:rPr lang="nb-NO" dirty="0" smtClean="0"/>
              <a:t>,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does not fit</a:t>
            </a:r>
            <a:r>
              <a:rPr lang="nb-NO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dirty="0" smtClean="0"/>
              <a:t>wlog:</a:t>
            </a:r>
            <a:r>
              <a:rPr lang="nb-NO" dirty="0" smtClean="0">
                <a:solidFill>
                  <a:srgbClr val="C00000"/>
                </a:solidFill>
              </a:rPr>
              <a:t> 		|L ∩ X| ≤ |X-C|/2 </a:t>
            </a:r>
          </a:p>
          <a:p>
            <a:pPr>
              <a:buNone/>
            </a:pPr>
            <a:r>
              <a:rPr lang="nb-NO" dirty="0" smtClean="0"/>
              <a:t>so:</a:t>
            </a:r>
            <a:r>
              <a:rPr lang="nb-NO" dirty="0" smtClean="0">
                <a:solidFill>
                  <a:srgbClr val="C00000"/>
                </a:solidFill>
              </a:rPr>
              <a:t> 		|(L ∪ C) ∩ X| ≤ |X+C|/2 ≤ 2|X|/3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5096" y="2217638"/>
            <a:ext cx="3843168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endParaRPr lang="nb-NO" dirty="0" smtClean="0"/>
          </a:p>
          <a:p>
            <a:r>
              <a:rPr lang="nb-NO" dirty="0" smtClean="0"/>
              <a:t>  C </a:t>
            </a:r>
            <a:r>
              <a:rPr lang="nb-NO" dirty="0" smtClean="0">
                <a:solidFill>
                  <a:srgbClr val="C00000"/>
                </a:solidFill>
              </a:rPr>
              <a:t>fits</a:t>
            </a:r>
            <a:r>
              <a:rPr lang="nb-NO" dirty="0" smtClean="0"/>
              <a:t> into L if |(L ∪ C) ∩ X| ≤ |X|/2 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2924944"/>
            <a:ext cx="3570208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If two components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a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C</a:t>
            </a:r>
            <a:r>
              <a:rPr lang="nb-NO" baseline="-25000" dirty="0" smtClean="0">
                <a:solidFill>
                  <a:srgbClr val="C00000"/>
                </a:solidFill>
              </a:rPr>
              <a:t>b</a:t>
            </a:r>
            <a:endParaRPr lang="nb-NO" dirty="0" smtClean="0">
              <a:solidFill>
                <a:srgbClr val="C00000"/>
              </a:solidFill>
            </a:endParaRPr>
          </a:p>
          <a:p>
            <a:r>
              <a:rPr lang="nb-NO" dirty="0" smtClean="0"/>
              <a:t>don’t fit then the smallest of them</a:t>
            </a:r>
          </a:p>
          <a:p>
            <a:r>
              <a:rPr lang="nb-NO" dirty="0" smtClean="0"/>
              <a:t>fits into the smallest of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  <p:bldP spid="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ISET in polynomial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/>
              <a:t>Theorem:</a:t>
            </a:r>
            <a:r>
              <a:rPr lang="nb-NO" dirty="0" smtClean="0"/>
              <a:t> Independent set in graphs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can be solved in time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O(t)</a:t>
            </a:r>
            <a:r>
              <a:rPr lang="nb-NO" dirty="0" smtClean="0"/>
              <a:t> and using polynomial space.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Proof</a:t>
            </a:r>
            <a:r>
              <a:rPr lang="nb-NO" dirty="0" smtClean="0"/>
              <a:t>: Find partition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into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as described, using </a:t>
            </a:r>
            <a:r>
              <a:rPr lang="nb-NO" dirty="0" smtClean="0">
                <a:solidFill>
                  <a:srgbClr val="C00000"/>
                </a:solidFill>
              </a:rPr>
              <a:t>X=V</a:t>
            </a:r>
            <a:r>
              <a:rPr lang="nb-NO" dirty="0" smtClean="0"/>
              <a:t>. Guess the intersection of solution with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. Solve for </a:t>
            </a:r>
            <a:r>
              <a:rPr lang="nb-NO" dirty="0" smtClean="0">
                <a:solidFill>
                  <a:srgbClr val="C00000"/>
                </a:solidFill>
              </a:rPr>
              <a:t>L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  <a:r>
              <a:rPr lang="nb-NO" dirty="0" smtClean="0"/>
              <a:t> recursively.</a:t>
            </a:r>
          </a:p>
          <a:p>
            <a:pPr>
              <a:buNone/>
            </a:pPr>
            <a:endParaRPr lang="nb-NO" dirty="0" smtClean="0"/>
          </a:p>
          <a:p>
            <a:pPr algn="ctr">
              <a:buNone/>
            </a:pPr>
            <a:r>
              <a:rPr lang="nb-NO" dirty="0" smtClean="0">
                <a:solidFill>
                  <a:srgbClr val="C00000"/>
                </a:solidFill>
              </a:rPr>
              <a:t>T(n) ≤ 2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 × 2T(2n/3) ≤ 2</a:t>
            </a:r>
            <a:r>
              <a:rPr lang="nb-NO" baseline="30000" dirty="0" smtClean="0">
                <a:solidFill>
                  <a:srgbClr val="C00000"/>
                </a:solidFill>
              </a:rPr>
              <a:t>t × log3/2 n</a:t>
            </a:r>
            <a:r>
              <a:rPr lang="nb-NO" dirty="0" smtClean="0">
                <a:solidFill>
                  <a:srgbClr val="C00000"/>
                </a:solidFill>
              </a:rPr>
              <a:t> ≤ n</a:t>
            </a:r>
            <a:r>
              <a:rPr lang="nb-NO" baseline="30000" dirty="0" smtClean="0">
                <a:solidFill>
                  <a:srgbClr val="C00000"/>
                </a:solidFill>
              </a:rPr>
              <a:t>O(t)</a:t>
            </a:r>
            <a:r>
              <a:rPr lang="nb-NO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What about ISET in </a:t>
            </a:r>
            <a:r>
              <a:rPr lang="nb-NO" dirty="0" smtClean="0">
                <a:solidFill>
                  <a:srgbClr val="C00000"/>
                </a:solidFill>
              </a:rPr>
              <a:t>f(tw)n</a:t>
            </a:r>
            <a:r>
              <a:rPr lang="nb-NO" baseline="30000" dirty="0" smtClean="0">
                <a:solidFill>
                  <a:srgbClr val="C00000"/>
                </a:solidFill>
              </a:rPr>
              <a:t>O(1)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time and polynomial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b="1" dirty="0" smtClean="0"/>
              <a:t>Theorem:</a:t>
            </a:r>
            <a:r>
              <a:rPr lang="nb-NO" dirty="0" smtClean="0"/>
              <a:t> Independent Set in graphs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can be solved in time </a:t>
            </a:r>
            <a:r>
              <a:rPr lang="nb-NO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O(t</a:t>
            </a:r>
            <a:r>
              <a:rPr lang="nb-NO" baseline="50000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)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O(1)</a:t>
            </a:r>
            <a:r>
              <a:rPr lang="nb-NO" dirty="0" smtClean="0"/>
              <a:t> and using polynomial space.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Proof:</a:t>
            </a:r>
            <a:r>
              <a:rPr lang="nb-NO" dirty="0" smtClean="0"/>
              <a:t> </a:t>
            </a:r>
          </a:p>
          <a:p>
            <a:pPr>
              <a:buNone/>
            </a:pPr>
            <a:r>
              <a:rPr lang="nb-NO" dirty="0" smtClean="0"/>
              <a:t>If </a:t>
            </a:r>
            <a:r>
              <a:rPr lang="nb-NO" dirty="0" smtClean="0">
                <a:solidFill>
                  <a:srgbClr val="C00000"/>
                </a:solidFill>
              </a:rPr>
              <a:t>n ≥ 2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smtClean="0"/>
              <a:t>then the </a:t>
            </a:r>
            <a:r>
              <a:rPr lang="nb-NO" dirty="0" smtClean="0">
                <a:solidFill>
                  <a:srgbClr val="C00000"/>
                </a:solidFill>
              </a:rPr>
              <a:t>4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O(1)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O(1)</a:t>
            </a:r>
            <a:r>
              <a:rPr lang="nb-NO" dirty="0" smtClean="0"/>
              <a:t> space DP algorithm runs in polynomial space.</a:t>
            </a:r>
          </a:p>
          <a:p>
            <a:pPr>
              <a:buNone/>
            </a:pPr>
            <a:r>
              <a:rPr lang="nb-NO" dirty="0" smtClean="0"/>
              <a:t>If </a:t>
            </a:r>
            <a:r>
              <a:rPr lang="nb-NO" dirty="0" smtClean="0">
                <a:solidFill>
                  <a:srgbClr val="C00000"/>
                </a:solidFill>
              </a:rPr>
              <a:t>n ≤ 2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then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O(t)</a:t>
            </a:r>
            <a:r>
              <a:rPr lang="nb-NO" dirty="0" smtClean="0">
                <a:solidFill>
                  <a:srgbClr val="C00000"/>
                </a:solidFill>
              </a:rPr>
              <a:t> ≤ (2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baseline="30000" dirty="0" smtClean="0">
                <a:solidFill>
                  <a:srgbClr val="C00000"/>
                </a:solidFill>
              </a:rPr>
              <a:t>O(t)</a:t>
            </a:r>
            <a:r>
              <a:rPr lang="nb-NO" dirty="0" smtClean="0">
                <a:solidFill>
                  <a:srgbClr val="C00000"/>
                </a:solidFill>
              </a:rPr>
              <a:t> ≤ 2</a:t>
            </a:r>
            <a:r>
              <a:rPr lang="nb-NO" baseline="30000" dirty="0" smtClean="0">
                <a:solidFill>
                  <a:srgbClr val="C00000"/>
                </a:solidFill>
              </a:rPr>
              <a:t>O(t</a:t>
            </a:r>
            <a:r>
              <a:rPr lang="nb-NO" baseline="50000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)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O(1)</a:t>
            </a:r>
            <a:r>
              <a:rPr lang="nb-NO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Computing Treewidth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Theorem:</a:t>
            </a:r>
            <a:r>
              <a:rPr lang="nb-NO" dirty="0" smtClean="0"/>
              <a:t> [Bodlaender, early </a:t>
            </a:r>
            <a:r>
              <a:rPr lang="nb-NO" dirty="0" smtClean="0">
                <a:solidFill>
                  <a:srgbClr val="C00000"/>
                </a:solidFill>
              </a:rPr>
              <a:t>90</a:t>
            </a:r>
            <a:r>
              <a:rPr lang="nb-NO" dirty="0" smtClean="0"/>
              <a:t>’s]: The treewidth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can be computed in time </a:t>
            </a:r>
            <a:r>
              <a:rPr lang="nb-NO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O(t</a:t>
            </a:r>
            <a:r>
              <a:rPr lang="nb-NO" baseline="50000" dirty="0" smtClean="0">
                <a:solidFill>
                  <a:srgbClr val="C00000"/>
                </a:solidFill>
              </a:rPr>
              <a:t>3</a:t>
            </a:r>
            <a:r>
              <a:rPr lang="nb-NO" baseline="30000" dirty="0" smtClean="0">
                <a:solidFill>
                  <a:srgbClr val="C00000"/>
                </a:solidFill>
              </a:rPr>
              <a:t>)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Discovered independently in several fields; graph grammars, graph minors, logic.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Several different names in the </a:t>
            </a:r>
            <a:r>
              <a:rPr lang="nb-NO" dirty="0" smtClean="0">
                <a:solidFill>
                  <a:srgbClr val="C00000"/>
                </a:solidFill>
              </a:rPr>
              <a:t>80</a:t>
            </a:r>
            <a:r>
              <a:rPr lang="nb-NO" dirty="0" smtClean="0"/>
              <a:t>’s. The ones i remember are Treewidth and partial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  <a:r>
              <a:rPr lang="nb-NO" dirty="0" smtClean="0"/>
              <a:t>-trees.</a:t>
            </a:r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Generalized to digraphs, hypergraphs, matroids ... here; </a:t>
            </a:r>
            <a:r>
              <a:rPr lang="nb-NO" dirty="0" smtClean="0">
                <a:solidFill>
                  <a:srgbClr val="C00000"/>
                </a:solidFill>
              </a:rPr>
              <a:t>only undirected graphs</a:t>
            </a:r>
            <a:r>
              <a:rPr lang="nb-NO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What to optimize?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For algorithms on graphs on bounded treewidth one can try to optimize the dependence on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or the dependence on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.</a:t>
            </a:r>
            <a:endParaRPr lang="en-US" dirty="0" smtClean="0"/>
          </a:p>
          <a:p>
            <a:endParaRPr lang="nb-NO" dirty="0" smtClean="0"/>
          </a:p>
          <a:p>
            <a:r>
              <a:rPr lang="nb-NO" dirty="0" smtClean="0"/>
              <a:t>For the dependence on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, </a:t>
            </a:r>
            <a:r>
              <a:rPr lang="nb-NO" b="1" dirty="0" smtClean="0">
                <a:solidFill>
                  <a:schemeClr val="accent1"/>
                </a:solidFill>
              </a:rPr>
              <a:t>Courcelle’s theorem </a:t>
            </a:r>
            <a:r>
              <a:rPr lang="nb-NO" dirty="0" smtClean="0"/>
              <a:t>gives very strong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(C)MSOL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Quantifiers: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∃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∀</a:t>
            </a:r>
            <a:r>
              <a:rPr lang="nb-NO" dirty="0" smtClean="0"/>
              <a:t> for variables for vertex sets and edge sets, vertices and edges.</a:t>
            </a:r>
          </a:p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Operators: </a:t>
            </a:r>
            <a:r>
              <a:rPr lang="nb-NO" dirty="0" smtClean="0">
                <a:solidFill>
                  <a:srgbClr val="C00000"/>
                </a:solidFill>
              </a:rPr>
              <a:t>=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∊</a:t>
            </a:r>
          </a:p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Operators: </a:t>
            </a:r>
            <a:r>
              <a:rPr lang="nb-NO" dirty="0" smtClean="0">
                <a:solidFill>
                  <a:srgbClr val="C00000"/>
                </a:solidFill>
              </a:rPr>
              <a:t>inc(v,e)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adj(u,v) </a:t>
            </a:r>
          </a:p>
          <a:p>
            <a:pPr>
              <a:buNone/>
            </a:pPr>
            <a:r>
              <a:rPr lang="nb-NO" dirty="0" smtClean="0">
                <a:solidFill>
                  <a:srgbClr val="0070C0"/>
                </a:solidFill>
              </a:rPr>
              <a:t>Logical operators: </a:t>
            </a:r>
            <a:r>
              <a:rPr lang="nb-NO" dirty="0" smtClean="0">
                <a:solidFill>
                  <a:srgbClr val="C00000"/>
                </a:solidFill>
              </a:rPr>
              <a:t>∧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C00000"/>
                </a:solidFill>
              </a:rPr>
              <a:t>∨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rgbClr val="C00000"/>
                </a:solidFill>
              </a:rPr>
              <a:t>¬</a:t>
            </a: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(C):</a:t>
            </a:r>
            <a:r>
              <a:rPr lang="nb-NO" dirty="0" smtClean="0">
                <a:solidFill>
                  <a:srgbClr val="0070C0"/>
                </a:solidFill>
              </a:rPr>
              <a:t> Size modulo fixed integers operator: </a:t>
            </a:r>
            <a:r>
              <a:rPr lang="nb-NO" dirty="0" smtClean="0">
                <a:solidFill>
                  <a:srgbClr val="C00000"/>
                </a:solidFill>
              </a:rPr>
              <a:t>eqmod</a:t>
            </a:r>
            <a:r>
              <a:rPr lang="nb-NO" baseline="-25000" dirty="0" smtClean="0">
                <a:solidFill>
                  <a:srgbClr val="C00000"/>
                </a:solidFill>
              </a:rPr>
              <a:t>p,q</a:t>
            </a:r>
            <a:r>
              <a:rPr lang="nb-NO" dirty="0" smtClean="0">
                <a:solidFill>
                  <a:srgbClr val="C00000"/>
                </a:solidFill>
              </a:rPr>
              <a:t>(S)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EXAMPLE: </a:t>
            </a:r>
            <a:r>
              <a:rPr lang="nb-NO" dirty="0" smtClean="0">
                <a:solidFill>
                  <a:srgbClr val="C00000"/>
                </a:solidFill>
              </a:rPr>
              <a:t>p(G,S) </a:t>
            </a:r>
            <a:r>
              <a:rPr lang="nb-NO" dirty="0" smtClean="0"/>
              <a:t>= “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is an independent set of 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”:</a:t>
            </a:r>
            <a:br>
              <a:rPr lang="nb-NO" dirty="0" smtClean="0"/>
            </a:br>
            <a:r>
              <a:rPr lang="nb-NO" dirty="0" smtClean="0">
                <a:solidFill>
                  <a:srgbClr val="C00000"/>
                </a:solidFill>
              </a:rPr>
              <a:t>p(G,S) = ∀u, v ∊ S, ¬adj(u,v)</a:t>
            </a:r>
            <a:r>
              <a:rPr lang="nb-NO" dirty="0" smtClean="0"/>
              <a:t> </a:t>
            </a: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CMSOL Optimization Problems</a:t>
            </a:r>
            <a:br>
              <a:rPr lang="nb-NO" dirty="0" smtClean="0"/>
            </a:br>
            <a:r>
              <a:rPr lang="nb-NO" sz="2200" dirty="0" smtClean="0"/>
              <a:t>for </a:t>
            </a:r>
            <a:r>
              <a:rPr lang="nb-NO" sz="2200" dirty="0" smtClean="0">
                <a:solidFill>
                  <a:srgbClr val="C00000"/>
                </a:solidFill>
              </a:rPr>
              <a:t>colored</a:t>
            </a:r>
            <a:r>
              <a:rPr lang="nb-NO" sz="2200" dirty="0" smtClean="0"/>
              <a:t> graphs</a:t>
            </a:r>
            <a:endParaRPr lang="nb-NO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28800"/>
            <a:ext cx="6059016" cy="29809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4000" dirty="0" smtClean="0">
                <a:solidFill>
                  <a:srgbClr val="C00000"/>
                </a:solidFill>
              </a:rPr>
              <a:t>Φ</a:t>
            </a:r>
            <a:r>
              <a:rPr lang="nb-NO" sz="4000" b="1" dirty="0" smtClean="0">
                <a:solidFill>
                  <a:srgbClr val="0070C0"/>
                </a:solidFill>
              </a:rPr>
              <a:t>-Optimization</a:t>
            </a:r>
          </a:p>
          <a:p>
            <a:pPr>
              <a:buNone/>
            </a:pPr>
            <a:r>
              <a:rPr lang="nb-NO" sz="4000" b="1" dirty="0" smtClean="0">
                <a:solidFill>
                  <a:srgbClr val="0070C0"/>
                </a:solidFill>
              </a:rPr>
              <a:t>Input: </a:t>
            </a:r>
            <a:r>
              <a:rPr lang="nb-NO" sz="4000" dirty="0" smtClean="0">
                <a:solidFill>
                  <a:srgbClr val="C00000"/>
                </a:solidFill>
              </a:rPr>
              <a:t>G, C</a:t>
            </a:r>
            <a:r>
              <a:rPr lang="nb-NO" sz="4000" baseline="-25000" dirty="0" smtClean="0">
                <a:solidFill>
                  <a:srgbClr val="C00000"/>
                </a:solidFill>
              </a:rPr>
              <a:t>1</a:t>
            </a:r>
            <a:r>
              <a:rPr lang="nb-NO" sz="4000" dirty="0" smtClean="0">
                <a:solidFill>
                  <a:srgbClr val="C00000"/>
                </a:solidFill>
              </a:rPr>
              <a:t>, ... C</a:t>
            </a:r>
            <a:r>
              <a:rPr lang="nb-NO" sz="4000" baseline="-25000" dirty="0" smtClean="0">
                <a:solidFill>
                  <a:srgbClr val="C00000"/>
                </a:solidFill>
              </a:rPr>
              <a:t>x</a:t>
            </a:r>
          </a:p>
          <a:p>
            <a:pPr>
              <a:buNone/>
            </a:pPr>
            <a:r>
              <a:rPr lang="nb-NO" sz="4000" dirty="0" smtClean="0">
                <a:solidFill>
                  <a:srgbClr val="0070C0"/>
                </a:solidFill>
              </a:rPr>
              <a:t>Max / Min </a:t>
            </a:r>
            <a:r>
              <a:rPr lang="nb-NO" sz="4000" dirty="0" smtClean="0">
                <a:solidFill>
                  <a:srgbClr val="C00000"/>
                </a:solidFill>
              </a:rPr>
              <a:t>|S|</a:t>
            </a:r>
          </a:p>
          <a:p>
            <a:pPr>
              <a:buNone/>
            </a:pPr>
            <a:r>
              <a:rPr lang="nb-NO" sz="4000" dirty="0" smtClean="0"/>
              <a:t>So that </a:t>
            </a:r>
            <a:r>
              <a:rPr lang="el-GR" sz="4000" dirty="0" smtClean="0">
                <a:solidFill>
                  <a:srgbClr val="C00000"/>
                </a:solidFill>
              </a:rPr>
              <a:t>Φ</a:t>
            </a:r>
            <a:r>
              <a:rPr lang="nb-NO" sz="4000" dirty="0" smtClean="0">
                <a:solidFill>
                  <a:srgbClr val="C00000"/>
                </a:solidFill>
              </a:rPr>
              <a:t>(G, C</a:t>
            </a:r>
            <a:r>
              <a:rPr lang="nb-NO" sz="4000" baseline="-25000" dirty="0" smtClean="0">
                <a:solidFill>
                  <a:srgbClr val="C00000"/>
                </a:solidFill>
              </a:rPr>
              <a:t>1</a:t>
            </a:r>
            <a:r>
              <a:rPr lang="nb-NO" sz="4000" dirty="0" smtClean="0">
                <a:solidFill>
                  <a:srgbClr val="C00000"/>
                </a:solidFill>
              </a:rPr>
              <a:t>, C</a:t>
            </a:r>
            <a:r>
              <a:rPr lang="nb-NO" sz="4000" baseline="-25000" dirty="0" smtClean="0">
                <a:solidFill>
                  <a:srgbClr val="C00000"/>
                </a:solidFill>
              </a:rPr>
              <a:t>x</a:t>
            </a:r>
            <a:r>
              <a:rPr lang="nb-NO" sz="4000" dirty="0" smtClean="0">
                <a:solidFill>
                  <a:srgbClr val="C00000"/>
                </a:solidFill>
              </a:rPr>
              <a:t>, S)</a:t>
            </a:r>
            <a:r>
              <a:rPr lang="nb-NO" sz="4000" dirty="0" smtClean="0"/>
              <a:t> holds.</a:t>
            </a:r>
            <a:endParaRPr lang="nb-NO" sz="4000" dirty="0"/>
          </a:p>
        </p:txBody>
      </p:sp>
      <p:grpSp>
        <p:nvGrpSpPr>
          <p:cNvPr id="5" name="Group 6"/>
          <p:cNvGrpSpPr/>
          <p:nvPr/>
        </p:nvGrpSpPr>
        <p:grpSpPr>
          <a:xfrm>
            <a:off x="2433308" y="4653136"/>
            <a:ext cx="4947004" cy="1531304"/>
            <a:chOff x="2267744" y="4005092"/>
            <a:chExt cx="4947004" cy="1531304"/>
          </a:xfrm>
        </p:grpSpPr>
        <p:sp>
          <p:nvSpPr>
            <p:cNvPr id="4" name="TextBox 3"/>
            <p:cNvSpPr txBox="1"/>
            <p:nvPr/>
          </p:nvSpPr>
          <p:spPr>
            <a:xfrm>
              <a:off x="2267744" y="5013176"/>
              <a:ext cx="4947004" cy="523220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sz="2800" dirty="0" smtClean="0">
                  <a:solidFill>
                    <a:srgbClr val="FF0000"/>
                  </a:solidFill>
                </a:rPr>
                <a:t>CMSOL definable proposition</a:t>
              </a:r>
              <a:endParaRPr lang="nb-NO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4" idx="0"/>
            </p:cNvCxnSpPr>
            <p:nvPr/>
          </p:nvCxnSpPr>
          <p:spPr>
            <a:xfrm rot="16200000" flipV="1">
              <a:off x="4116577" y="4388507"/>
              <a:ext cx="1008084" cy="2412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Model Checking </a:t>
            </a:r>
            <a:r>
              <a:rPr lang="nb-NO" dirty="0" smtClean="0">
                <a:solidFill>
                  <a:srgbClr val="C00000"/>
                </a:solidFill>
              </a:rPr>
              <a:t>CMSOL</a:t>
            </a:r>
            <a:r>
              <a:rPr lang="nb-NO" dirty="0" smtClean="0"/>
              <a:t> properties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rgbClr val="C00000"/>
                </a:solidFill>
              </a:rPr>
              <a:t>Φ</a:t>
            </a:r>
            <a:r>
              <a:rPr lang="nb-NO" dirty="0" smtClean="0"/>
              <a:t>-</a:t>
            </a:r>
            <a:r>
              <a:rPr lang="nb-NO" b="1" dirty="0" smtClean="0">
                <a:solidFill>
                  <a:srgbClr val="0070C0"/>
                </a:solidFill>
              </a:rPr>
              <a:t>Model-Checking:</a:t>
            </a: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IN: </a:t>
            </a:r>
            <a:r>
              <a:rPr lang="nb-NO" dirty="0" smtClean="0">
                <a:solidFill>
                  <a:srgbClr val="C00000"/>
                </a:solidFill>
              </a:rPr>
              <a:t>G, C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, ... C</a:t>
            </a:r>
            <a:r>
              <a:rPr lang="nb-NO" baseline="-25000" dirty="0" smtClean="0">
                <a:solidFill>
                  <a:srgbClr val="C00000"/>
                </a:solidFill>
              </a:rPr>
              <a:t>x</a:t>
            </a:r>
            <a:endParaRPr lang="nb-NO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Q: </a:t>
            </a:r>
            <a:r>
              <a:rPr lang="nb-NO" dirty="0" smtClean="0"/>
              <a:t>Does </a:t>
            </a:r>
            <a:r>
              <a:rPr lang="el-GR" dirty="0" smtClean="0">
                <a:solidFill>
                  <a:srgbClr val="C00000"/>
                </a:solidFill>
              </a:rPr>
              <a:t>Φ</a:t>
            </a:r>
            <a:r>
              <a:rPr lang="nb-NO" dirty="0" smtClean="0">
                <a:solidFill>
                  <a:srgbClr val="C00000"/>
                </a:solidFill>
              </a:rPr>
              <a:t>(G, C</a:t>
            </a:r>
            <a:r>
              <a:rPr lang="nb-NO" baseline="-25000" dirty="0" smtClean="0">
                <a:solidFill>
                  <a:srgbClr val="C00000"/>
                </a:solidFill>
              </a:rPr>
              <a:t>1</a:t>
            </a:r>
            <a:r>
              <a:rPr lang="nb-NO" dirty="0" smtClean="0">
                <a:solidFill>
                  <a:srgbClr val="C00000"/>
                </a:solidFill>
              </a:rPr>
              <a:t>, ... C</a:t>
            </a:r>
            <a:r>
              <a:rPr lang="nb-NO" baseline="-25000" dirty="0" smtClean="0">
                <a:solidFill>
                  <a:srgbClr val="C00000"/>
                </a:solidFill>
              </a:rPr>
              <a:t>x</a:t>
            </a:r>
            <a:r>
              <a:rPr lang="nb-NO" dirty="0" smtClean="0">
                <a:solidFill>
                  <a:srgbClr val="C00000"/>
                </a:solidFill>
              </a:rPr>
              <a:t>) </a:t>
            </a:r>
            <a:r>
              <a:rPr lang="nb-NO" dirty="0" smtClean="0"/>
              <a:t>hold?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The properties ”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has an independent set of size </a:t>
            </a:r>
            <a:r>
              <a:rPr lang="nb-NO" dirty="0" smtClean="0">
                <a:solidFill>
                  <a:srgbClr val="C00000"/>
                </a:solidFill>
              </a:rPr>
              <a:t>10</a:t>
            </a:r>
            <a:r>
              <a:rPr lang="nb-NO" dirty="0" smtClean="0"/>
              <a:t>” and ”</a:t>
            </a:r>
            <a:r>
              <a:rPr lang="nb-NO" dirty="0" smtClean="0">
                <a:solidFill>
                  <a:srgbClr val="C00000"/>
                </a:solidFill>
              </a:rPr>
              <a:t>G</a:t>
            </a:r>
            <a:r>
              <a:rPr lang="nb-NO" dirty="0" smtClean="0"/>
              <a:t> has an independent set of size </a:t>
            </a:r>
            <a:r>
              <a:rPr lang="nb-NO" dirty="0" smtClean="0">
                <a:solidFill>
                  <a:srgbClr val="C00000"/>
                </a:solidFill>
              </a:rPr>
              <a:t>100</a:t>
            </a:r>
            <a:r>
              <a:rPr lang="nb-NO" dirty="0" smtClean="0"/>
              <a:t>” need different formulas!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Courcelle’s Theorem(s)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3773016"/>
          </a:xfrm>
        </p:spPr>
        <p:txBody>
          <a:bodyPr/>
          <a:lstStyle/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V1.0: </a:t>
            </a:r>
            <a:r>
              <a:rPr lang="nb-NO" dirty="0" smtClean="0"/>
              <a:t>For every </a:t>
            </a:r>
            <a:r>
              <a:rPr lang="nb-NO" dirty="0" smtClean="0">
                <a:solidFill>
                  <a:srgbClr val="C00000"/>
                </a:solidFill>
              </a:rPr>
              <a:t>CMSOL</a:t>
            </a:r>
            <a:r>
              <a:rPr lang="nb-NO" dirty="0" smtClean="0"/>
              <a:t> property </a:t>
            </a:r>
            <a:r>
              <a:rPr lang="el-GR" dirty="0" smtClean="0">
                <a:solidFill>
                  <a:srgbClr val="C00000"/>
                </a:solidFill>
              </a:rPr>
              <a:t>Φ</a:t>
            </a:r>
            <a:r>
              <a:rPr lang="nb-NO" dirty="0" smtClean="0"/>
              <a:t> and integer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there is a linear time algorithm for </a:t>
            </a:r>
            <a:r>
              <a:rPr lang="el-GR" dirty="0" smtClean="0">
                <a:solidFill>
                  <a:srgbClr val="C00000"/>
                </a:solidFill>
              </a:rPr>
              <a:t>Φ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70C0"/>
                </a:solidFill>
              </a:rPr>
              <a:t>Model-Checking</a:t>
            </a:r>
            <a:r>
              <a:rPr lang="nb-NO" dirty="0" smtClean="0"/>
              <a:t> on graphs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/>
              <a:t> </a:t>
            </a:r>
          </a:p>
          <a:p>
            <a:pPr>
              <a:buNone/>
            </a:pPr>
            <a:r>
              <a:rPr lang="nb-NO" b="1" dirty="0" smtClean="0">
                <a:solidFill>
                  <a:srgbClr val="0070C0"/>
                </a:solidFill>
              </a:rPr>
              <a:t>V1.1:  </a:t>
            </a:r>
            <a:r>
              <a:rPr lang="nb-NO" dirty="0" smtClean="0"/>
              <a:t>For every </a:t>
            </a:r>
            <a:r>
              <a:rPr lang="nb-NO" dirty="0" smtClean="0">
                <a:solidFill>
                  <a:srgbClr val="C00000"/>
                </a:solidFill>
              </a:rPr>
              <a:t>CMSOL</a:t>
            </a:r>
            <a:r>
              <a:rPr lang="nb-NO" dirty="0" smtClean="0"/>
              <a:t> property </a:t>
            </a:r>
            <a:r>
              <a:rPr lang="el-GR" dirty="0" smtClean="0">
                <a:solidFill>
                  <a:srgbClr val="C00000"/>
                </a:solidFill>
              </a:rPr>
              <a:t>Φ</a:t>
            </a:r>
            <a:r>
              <a:rPr lang="nb-NO" dirty="0" smtClean="0"/>
              <a:t> and integer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there is a linear time algorithm for </a:t>
            </a:r>
            <a:r>
              <a:rPr lang="el-GR" dirty="0" smtClean="0">
                <a:solidFill>
                  <a:srgbClr val="C00000"/>
                </a:solidFill>
              </a:rPr>
              <a:t>Φ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70C0"/>
                </a:solidFill>
              </a:rPr>
              <a:t>Optimization</a:t>
            </a:r>
            <a:r>
              <a:rPr lang="nb-NO" dirty="0" smtClean="0"/>
              <a:t> on graphs of treewidth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.</a:t>
            </a:r>
            <a:endParaRPr lang="nb-NO" dirty="0"/>
          </a:p>
        </p:txBody>
      </p:sp>
      <p:grpSp>
        <p:nvGrpSpPr>
          <p:cNvPr id="8" name="Group 7"/>
          <p:cNvGrpSpPr/>
          <p:nvPr/>
        </p:nvGrpSpPr>
        <p:grpSpPr>
          <a:xfrm>
            <a:off x="2123728" y="4365104"/>
            <a:ext cx="4980851" cy="1222395"/>
            <a:chOff x="2123728" y="4365104"/>
            <a:chExt cx="4980851" cy="1222395"/>
          </a:xfrm>
        </p:grpSpPr>
        <p:sp>
          <p:nvSpPr>
            <p:cNvPr id="4" name="TextBox 3"/>
            <p:cNvSpPr txBox="1"/>
            <p:nvPr/>
          </p:nvSpPr>
          <p:spPr>
            <a:xfrm>
              <a:off x="2123728" y="4941168"/>
              <a:ext cx="4980851" cy="646331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Often accredited to Courcelle, actually proved</a:t>
              </a:r>
            </a:p>
            <a:p>
              <a:r>
                <a:rPr lang="nb-NO" dirty="0" smtClean="0"/>
                <a:t>by Arnborg, </a:t>
              </a:r>
              <a:r>
                <a:rPr lang="nb-NO" dirty="0" smtClean="0"/>
                <a:t>Lagergren and </a:t>
              </a:r>
              <a:r>
                <a:rPr lang="nb-NO" dirty="0" smtClean="0"/>
                <a:t>Seese.</a:t>
              </a:r>
              <a:endParaRPr lang="en-US" dirty="0"/>
            </a:p>
          </p:txBody>
        </p:sp>
        <p:cxnSp>
          <p:nvCxnSpPr>
            <p:cNvPr id="6" name="Straight Arrow Connector 5"/>
            <p:cNvCxnSpPr>
              <a:stCxn id="4" idx="0"/>
            </p:cNvCxnSpPr>
            <p:nvPr/>
          </p:nvCxnSpPr>
          <p:spPr>
            <a:xfrm rot="16200000" flipV="1">
              <a:off x="3404945" y="3731959"/>
              <a:ext cx="576064" cy="1842354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Optimizing f(tw)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Until recently, fairly naive algorithms were the best ones known for most problems, and we did not know why. In </a:t>
            </a:r>
            <a:r>
              <a:rPr lang="nb-NO" dirty="0" smtClean="0">
                <a:solidFill>
                  <a:schemeClr val="accent3"/>
                </a:solidFill>
              </a:rPr>
              <a:t>2008</a:t>
            </a:r>
            <a:r>
              <a:rPr lang="nb-NO" dirty="0" smtClean="0"/>
              <a:t>, the list to beat was:</a:t>
            </a:r>
          </a:p>
          <a:p>
            <a:endParaRPr lang="nb-NO" dirty="0" smtClean="0"/>
          </a:p>
          <a:p>
            <a:r>
              <a:rPr lang="nb-NO" dirty="0" smtClean="0">
                <a:solidFill>
                  <a:schemeClr val="accent3"/>
                </a:solidFill>
              </a:rPr>
              <a:t>2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ISET</a:t>
            </a:r>
          </a:p>
          <a:p>
            <a:r>
              <a:rPr lang="nb-NO" dirty="0" smtClean="0">
                <a:solidFill>
                  <a:schemeClr val="accent3"/>
                </a:solidFill>
              </a:rPr>
              <a:t>4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DOMSET</a:t>
            </a:r>
          </a:p>
          <a:p>
            <a:r>
              <a:rPr lang="nb-NO" dirty="0" smtClean="0">
                <a:solidFill>
                  <a:schemeClr val="accent3"/>
                </a:solidFill>
              </a:rPr>
              <a:t>q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q-Coloring</a:t>
            </a:r>
          </a:p>
          <a:p>
            <a:r>
              <a:rPr lang="nb-NO" dirty="0" smtClean="0">
                <a:solidFill>
                  <a:schemeClr val="accent3"/>
                </a:solidFill>
              </a:rPr>
              <a:t>tw!n</a:t>
            </a:r>
            <a:r>
              <a:rPr lang="nb-NO" dirty="0" smtClean="0"/>
              <a:t> for Hamiltonian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Optimizing f(tw) – current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r>
              <a:rPr lang="nb-NO" dirty="0" smtClean="0">
                <a:solidFill>
                  <a:schemeClr val="accent3"/>
                </a:solidFill>
              </a:rPr>
              <a:t>2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ISET</a:t>
            </a:r>
          </a:p>
          <a:p>
            <a:r>
              <a:rPr lang="nb-NO" dirty="0" smtClean="0">
                <a:solidFill>
                  <a:schemeClr val="accent3"/>
                </a:solidFill>
              </a:rPr>
              <a:t>3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DOMSET [new upper bound, </a:t>
            </a:r>
            <a:r>
              <a:rPr lang="nb-NO" dirty="0" smtClean="0">
                <a:solidFill>
                  <a:schemeClr val="accent3"/>
                </a:solidFill>
              </a:rPr>
              <a:t>ESA09</a:t>
            </a:r>
            <a:r>
              <a:rPr lang="nb-NO" dirty="0" smtClean="0"/>
              <a:t>]</a:t>
            </a:r>
          </a:p>
          <a:p>
            <a:r>
              <a:rPr lang="nb-NO" dirty="0" smtClean="0">
                <a:solidFill>
                  <a:schemeClr val="accent3"/>
                </a:solidFill>
              </a:rPr>
              <a:t>q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q-Coloring</a:t>
            </a:r>
          </a:p>
          <a:p>
            <a:r>
              <a:rPr lang="nb-NO" dirty="0" smtClean="0">
                <a:solidFill>
                  <a:schemeClr val="accent3"/>
                </a:solidFill>
              </a:rPr>
              <a:t>4</a:t>
            </a:r>
            <a:r>
              <a:rPr lang="nb-NO" baseline="30000" dirty="0" smtClean="0">
                <a:solidFill>
                  <a:schemeClr val="accent3"/>
                </a:solidFill>
              </a:rPr>
              <a:t>tw</a:t>
            </a:r>
            <a:r>
              <a:rPr lang="nb-NO" dirty="0" smtClean="0">
                <a:solidFill>
                  <a:schemeClr val="accent3"/>
                </a:solidFill>
              </a:rPr>
              <a:t>n</a:t>
            </a:r>
            <a:r>
              <a:rPr lang="nb-NO" dirty="0" smtClean="0"/>
              <a:t> for Hamiltonian Cycle </a:t>
            </a:r>
            <a:br>
              <a:rPr lang="nb-NO" dirty="0" smtClean="0"/>
            </a:br>
            <a:r>
              <a:rPr lang="nb-NO" dirty="0" smtClean="0"/>
              <a:t>[new upper bound, </a:t>
            </a:r>
            <a:r>
              <a:rPr lang="nb-NO" dirty="0" smtClean="0">
                <a:solidFill>
                  <a:schemeClr val="accent3"/>
                </a:solidFill>
              </a:rPr>
              <a:t>Arxiv’11</a:t>
            </a:r>
            <a:r>
              <a:rPr lang="nb-NO" dirty="0" smtClean="0"/>
              <a:t>]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3491880" y="3645024"/>
            <a:ext cx="288032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4932040" y="3429000"/>
            <a:ext cx="158417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2699792" y="2708920"/>
            <a:ext cx="3672408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08104" y="4941168"/>
            <a:ext cx="2634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Matching Lower bounds</a:t>
            </a:r>
          </a:p>
          <a:p>
            <a:r>
              <a:rPr lang="nb-NO" dirty="0" smtClean="0"/>
              <a:t>under SETH, </a:t>
            </a:r>
            <a:r>
              <a:rPr lang="nb-NO" dirty="0" smtClean="0">
                <a:solidFill>
                  <a:schemeClr val="accent3"/>
                </a:solidFill>
              </a:rPr>
              <a:t>SODA’11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2636912"/>
            <a:ext cx="62055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you!</a:t>
            </a:r>
            <a:endParaRPr lang="en-US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Everything is Easy 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b-NO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nb-NO" dirty="0" smtClean="0">
                <a:solidFill>
                  <a:schemeClr val="accent3"/>
                </a:solidFill>
              </a:rPr>
              <a:t>Independent Set (ISET):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>
                <a:solidFill>
                  <a:schemeClr val="accent3"/>
                </a:solidFill>
              </a:rPr>
              <a:t>IN:</a:t>
            </a:r>
            <a:r>
              <a:rPr lang="nb-NO" b="1" dirty="0" smtClean="0"/>
              <a:t> </a:t>
            </a:r>
            <a:r>
              <a:rPr lang="nb-NO" dirty="0" smtClean="0"/>
              <a:t>Graph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nb-NO" dirty="0" smtClean="0"/>
              <a:t>, integer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b="1" dirty="0" smtClean="0">
                <a:solidFill>
                  <a:schemeClr val="accent3"/>
                </a:solidFill>
              </a:rPr>
              <a:t>Q:</a:t>
            </a:r>
            <a:r>
              <a:rPr lang="nb-NO" dirty="0" smtClean="0"/>
              <a:t> Does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nb-NO" dirty="0" smtClean="0"/>
              <a:t> have a vertex set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nb-NO" dirty="0" smtClean="0"/>
              <a:t> of size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nb-NO" dirty="0" smtClean="0"/>
              <a:t> such that every pair of vertices in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nb-NO" dirty="0" smtClean="0"/>
              <a:t> are non-adjacent?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NP-Complete in general, but linear time for trees. Why?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Dynamic Programming for Iset 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b-NO" dirty="0" smtClean="0"/>
              <a:t>Root the tree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at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</a:p>
          <a:p>
            <a:pPr>
              <a:buNone/>
            </a:pPr>
            <a:r>
              <a:rPr lang="nb-NO" dirty="0" smtClean="0"/>
              <a:t>Let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be the subtree of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rooted at </a:t>
            </a:r>
            <a:r>
              <a:rPr lang="nb-NO" dirty="0" smtClean="0">
                <a:solidFill>
                  <a:srgbClr val="C00000"/>
                </a:solidFill>
              </a:rPr>
              <a:t>r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In[v] =</a:t>
            </a:r>
            <a:r>
              <a:rPr lang="nb-NO" dirty="0" smtClean="0"/>
              <a:t> Largest iset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v ∈ S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Out[v] =</a:t>
            </a:r>
            <a:r>
              <a:rPr lang="nb-NO" dirty="0" smtClean="0"/>
              <a:t> Largest iset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in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 such that </a:t>
            </a:r>
            <a:r>
              <a:rPr lang="nb-NO" dirty="0" smtClean="0">
                <a:solidFill>
                  <a:srgbClr val="C00000"/>
                </a:solidFill>
              </a:rPr>
              <a:t>v ∉ S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>
                <a:solidFill>
                  <a:srgbClr val="C00000"/>
                </a:solidFill>
              </a:rPr>
              <a:t>Best[v] =</a:t>
            </a:r>
            <a:r>
              <a:rPr lang="nb-NO" dirty="0" smtClean="0"/>
              <a:t> Largest iset in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baseline="-25000" dirty="0" smtClean="0">
                <a:solidFill>
                  <a:srgbClr val="C00000"/>
                </a:solidFill>
              </a:rPr>
              <a:t>v</a:t>
            </a:r>
            <a:r>
              <a:rPr lang="nb-NO" dirty="0" smtClean="0"/>
              <a:t>.</a:t>
            </a:r>
          </a:p>
          <a:p>
            <a:pPr>
              <a:buNone/>
            </a:pPr>
            <a:endParaRPr lang="nb-NO" dirty="0" smtClean="0"/>
          </a:p>
          <a:p>
            <a:pPr algn="ctr">
              <a:buNone/>
            </a:pPr>
            <a:r>
              <a:rPr lang="nb-NO" dirty="0" smtClean="0">
                <a:solidFill>
                  <a:srgbClr val="C00000"/>
                </a:solidFill>
              </a:rPr>
              <a:t>In[v] = </a:t>
            </a:r>
            <a:r>
              <a:rPr lang="el-GR" dirty="0" smtClean="0">
                <a:solidFill>
                  <a:srgbClr val="C00000"/>
                </a:solidFill>
              </a:rPr>
              <a:t>Σ</a:t>
            </a:r>
            <a:r>
              <a:rPr lang="nb-NO" baseline="-25000" dirty="0" smtClean="0">
                <a:solidFill>
                  <a:srgbClr val="C00000"/>
                </a:solidFill>
              </a:rPr>
              <a:t>u</a:t>
            </a:r>
            <a:r>
              <a:rPr lang="nb-NO" dirty="0" smtClean="0">
                <a:solidFill>
                  <a:srgbClr val="C00000"/>
                </a:solidFill>
              </a:rPr>
              <a:t> Out[u]</a:t>
            </a:r>
          </a:p>
          <a:p>
            <a:pPr algn="ctr">
              <a:buNone/>
            </a:pPr>
            <a:r>
              <a:rPr lang="nb-NO" dirty="0" smtClean="0">
                <a:solidFill>
                  <a:srgbClr val="C00000"/>
                </a:solidFill>
              </a:rPr>
              <a:t>Out[v] = </a:t>
            </a:r>
            <a:r>
              <a:rPr lang="el-GR" dirty="0" smtClean="0">
                <a:solidFill>
                  <a:srgbClr val="C00000"/>
                </a:solidFill>
              </a:rPr>
              <a:t>Σ</a:t>
            </a:r>
            <a:r>
              <a:rPr lang="nb-NO" baseline="-25000" dirty="0" smtClean="0">
                <a:solidFill>
                  <a:srgbClr val="C00000"/>
                </a:solidFill>
              </a:rPr>
              <a:t>u</a:t>
            </a:r>
            <a:r>
              <a:rPr lang="nb-NO" dirty="0" smtClean="0">
                <a:solidFill>
                  <a:srgbClr val="C00000"/>
                </a:solidFill>
              </a:rPr>
              <a:t> Best[u]</a:t>
            </a:r>
          </a:p>
          <a:p>
            <a:pPr algn="ctr">
              <a:buNone/>
            </a:pPr>
            <a:r>
              <a:rPr lang="nb-NO" dirty="0" smtClean="0">
                <a:solidFill>
                  <a:srgbClr val="C00000"/>
                </a:solidFill>
              </a:rPr>
              <a:t>Best[v]=max{In[v], Out[v]}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1331640" y="3356992"/>
            <a:ext cx="6912768" cy="2880320"/>
            <a:chOff x="1331640" y="3356992"/>
            <a:chExt cx="6912768" cy="2880320"/>
          </a:xfrm>
        </p:grpSpPr>
        <p:sp>
          <p:nvSpPr>
            <p:cNvPr id="4" name="Oval 3"/>
            <p:cNvSpPr/>
            <p:nvPr/>
          </p:nvSpPr>
          <p:spPr>
            <a:xfrm>
              <a:off x="3347864" y="4221088"/>
              <a:ext cx="1152128" cy="11521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640" y="4221088"/>
              <a:ext cx="1152128" cy="11521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364088" y="3429000"/>
              <a:ext cx="1152128" cy="11521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364088" y="5085184"/>
              <a:ext cx="1152128" cy="11521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7092280" y="3356992"/>
              <a:ext cx="1152128" cy="11521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Generalize trees?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Dynamic Programming works because the information must transfer through a single vertex.</a:t>
            </a:r>
          </a:p>
          <a:p>
            <a:r>
              <a:rPr lang="nb-NO" dirty="0" smtClean="0"/>
              <a:t>Generalize to information transfer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through a constant number</a:t>
            </a:r>
            <a:r>
              <a:rPr lang="nb-NO" dirty="0" smtClean="0"/>
              <a:t> of vertices.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555776" y="5733256"/>
            <a:ext cx="203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Tree-Partition</a:t>
            </a:r>
            <a:endParaRPr lang="en-US" sz="24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1619672" y="3573016"/>
            <a:ext cx="6336704" cy="2376264"/>
            <a:chOff x="1619672" y="3573016"/>
            <a:chExt cx="6336704" cy="2376264"/>
          </a:xfrm>
        </p:grpSpPr>
        <p:sp>
          <p:nvSpPr>
            <p:cNvPr id="8" name="Oval 7"/>
            <p:cNvSpPr/>
            <p:nvPr/>
          </p:nvSpPr>
          <p:spPr>
            <a:xfrm>
              <a:off x="1619672" y="4581128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979712" y="4581128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835696" y="4869160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635896" y="4509120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995936" y="4653136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707904" y="4869160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652120" y="5373216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868144" y="5733256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12160" y="4077072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52120" y="3789040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524328" y="3573016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740352" y="3941440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380312" y="3933056"/>
              <a:ext cx="216024" cy="21602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>
              <a:stCxn id="8" idx="6"/>
              <a:endCxn id="9" idx="2"/>
            </p:cNvCxnSpPr>
            <p:nvPr/>
          </p:nvCxnSpPr>
          <p:spPr>
            <a:xfrm>
              <a:off x="1835696" y="4689140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1"/>
              <a:endCxn id="8" idx="5"/>
            </p:cNvCxnSpPr>
            <p:nvPr/>
          </p:nvCxnSpPr>
          <p:spPr>
            <a:xfrm rot="16200000" flipV="1">
              <a:off x="1768056" y="4801520"/>
              <a:ext cx="135280" cy="632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0" idx="7"/>
              <a:endCxn id="9" idx="4"/>
            </p:cNvCxnSpPr>
            <p:nvPr/>
          </p:nvCxnSpPr>
          <p:spPr>
            <a:xfrm rot="5400000" flipH="1" flipV="1">
              <a:off x="2002082" y="4815154"/>
              <a:ext cx="103644" cy="67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3" idx="0"/>
              <a:endCxn id="11" idx="4"/>
            </p:cNvCxnSpPr>
            <p:nvPr/>
          </p:nvCxnSpPr>
          <p:spPr>
            <a:xfrm rot="16200000" flipV="1">
              <a:off x="3707904" y="4761148"/>
              <a:ext cx="144016" cy="720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2" idx="1"/>
              <a:endCxn id="11" idx="6"/>
            </p:cNvCxnSpPr>
            <p:nvPr/>
          </p:nvCxnSpPr>
          <p:spPr>
            <a:xfrm rot="16200000" flipV="1">
              <a:off x="3905926" y="4563126"/>
              <a:ext cx="67640" cy="1756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7" idx="5"/>
              <a:endCxn id="16" idx="1"/>
            </p:cNvCxnSpPr>
            <p:nvPr/>
          </p:nvCxnSpPr>
          <p:spPr>
            <a:xfrm rot="16200000" flipH="1">
              <a:off x="5872512" y="3937424"/>
              <a:ext cx="135280" cy="2072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5" idx="1"/>
              <a:endCxn id="14" idx="5"/>
            </p:cNvCxnSpPr>
            <p:nvPr/>
          </p:nvCxnSpPr>
          <p:spPr>
            <a:xfrm rot="16200000" flipV="1">
              <a:off x="5764500" y="5629612"/>
              <a:ext cx="207288" cy="632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1" idx="6"/>
              <a:endCxn id="20" idx="2"/>
            </p:cNvCxnSpPr>
            <p:nvPr/>
          </p:nvCxnSpPr>
          <p:spPr>
            <a:xfrm>
              <a:off x="7596336" y="4041068"/>
              <a:ext cx="144016" cy="8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0" idx="0"/>
              <a:endCxn id="19" idx="5"/>
            </p:cNvCxnSpPr>
            <p:nvPr/>
          </p:nvCxnSpPr>
          <p:spPr>
            <a:xfrm rot="16200000" flipV="1">
              <a:off x="7686522" y="3779598"/>
              <a:ext cx="184036" cy="1396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0" idx="6"/>
              <a:endCxn id="13" idx="2"/>
            </p:cNvCxnSpPr>
            <p:nvPr/>
          </p:nvCxnSpPr>
          <p:spPr>
            <a:xfrm>
              <a:off x="2051720" y="4977172"/>
              <a:ext cx="165618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9" idx="6"/>
              <a:endCxn id="11" idx="2"/>
            </p:cNvCxnSpPr>
            <p:nvPr/>
          </p:nvCxnSpPr>
          <p:spPr>
            <a:xfrm flipV="1">
              <a:off x="2195736" y="4617132"/>
              <a:ext cx="1440160" cy="720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3" idx="1"/>
              <a:endCxn id="9" idx="5"/>
            </p:cNvCxnSpPr>
            <p:nvPr/>
          </p:nvCxnSpPr>
          <p:spPr>
            <a:xfrm rot="16200000" flipV="1">
              <a:off x="2884180" y="4045436"/>
              <a:ext cx="135280" cy="15754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2" idx="6"/>
              <a:endCxn id="16" idx="3"/>
            </p:cNvCxnSpPr>
            <p:nvPr/>
          </p:nvCxnSpPr>
          <p:spPr>
            <a:xfrm flipV="1">
              <a:off x="4211960" y="4261460"/>
              <a:ext cx="1831836" cy="4996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1" idx="0"/>
              <a:endCxn id="17" idx="3"/>
            </p:cNvCxnSpPr>
            <p:nvPr/>
          </p:nvCxnSpPr>
          <p:spPr>
            <a:xfrm rot="5400000" flipH="1" flipV="1">
              <a:off x="4445986" y="3271350"/>
              <a:ext cx="535692" cy="19398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12" idx="5"/>
              <a:endCxn id="14" idx="1"/>
            </p:cNvCxnSpPr>
            <p:nvPr/>
          </p:nvCxnSpPr>
          <p:spPr>
            <a:xfrm rot="16200000" flipH="1">
              <a:off x="4648376" y="4369472"/>
              <a:ext cx="567328" cy="15034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3" idx="5"/>
              <a:endCxn id="15" idx="2"/>
            </p:cNvCxnSpPr>
            <p:nvPr/>
          </p:nvCxnSpPr>
          <p:spPr>
            <a:xfrm rot="16200000" flipH="1">
              <a:off x="4486358" y="4459482"/>
              <a:ext cx="787720" cy="19758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12" idx="6"/>
              <a:endCxn id="17" idx="4"/>
            </p:cNvCxnSpPr>
            <p:nvPr/>
          </p:nvCxnSpPr>
          <p:spPr>
            <a:xfrm flipV="1">
              <a:off x="4211960" y="4005064"/>
              <a:ext cx="1548172" cy="7560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7" idx="6"/>
              <a:endCxn id="21" idx="2"/>
            </p:cNvCxnSpPr>
            <p:nvPr/>
          </p:nvCxnSpPr>
          <p:spPr>
            <a:xfrm>
              <a:off x="5868144" y="3897052"/>
              <a:ext cx="1512168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6" idx="6"/>
              <a:endCxn id="19" idx="2"/>
            </p:cNvCxnSpPr>
            <p:nvPr/>
          </p:nvCxnSpPr>
          <p:spPr>
            <a:xfrm flipV="1">
              <a:off x="6228184" y="3681028"/>
              <a:ext cx="1296144" cy="5040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2771800" y="3717032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Width = </a:t>
            </a:r>
            <a:r>
              <a:rPr lang="nb-NO" sz="2400" dirty="0" smtClean="0">
                <a:solidFill>
                  <a:schemeClr val="accent3"/>
                </a:solidFill>
              </a:rPr>
              <a:t>3</a:t>
            </a:r>
            <a:endParaRPr lang="en-US" sz="24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5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More General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endParaRPr lang="nb-NO" sz="2800" dirty="0" smtClean="0">
              <a:solidFill>
                <a:schemeClr val="accent3"/>
              </a:solidFill>
            </a:endParaRPr>
          </a:p>
          <a:p>
            <a:r>
              <a:rPr lang="nb-NO" sz="2800" dirty="0" smtClean="0">
                <a:solidFill>
                  <a:schemeClr val="accent3"/>
                </a:solidFill>
              </a:rPr>
              <a:t>G</a:t>
            </a:r>
            <a:r>
              <a:rPr lang="nb-NO" sz="2800" dirty="0" smtClean="0"/>
              <a:t> = graph</a:t>
            </a:r>
          </a:p>
          <a:p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dirty="0" smtClean="0"/>
              <a:t> = decomposition tree. For each node  </a:t>
            </a:r>
            <a:r>
              <a:rPr lang="nb-NO" sz="28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/>
              <a:t> of </a:t>
            </a:r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dirty="0" smtClean="0"/>
              <a:t> there is a </a:t>
            </a:r>
            <a:r>
              <a:rPr lang="nb-NO" sz="2800" dirty="0" smtClean="0">
                <a:solidFill>
                  <a:schemeClr val="accent3"/>
                </a:solidFill>
              </a:rPr>
              <a:t>bag</a:t>
            </a:r>
            <a:r>
              <a:rPr lang="nb-NO" sz="2800" dirty="0" smtClean="0"/>
              <a:t> </a:t>
            </a:r>
            <a:r>
              <a:rPr lang="nb-NO" sz="2800" dirty="0" smtClean="0">
                <a:solidFill>
                  <a:schemeClr val="accent3"/>
                </a:solidFill>
              </a:rPr>
              <a:t>B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/>
              <a:t> that contains vertices of </a:t>
            </a:r>
            <a:r>
              <a:rPr lang="nb-NO" sz="2800" dirty="0" smtClean="0">
                <a:solidFill>
                  <a:schemeClr val="accent3"/>
                </a:solidFill>
              </a:rPr>
              <a:t>G</a:t>
            </a:r>
            <a:r>
              <a:rPr lang="nb-NO" sz="2800" dirty="0" smtClean="0"/>
              <a:t>.</a:t>
            </a:r>
          </a:p>
          <a:p>
            <a:r>
              <a:rPr lang="nb-NO" sz="2800" dirty="0" smtClean="0"/>
              <a:t>The bags of </a:t>
            </a:r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dirty="0" smtClean="0"/>
              <a:t> partition the vertices of </a:t>
            </a:r>
            <a:r>
              <a:rPr lang="nb-NO" sz="2800" dirty="0" smtClean="0">
                <a:solidFill>
                  <a:schemeClr val="accent3"/>
                </a:solidFill>
              </a:rPr>
              <a:t>G</a:t>
            </a:r>
            <a:r>
              <a:rPr lang="nb-NO" sz="2800" dirty="0" smtClean="0"/>
              <a:t>.</a:t>
            </a:r>
          </a:p>
          <a:p>
            <a:r>
              <a:rPr lang="nb-NO" sz="2800" dirty="0" smtClean="0"/>
              <a:t>Root the tree </a:t>
            </a:r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dirty="0" smtClean="0"/>
              <a:t>, </a:t>
            </a:r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/>
              <a:t> is the subtree rooted at </a:t>
            </a:r>
            <a:r>
              <a:rPr lang="nb-NO" sz="2800" dirty="0" smtClean="0">
                <a:solidFill>
                  <a:schemeClr val="accent3"/>
                </a:solidFill>
              </a:rPr>
              <a:t>T</a:t>
            </a:r>
            <a:r>
              <a:rPr lang="nb-NO" sz="2800" dirty="0" smtClean="0"/>
              <a:t>. </a:t>
            </a:r>
          </a:p>
          <a:p>
            <a:r>
              <a:rPr lang="nb-NO" sz="2800" dirty="0" smtClean="0">
                <a:solidFill>
                  <a:schemeClr val="accent3"/>
                </a:solidFill>
              </a:rPr>
              <a:t>G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/>
              <a:t> is </a:t>
            </a:r>
            <a:r>
              <a:rPr lang="nb-NO" sz="2800" dirty="0" smtClean="0">
                <a:solidFill>
                  <a:schemeClr val="accent3"/>
                </a:solidFill>
              </a:rPr>
              <a:t>G[∪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u∈ T</a:t>
            </a:r>
            <a:r>
              <a:rPr lang="nb-NO" sz="2800" baseline="-30000" dirty="0" smtClean="0">
                <a:solidFill>
                  <a:schemeClr val="accent3"/>
                </a:solidFill>
              </a:rPr>
              <a:t>v</a:t>
            </a:r>
            <a:r>
              <a:rPr lang="nb-NO" sz="2800" dirty="0" smtClean="0">
                <a:solidFill>
                  <a:schemeClr val="accent3"/>
                </a:solidFill>
              </a:rPr>
              <a:t> B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u</a:t>
            </a:r>
            <a:r>
              <a:rPr lang="nb-NO" sz="2800" dirty="0" smtClean="0">
                <a:solidFill>
                  <a:schemeClr val="accent3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Iset on Tree-Partitions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Define </a:t>
            </a:r>
            <a:r>
              <a:rPr lang="nb-NO" dirty="0" smtClean="0">
                <a:solidFill>
                  <a:schemeClr val="accent3"/>
                </a:solidFill>
              </a:rPr>
              <a:t>Best[v,S]</a:t>
            </a:r>
            <a:r>
              <a:rPr lang="nb-NO" dirty="0" smtClean="0"/>
              <a:t> where </a:t>
            </a:r>
            <a:r>
              <a:rPr lang="nb-NO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is a node in </a:t>
            </a:r>
            <a:r>
              <a:rPr lang="nb-NO" dirty="0" smtClean="0">
                <a:solidFill>
                  <a:schemeClr val="accent3"/>
                </a:solidFill>
              </a:rPr>
              <a:t>T</a:t>
            </a:r>
            <a:r>
              <a:rPr lang="nb-NO" dirty="0" smtClean="0"/>
              <a:t> and </a:t>
            </a:r>
            <a:r>
              <a:rPr lang="nb-NO" dirty="0" smtClean="0">
                <a:solidFill>
                  <a:schemeClr val="accent3"/>
                </a:solidFill>
              </a:rPr>
              <a:t>S ⊆ B</a:t>
            </a:r>
            <a:r>
              <a:rPr lang="nb-NO" baseline="-25000" dirty="0" smtClean="0">
                <a:solidFill>
                  <a:schemeClr val="accent3"/>
                </a:solidFill>
              </a:rPr>
              <a:t>v</a:t>
            </a:r>
            <a:r>
              <a:rPr lang="en-US" dirty="0" smtClean="0"/>
              <a:t> to be the size of the largest independent set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 of </a:t>
            </a:r>
            <a:r>
              <a:rPr lang="en-US" dirty="0" err="1" smtClean="0">
                <a:solidFill>
                  <a:schemeClr val="accent3"/>
                </a:solidFill>
              </a:rPr>
              <a:t>G</a:t>
            </a:r>
            <a:r>
              <a:rPr lang="en-US" baseline="-25000" dirty="0" err="1" smtClean="0">
                <a:solidFill>
                  <a:schemeClr val="accent3"/>
                </a:solidFill>
              </a:rPr>
              <a:t>v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chemeClr val="accent3"/>
                </a:solidFill>
              </a:rPr>
              <a:t>X </a:t>
            </a:r>
            <a:r>
              <a:rPr lang="nb-NO" dirty="0" smtClean="0">
                <a:solidFill>
                  <a:schemeClr val="accent3"/>
                </a:solidFill>
              </a:rPr>
              <a:t>∩ B</a:t>
            </a:r>
            <a:r>
              <a:rPr lang="nb-NO" baseline="-25000" dirty="0" smtClean="0">
                <a:solidFill>
                  <a:schemeClr val="accent3"/>
                </a:solidFill>
              </a:rPr>
              <a:t>v</a:t>
            </a:r>
            <a:r>
              <a:rPr lang="nb-NO" dirty="0" smtClean="0"/>
              <a:t> = </a:t>
            </a:r>
            <a:r>
              <a:rPr lang="nb-NO" dirty="0" smtClean="0">
                <a:solidFill>
                  <a:schemeClr val="accent3"/>
                </a:solidFill>
              </a:rPr>
              <a:t>S</a:t>
            </a:r>
            <a:r>
              <a:rPr lang="nb-NO" dirty="0" smtClean="0"/>
              <a:t>.</a:t>
            </a:r>
          </a:p>
          <a:p>
            <a:pPr>
              <a:buNone/>
            </a:pPr>
            <a:r>
              <a:rPr lang="nb-NO" dirty="0" smtClean="0"/>
              <a:t> </a:t>
            </a:r>
          </a:p>
          <a:p>
            <a:pPr>
              <a:buNone/>
            </a:pPr>
            <a:r>
              <a:rPr lang="nb-NO" dirty="0" smtClean="0">
                <a:solidFill>
                  <a:schemeClr val="accent3"/>
                </a:solidFill>
              </a:rPr>
              <a:t>	</a:t>
            </a:r>
            <a:r>
              <a:rPr lang="nb-NO" sz="2800" dirty="0" smtClean="0">
                <a:solidFill>
                  <a:schemeClr val="accent3"/>
                </a:solidFill>
              </a:rPr>
              <a:t>Test[X] = 1 if G[X] is independent, </a:t>
            </a:r>
            <a:r>
              <a:rPr lang="nb-NO" sz="2800" b="1" dirty="0" smtClean="0">
                <a:solidFill>
                  <a:schemeClr val="accent3"/>
                </a:solidFill>
              </a:rPr>
              <a:t>-∞</a:t>
            </a:r>
            <a:r>
              <a:rPr lang="nb-NO" sz="2800" dirty="0" smtClean="0">
                <a:solidFill>
                  <a:schemeClr val="accent3"/>
                </a:solidFill>
              </a:rPr>
              <a:t> if not.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nb-NO" sz="2800" dirty="0" smtClean="0">
                <a:solidFill>
                  <a:schemeClr val="accent3"/>
                </a:solidFill>
              </a:rPr>
              <a:t>Best[v,S] = |S| + </a:t>
            </a:r>
            <a:r>
              <a:rPr lang="el-GR" sz="2800" dirty="0" smtClean="0">
                <a:solidFill>
                  <a:schemeClr val="accent3"/>
                </a:solidFill>
              </a:rPr>
              <a:t>Σ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u</a:t>
            </a:r>
            <a:r>
              <a:rPr lang="nb-NO" sz="2800" dirty="0" smtClean="0">
                <a:solidFill>
                  <a:schemeClr val="accent3"/>
                </a:solidFill>
              </a:rPr>
              <a:t> Max</a:t>
            </a:r>
            <a:r>
              <a:rPr lang="nb-NO" sz="2800" baseline="-25000" dirty="0" smtClean="0">
                <a:solidFill>
                  <a:schemeClr val="accent3"/>
                </a:solidFill>
              </a:rPr>
              <a:t>S’⊆B</a:t>
            </a:r>
            <a:r>
              <a:rPr lang="nb-NO" sz="2800" baseline="-50000" dirty="0" smtClean="0">
                <a:solidFill>
                  <a:schemeClr val="accent3"/>
                </a:solidFill>
              </a:rPr>
              <a:t>u</a:t>
            </a:r>
            <a:r>
              <a:rPr lang="nb-NO" sz="2800" dirty="0" smtClean="0">
                <a:solidFill>
                  <a:schemeClr val="accent3"/>
                </a:solidFill>
              </a:rPr>
              <a:t> × Test[S ∪ S’]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Are Tree-Partitions The right Generalization?</a:t>
            </a:r>
            <a:endParaRPr lang="en-US" dirty="0"/>
          </a:p>
        </p:txBody>
      </p:sp>
      <p:sp>
        <p:nvSpPr>
          <p:cNvPr id="4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717032"/>
            <a:ext cx="7467600" cy="275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What is the tree-partition-width?</a:t>
            </a:r>
          </a:p>
          <a:p>
            <a:pPr>
              <a:buNone/>
            </a:pPr>
            <a:r>
              <a:rPr lang="nb-NO" dirty="0" smtClean="0"/>
              <a:t>Decomposition tree must be a </a:t>
            </a:r>
            <a:r>
              <a:rPr lang="nb-NO" dirty="0" smtClean="0">
                <a:solidFill>
                  <a:schemeClr val="accent3"/>
                </a:solidFill>
              </a:rPr>
              <a:t>star</a:t>
            </a:r>
            <a:r>
              <a:rPr lang="nb-NO" dirty="0" smtClean="0"/>
              <a:t> with the bag B containing </a:t>
            </a:r>
            <a:r>
              <a:rPr lang="nb-NO" dirty="0" smtClean="0">
                <a:solidFill>
                  <a:srgbClr val="C00000"/>
                </a:solidFill>
              </a:rPr>
              <a:t>u</a:t>
            </a:r>
            <a:r>
              <a:rPr lang="nb-NO" dirty="0" smtClean="0"/>
              <a:t> in the center.</a:t>
            </a:r>
          </a:p>
          <a:p>
            <a:pPr>
              <a:buNone/>
            </a:pPr>
            <a:r>
              <a:rPr lang="nb-NO" dirty="0" smtClean="0"/>
              <a:t>At least one component of size </a:t>
            </a:r>
            <a:r>
              <a:rPr lang="nb-NO" dirty="0" smtClean="0">
                <a:solidFill>
                  <a:schemeClr val="accent3"/>
                </a:solidFill>
              </a:rPr>
              <a:t>≥ n/|B|</a:t>
            </a:r>
          </a:p>
          <a:p>
            <a:pPr>
              <a:buNone/>
            </a:pPr>
            <a:r>
              <a:rPr lang="nb-NO" dirty="0" smtClean="0"/>
              <a:t>tree-partition-width </a:t>
            </a:r>
            <a:r>
              <a:rPr lang="nb-NO" dirty="0" smtClean="0">
                <a:solidFill>
                  <a:schemeClr val="accent3"/>
                </a:solidFill>
              </a:rPr>
              <a:t>≥ n</a:t>
            </a:r>
            <a:r>
              <a:rPr lang="nb-NO" baseline="30000" dirty="0" smtClean="0">
                <a:solidFill>
                  <a:schemeClr val="accent3"/>
                </a:solidFill>
              </a:rPr>
              <a:t>1/2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691680" y="1916832"/>
            <a:ext cx="5184576" cy="1440160"/>
            <a:chOff x="1691680" y="1988840"/>
            <a:chExt cx="5184576" cy="1440160"/>
          </a:xfrm>
        </p:grpSpPr>
        <p:sp>
          <p:nvSpPr>
            <p:cNvPr id="5" name="Oval 4"/>
            <p:cNvSpPr/>
            <p:nvPr/>
          </p:nvSpPr>
          <p:spPr>
            <a:xfrm>
              <a:off x="3923928" y="198884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u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10" idx="6"/>
              <a:endCxn id="11" idx="2"/>
            </p:cNvCxnSpPr>
            <p:nvPr/>
          </p:nvCxnSpPr>
          <p:spPr>
            <a:xfrm>
              <a:off x="2051720" y="324898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2"/>
              <a:endCxn id="12" idx="6"/>
            </p:cNvCxnSpPr>
            <p:nvPr/>
          </p:nvCxnSpPr>
          <p:spPr>
            <a:xfrm rot="10800000">
              <a:off x="3923928" y="3248980"/>
              <a:ext cx="86409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1" idx="6"/>
              <a:endCxn id="12" idx="2"/>
            </p:cNvCxnSpPr>
            <p:nvPr/>
          </p:nvCxnSpPr>
          <p:spPr>
            <a:xfrm>
              <a:off x="2987824" y="324898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1691680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2627784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563888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788024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652120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516216" y="3068960"/>
              <a:ext cx="360040" cy="3600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14" idx="2"/>
              <a:endCxn id="13" idx="6"/>
            </p:cNvCxnSpPr>
            <p:nvPr/>
          </p:nvCxnSpPr>
          <p:spPr>
            <a:xfrm rot="10800000">
              <a:off x="5148064" y="3248980"/>
              <a:ext cx="5040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2"/>
              <a:endCxn id="14" idx="6"/>
            </p:cNvCxnSpPr>
            <p:nvPr/>
          </p:nvCxnSpPr>
          <p:spPr>
            <a:xfrm rot="10800000">
              <a:off x="6012160" y="3248980"/>
              <a:ext cx="5040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5" idx="0"/>
              <a:endCxn id="5" idx="6"/>
            </p:cNvCxnSpPr>
            <p:nvPr/>
          </p:nvCxnSpPr>
          <p:spPr>
            <a:xfrm rot="16200000" flipV="1">
              <a:off x="5040052" y="1412776"/>
              <a:ext cx="900100" cy="24122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4" idx="1"/>
              <a:endCxn id="5" idx="5"/>
            </p:cNvCxnSpPr>
            <p:nvPr/>
          </p:nvCxnSpPr>
          <p:spPr>
            <a:xfrm rot="16200000" flipV="1">
              <a:off x="4555277" y="1972117"/>
              <a:ext cx="825534" cy="14736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3" idx="0"/>
              <a:endCxn id="5" idx="5"/>
            </p:cNvCxnSpPr>
            <p:nvPr/>
          </p:nvCxnSpPr>
          <p:spPr>
            <a:xfrm rot="16200000" flipV="1">
              <a:off x="4213240" y="2314155"/>
              <a:ext cx="772807" cy="7368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2" idx="0"/>
              <a:endCxn id="5" idx="3"/>
            </p:cNvCxnSpPr>
            <p:nvPr/>
          </p:nvCxnSpPr>
          <p:spPr>
            <a:xfrm rot="5400000" flipH="1" flipV="1">
              <a:off x="3473878" y="2566184"/>
              <a:ext cx="772807" cy="2327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1" idx="7"/>
              <a:endCxn id="5" idx="3"/>
            </p:cNvCxnSpPr>
            <p:nvPr/>
          </p:nvCxnSpPr>
          <p:spPr>
            <a:xfrm rot="5400000" flipH="1" flipV="1">
              <a:off x="3043109" y="2188141"/>
              <a:ext cx="825534" cy="10415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0" idx="7"/>
              <a:endCxn id="5" idx="2"/>
            </p:cNvCxnSpPr>
            <p:nvPr/>
          </p:nvCxnSpPr>
          <p:spPr>
            <a:xfrm rot="5400000" flipH="1" flipV="1">
              <a:off x="2485047" y="1682807"/>
              <a:ext cx="952827" cy="1924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6516216" y="3068960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n</a:t>
              </a:r>
              <a:endParaRPr lang="en-US" sz="1400" baseline="-25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709960" y="3068960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646064" y="3068960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2</a:t>
              </a:r>
              <a:endParaRPr lang="en-US" sz="1400" baseline="-25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82168" y="3049215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3</a:t>
              </a:r>
              <a:endParaRPr lang="en-US" sz="1400" baseline="-25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734296" y="3068960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n-2</a:t>
              </a:r>
              <a:endParaRPr lang="en-US" sz="1400" baseline="-25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635006" y="3068960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 smtClean="0"/>
                <a:t>v</a:t>
              </a:r>
              <a:r>
                <a:rPr lang="nb-NO" sz="1400" baseline="-25000" dirty="0" smtClean="0"/>
                <a:t>n-1</a:t>
              </a:r>
              <a:endParaRPr lang="en-US" sz="1400" baseline="-250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779912" y="1340768"/>
            <a:ext cx="3672408" cy="2880320"/>
            <a:chOff x="3995936" y="1268760"/>
            <a:chExt cx="3672408" cy="2880320"/>
          </a:xfrm>
        </p:grpSpPr>
        <p:grpSp>
          <p:nvGrpSpPr>
            <p:cNvPr id="60" name="Group 59"/>
            <p:cNvGrpSpPr/>
            <p:nvPr/>
          </p:nvGrpSpPr>
          <p:grpSpPr>
            <a:xfrm>
              <a:off x="3995936" y="1268760"/>
              <a:ext cx="3672408" cy="2592288"/>
              <a:chOff x="3995936" y="1268760"/>
              <a:chExt cx="3672408" cy="259228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995936" y="1268760"/>
                <a:ext cx="3672408" cy="2592288"/>
              </a:xfrm>
              <a:prstGeom prst="rect">
                <a:avLst/>
              </a:prstGeom>
              <a:solidFill>
                <a:schemeClr val="bg1"/>
              </a:solidFill>
              <a:ln w="63500">
                <a:solidFill>
                  <a:schemeClr val="accent3"/>
                </a:solidFill>
              </a:ln>
              <a:effectLst>
                <a:outerShdw blurRad="508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5580112" y="1844824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4427984" y="2924944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220072" y="2924944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012160" y="2924944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6804248" y="2924944"/>
                <a:ext cx="504056" cy="5040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Connector 40"/>
              <p:cNvCxnSpPr>
                <a:stCxn id="33" idx="0"/>
                <a:endCxn id="32" idx="2"/>
              </p:cNvCxnSpPr>
              <p:nvPr/>
            </p:nvCxnSpPr>
            <p:spPr>
              <a:xfrm rot="5400000" flipH="1" flipV="1">
                <a:off x="4716016" y="2060848"/>
                <a:ext cx="828092" cy="9001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35" idx="0"/>
                <a:endCxn id="32" idx="3"/>
              </p:cNvCxnSpPr>
              <p:nvPr/>
            </p:nvCxnSpPr>
            <p:spPr>
              <a:xfrm rot="5400000" flipH="1" flipV="1">
                <a:off x="5238074" y="2509090"/>
                <a:ext cx="649881" cy="18182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36" idx="0"/>
                <a:endCxn id="32" idx="5"/>
              </p:cNvCxnSpPr>
              <p:nvPr/>
            </p:nvCxnSpPr>
            <p:spPr>
              <a:xfrm rot="16200000" flipV="1">
                <a:off x="5812330" y="2473085"/>
                <a:ext cx="649881" cy="2538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38" idx="0"/>
                <a:endCxn id="32" idx="6"/>
              </p:cNvCxnSpPr>
              <p:nvPr/>
            </p:nvCxnSpPr>
            <p:spPr>
              <a:xfrm rot="16200000" flipV="1">
                <a:off x="6156176" y="2024844"/>
                <a:ext cx="828092" cy="97210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Arrow Connector 61"/>
            <p:cNvCxnSpPr>
              <a:stCxn id="30" idx="2"/>
            </p:cNvCxnSpPr>
            <p:nvPr/>
          </p:nvCxnSpPr>
          <p:spPr>
            <a:xfrm rot="5400000">
              <a:off x="5382090" y="3699030"/>
              <a:ext cx="288032" cy="612068"/>
            </a:xfrm>
            <a:prstGeom prst="straightConnector1">
              <a:avLst/>
            </a:prstGeom>
            <a:ln w="63500">
              <a:solidFill>
                <a:schemeClr val="accent3"/>
              </a:solidFill>
              <a:tailEnd type="arrow"/>
            </a:ln>
            <a:effectLst>
              <a:outerShdw blurRad="508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357</TotalTime>
  <Words>1996</Words>
  <Application>Microsoft Office PowerPoint</Application>
  <PresentationFormat>On-screen Show (4:3)</PresentationFormat>
  <Paragraphs>293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Oriel</vt:lpstr>
      <vt:lpstr>An introduction to Treewidth</vt:lpstr>
      <vt:lpstr>What is treewidth?</vt:lpstr>
      <vt:lpstr>Origins</vt:lpstr>
      <vt:lpstr>Everything is Easy on Trees</vt:lpstr>
      <vt:lpstr>Dynamic Programming for Iset on trees</vt:lpstr>
      <vt:lpstr>Generalize trees?</vt:lpstr>
      <vt:lpstr>More General Dynamic Programming</vt:lpstr>
      <vt:lpstr>Iset on Tree-Partitions</vt:lpstr>
      <vt:lpstr>Are Tree-Partitions The right Generalization?</vt:lpstr>
      <vt:lpstr>Towards Tree-width</vt:lpstr>
      <vt:lpstr>Tree-Decomposition definition</vt:lpstr>
      <vt:lpstr>Example</vt:lpstr>
      <vt:lpstr>Connectivity Properties:</vt:lpstr>
      <vt:lpstr>Moral of previous slide</vt:lpstr>
      <vt:lpstr>Exercise</vt:lpstr>
      <vt:lpstr>Solution</vt:lpstr>
      <vt:lpstr>Structural Properties</vt:lpstr>
      <vt:lpstr>Adding / Deleting vertices</vt:lpstr>
      <vt:lpstr>Exercise</vt:lpstr>
      <vt:lpstr>Contracting and Subdividing Edges</vt:lpstr>
      <vt:lpstr>Treewidth of Cliques</vt:lpstr>
      <vt:lpstr>Exercise</vt:lpstr>
      <vt:lpstr>Balanced Separators</vt:lpstr>
      <vt:lpstr>Balanced Separatord cont’d</vt:lpstr>
      <vt:lpstr>Balanced Separators 2: Exercise</vt:lpstr>
      <vt:lpstr>Soln.</vt:lpstr>
      <vt:lpstr>ISET in polynomial space</vt:lpstr>
      <vt:lpstr>What about ISET in f(tw)nO(1) time and polynomial space?</vt:lpstr>
      <vt:lpstr>Computing Treewidth</vt:lpstr>
      <vt:lpstr>What to optimize?</vt:lpstr>
      <vt:lpstr>(C)MSOL</vt:lpstr>
      <vt:lpstr>CMSOL Optimization Problems for colored graphs</vt:lpstr>
      <vt:lpstr>Model Checking CMSOL properties</vt:lpstr>
      <vt:lpstr>Courcelle’s Theorem(s)</vt:lpstr>
      <vt:lpstr>Optimizing f(tw)</vt:lpstr>
      <vt:lpstr>Optimizing f(tw) – current picture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Treewidth</dc:title>
  <dc:creator>Daniel</dc:creator>
  <cp:lastModifiedBy>Daniel</cp:lastModifiedBy>
  <cp:revision>46</cp:revision>
  <dcterms:created xsi:type="dcterms:W3CDTF">2011-05-06T06:18:53Z</dcterms:created>
  <dcterms:modified xsi:type="dcterms:W3CDTF">2011-05-11T04:48:53Z</dcterms:modified>
</cp:coreProperties>
</file>