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The Santa Claus Problem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Based on</a:t>
            </a:r>
          </a:p>
          <a:p>
            <a:pPr algn="l"/>
            <a:r>
              <a:rPr lang="en-US" sz="2400" dirty="0" err="1" smtClean="0"/>
              <a:t>Polacek</a:t>
            </a:r>
            <a:r>
              <a:rPr lang="en-US" sz="2400" dirty="0" smtClean="0"/>
              <a:t>, </a:t>
            </a:r>
            <a:r>
              <a:rPr lang="en-US" sz="2400" dirty="0" err="1" smtClean="0"/>
              <a:t>Svensson</a:t>
            </a:r>
            <a:r>
              <a:rPr lang="en-US" sz="2400" dirty="0" smtClean="0"/>
              <a:t>, Quasi polynomial local search for restricted max-min fair allocation.</a:t>
            </a:r>
          </a:p>
          <a:p>
            <a:pPr algn="l"/>
            <a:r>
              <a:rPr lang="en-US" sz="2400" dirty="0" err="1" smtClean="0"/>
              <a:t>Asadpour</a:t>
            </a:r>
            <a:r>
              <a:rPr lang="en-US" sz="2400" dirty="0" smtClean="0"/>
              <a:t>, </a:t>
            </a:r>
            <a:r>
              <a:rPr lang="en-US" sz="2400" dirty="0" err="1" smtClean="0"/>
              <a:t>Feige</a:t>
            </a:r>
            <a:r>
              <a:rPr lang="en-US" sz="2400" dirty="0" smtClean="0"/>
              <a:t>, </a:t>
            </a:r>
            <a:r>
              <a:rPr lang="en-US" sz="2400" dirty="0" err="1" smtClean="0"/>
              <a:t>Saberi</a:t>
            </a:r>
            <a:r>
              <a:rPr lang="en-US" sz="2400" dirty="0" smtClean="0"/>
              <a:t>, Santa Claus meets </a:t>
            </a:r>
            <a:r>
              <a:rPr lang="en-US" sz="2400" dirty="0" err="1" smtClean="0"/>
              <a:t>hypergraph</a:t>
            </a:r>
            <a:r>
              <a:rPr lang="en-US" sz="2400" dirty="0" smtClean="0"/>
              <a:t> </a:t>
            </a:r>
            <a:r>
              <a:rPr lang="en-US" sz="2400" dirty="0" err="1" smtClean="0"/>
              <a:t>matchings</a:t>
            </a:r>
            <a:r>
              <a:rPr lang="en-US" sz="2400" dirty="0" smtClean="0"/>
              <a:t>.</a:t>
            </a:r>
          </a:p>
          <a:p>
            <a:pPr algn="l"/>
            <a:r>
              <a:rPr lang="en-US" sz="2400" dirty="0" err="1" smtClean="0"/>
              <a:t>Bansal</a:t>
            </a:r>
            <a:r>
              <a:rPr lang="en-US" sz="2400" dirty="0" smtClean="0"/>
              <a:t>, </a:t>
            </a:r>
            <a:r>
              <a:rPr lang="en-US" sz="2400" dirty="0" err="1" smtClean="0"/>
              <a:t>Sviridenko</a:t>
            </a:r>
            <a:r>
              <a:rPr lang="en-US" sz="2400" dirty="0" smtClean="0"/>
              <a:t>, The Santa Claus Problem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run of the PS algorithm</a:t>
            </a:r>
            <a:endParaRPr lang="en-IN" dirty="0"/>
          </a:p>
        </p:txBody>
      </p:sp>
      <p:grpSp>
        <p:nvGrpSpPr>
          <p:cNvPr id="13" name="Group 12"/>
          <p:cNvGrpSpPr/>
          <p:nvPr/>
        </p:nvGrpSpPr>
        <p:grpSpPr>
          <a:xfrm>
            <a:off x="762000" y="2971800"/>
            <a:ext cx="1347954" cy="1242616"/>
            <a:chOff x="1023943" y="2322338"/>
            <a:chExt cx="1347954" cy="1242616"/>
          </a:xfrm>
        </p:grpSpPr>
        <p:sp>
          <p:nvSpPr>
            <p:cNvPr id="4" name="Oval 3"/>
            <p:cNvSpPr/>
            <p:nvPr/>
          </p:nvSpPr>
          <p:spPr>
            <a:xfrm>
              <a:off x="1219200" y="2895600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Oval 4"/>
            <p:cNvSpPr/>
            <p:nvPr/>
          </p:nvSpPr>
          <p:spPr>
            <a:xfrm>
              <a:off x="2133600" y="2438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Oval 7"/>
            <p:cNvSpPr/>
            <p:nvPr/>
          </p:nvSpPr>
          <p:spPr>
            <a:xfrm>
              <a:off x="2133600" y="2819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Oval 8"/>
            <p:cNvSpPr/>
            <p:nvPr/>
          </p:nvSpPr>
          <p:spPr>
            <a:xfrm>
              <a:off x="2133600" y="3200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Isosceles Triangle 11"/>
            <p:cNvSpPr/>
            <p:nvPr/>
          </p:nvSpPr>
          <p:spPr>
            <a:xfrm rot="16009696">
              <a:off x="1076612" y="2269669"/>
              <a:ext cx="1242616" cy="1347954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90800" y="2438400"/>
            <a:ext cx="1347954" cy="1242616"/>
            <a:chOff x="1023943" y="2322338"/>
            <a:chExt cx="1347954" cy="1242616"/>
          </a:xfrm>
        </p:grpSpPr>
        <p:sp>
          <p:nvSpPr>
            <p:cNvPr id="15" name="Oval 14"/>
            <p:cNvSpPr/>
            <p:nvPr/>
          </p:nvSpPr>
          <p:spPr>
            <a:xfrm>
              <a:off x="1219200" y="2895600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Oval 15"/>
            <p:cNvSpPr/>
            <p:nvPr/>
          </p:nvSpPr>
          <p:spPr>
            <a:xfrm>
              <a:off x="2133600" y="2438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Oval 16"/>
            <p:cNvSpPr/>
            <p:nvPr/>
          </p:nvSpPr>
          <p:spPr>
            <a:xfrm>
              <a:off x="2133600" y="2819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7"/>
            <p:cNvSpPr/>
            <p:nvPr/>
          </p:nvSpPr>
          <p:spPr>
            <a:xfrm>
              <a:off x="2133600" y="3200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Isosceles Triangle 18"/>
            <p:cNvSpPr/>
            <p:nvPr/>
          </p:nvSpPr>
          <p:spPr>
            <a:xfrm rot="16009696">
              <a:off x="1076612" y="2269669"/>
              <a:ext cx="1242616" cy="1347954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414538" y="4030524"/>
            <a:ext cx="1700262" cy="1379676"/>
            <a:chOff x="2414538" y="4030524"/>
            <a:chExt cx="1700262" cy="1379676"/>
          </a:xfrm>
        </p:grpSpPr>
        <p:sp>
          <p:nvSpPr>
            <p:cNvPr id="22" name="Oval 21"/>
            <p:cNvSpPr/>
            <p:nvPr/>
          </p:nvSpPr>
          <p:spPr>
            <a:xfrm>
              <a:off x="3962400" y="46482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Oval 22"/>
            <p:cNvSpPr/>
            <p:nvPr/>
          </p:nvSpPr>
          <p:spPr>
            <a:xfrm>
              <a:off x="3810000" y="49530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Oval 23"/>
            <p:cNvSpPr/>
            <p:nvPr/>
          </p:nvSpPr>
          <p:spPr>
            <a:xfrm>
              <a:off x="3505200" y="52578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Isosceles Triangle 24"/>
            <p:cNvSpPr/>
            <p:nvPr/>
          </p:nvSpPr>
          <p:spPr>
            <a:xfrm rot="18338158">
              <a:off x="2632992" y="3812070"/>
              <a:ext cx="1242616" cy="1679524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462663" y="1524288"/>
            <a:ext cx="1242616" cy="1776844"/>
            <a:chOff x="2462663" y="1524288"/>
            <a:chExt cx="1242616" cy="1776844"/>
          </a:xfrm>
        </p:grpSpPr>
        <p:sp>
          <p:nvSpPr>
            <p:cNvPr id="29" name="Oval 28"/>
            <p:cNvSpPr/>
            <p:nvPr/>
          </p:nvSpPr>
          <p:spPr>
            <a:xfrm rot="18658134">
              <a:off x="3168488" y="1703499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Oval 29"/>
            <p:cNvSpPr/>
            <p:nvPr/>
          </p:nvSpPr>
          <p:spPr>
            <a:xfrm rot="18658134">
              <a:off x="2850696" y="1555295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Isosceles Triangle 30"/>
            <p:cNvSpPr/>
            <p:nvPr/>
          </p:nvSpPr>
          <p:spPr>
            <a:xfrm rot="11926405">
              <a:off x="2462663" y="1524288"/>
              <a:ext cx="1242616" cy="1776844"/>
            </a:xfrm>
            <a:prstGeom prst="triangl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828800" y="3733800"/>
            <a:ext cx="1347954" cy="1242616"/>
            <a:chOff x="1828800" y="3733800"/>
            <a:chExt cx="1347954" cy="1242616"/>
          </a:xfrm>
        </p:grpSpPr>
        <p:sp>
          <p:nvSpPr>
            <p:cNvPr id="33" name="Oval 32"/>
            <p:cNvSpPr/>
            <p:nvPr/>
          </p:nvSpPr>
          <p:spPr>
            <a:xfrm>
              <a:off x="2743200" y="4267200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Oval 34"/>
            <p:cNvSpPr/>
            <p:nvPr/>
          </p:nvSpPr>
          <p:spPr>
            <a:xfrm>
              <a:off x="1905000" y="45720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/>
            <p:cNvSpPr/>
            <p:nvPr/>
          </p:nvSpPr>
          <p:spPr>
            <a:xfrm>
              <a:off x="1905000" y="42672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Isosceles Triangle 36"/>
            <p:cNvSpPr/>
            <p:nvPr/>
          </p:nvSpPr>
          <p:spPr>
            <a:xfrm rot="5400000">
              <a:off x="1881469" y="3681131"/>
              <a:ext cx="1242616" cy="1347954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828800" y="2438400"/>
            <a:ext cx="1347954" cy="1242616"/>
            <a:chOff x="1828800" y="2438400"/>
            <a:chExt cx="1347954" cy="1242616"/>
          </a:xfrm>
        </p:grpSpPr>
        <p:sp>
          <p:nvSpPr>
            <p:cNvPr id="42" name="Oval 41"/>
            <p:cNvSpPr/>
            <p:nvPr/>
          </p:nvSpPr>
          <p:spPr>
            <a:xfrm>
              <a:off x="1905000" y="25908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Isosceles Triangle 42"/>
            <p:cNvSpPr/>
            <p:nvPr/>
          </p:nvSpPr>
          <p:spPr>
            <a:xfrm rot="5400000">
              <a:off x="1881469" y="2385731"/>
              <a:ext cx="1242616" cy="1347954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752250" y="3076027"/>
            <a:ext cx="1347954" cy="1242616"/>
            <a:chOff x="3752250" y="3076027"/>
            <a:chExt cx="1347954" cy="1242616"/>
          </a:xfrm>
        </p:grpSpPr>
        <p:sp>
          <p:nvSpPr>
            <p:cNvPr id="45" name="Oval 44"/>
            <p:cNvSpPr/>
            <p:nvPr/>
          </p:nvSpPr>
          <p:spPr>
            <a:xfrm rot="21020753">
              <a:off x="4712700" y="3569700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Oval 45"/>
            <p:cNvSpPr/>
            <p:nvPr/>
          </p:nvSpPr>
          <p:spPr>
            <a:xfrm rot="21020753">
              <a:off x="3897900" y="4050299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Oval 46"/>
            <p:cNvSpPr/>
            <p:nvPr/>
          </p:nvSpPr>
          <p:spPr>
            <a:xfrm rot="21020753">
              <a:off x="3821700" y="37455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Isosceles Triangle 47"/>
            <p:cNvSpPr/>
            <p:nvPr/>
          </p:nvSpPr>
          <p:spPr>
            <a:xfrm rot="4820753">
              <a:off x="3804919" y="3023358"/>
              <a:ext cx="1242616" cy="1347954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581400" y="1600200"/>
            <a:ext cx="1347954" cy="1242616"/>
            <a:chOff x="3581400" y="1600200"/>
            <a:chExt cx="1347954" cy="1242616"/>
          </a:xfrm>
        </p:grpSpPr>
        <p:sp>
          <p:nvSpPr>
            <p:cNvPr id="50" name="Oval 49"/>
            <p:cNvSpPr/>
            <p:nvPr/>
          </p:nvSpPr>
          <p:spPr>
            <a:xfrm>
              <a:off x="4495800" y="2133600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Oval 50"/>
            <p:cNvSpPr/>
            <p:nvPr/>
          </p:nvSpPr>
          <p:spPr>
            <a:xfrm>
              <a:off x="3657600" y="18288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Oval 51"/>
            <p:cNvSpPr/>
            <p:nvPr/>
          </p:nvSpPr>
          <p:spPr>
            <a:xfrm>
              <a:off x="3733800" y="22098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Isosceles Triangle 52"/>
            <p:cNvSpPr/>
            <p:nvPr/>
          </p:nvSpPr>
          <p:spPr>
            <a:xfrm rot="5400000">
              <a:off x="3634069" y="1547531"/>
              <a:ext cx="1242616" cy="1347954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733800" y="4419600"/>
            <a:ext cx="1981200" cy="838200"/>
            <a:chOff x="3733800" y="4419600"/>
            <a:chExt cx="1981200" cy="838200"/>
          </a:xfrm>
        </p:grpSpPr>
        <p:sp>
          <p:nvSpPr>
            <p:cNvPr id="59" name="Oval 58"/>
            <p:cNvSpPr/>
            <p:nvPr/>
          </p:nvSpPr>
          <p:spPr>
            <a:xfrm rot="21020753">
              <a:off x="5193299" y="4736101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Oval 60"/>
            <p:cNvSpPr/>
            <p:nvPr/>
          </p:nvSpPr>
          <p:spPr>
            <a:xfrm rot="21020753">
              <a:off x="4355100" y="45837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Isosceles Triangle 61"/>
            <p:cNvSpPr/>
            <p:nvPr/>
          </p:nvSpPr>
          <p:spPr>
            <a:xfrm rot="5400000">
              <a:off x="4305300" y="3848100"/>
              <a:ext cx="838200" cy="1981200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135174" y="4094386"/>
            <a:ext cx="1242616" cy="1679524"/>
            <a:chOff x="2135174" y="4094386"/>
            <a:chExt cx="1242616" cy="1679524"/>
          </a:xfrm>
        </p:grpSpPr>
        <p:sp>
          <p:nvSpPr>
            <p:cNvPr id="66" name="Oval 65"/>
            <p:cNvSpPr/>
            <p:nvPr/>
          </p:nvSpPr>
          <p:spPr>
            <a:xfrm rot="4218504">
              <a:off x="2612019" y="550762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Oval 67"/>
            <p:cNvSpPr/>
            <p:nvPr/>
          </p:nvSpPr>
          <p:spPr>
            <a:xfrm rot="4218504">
              <a:off x="2993019" y="558382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9" name="Isosceles Triangle 68"/>
            <p:cNvSpPr/>
            <p:nvPr/>
          </p:nvSpPr>
          <p:spPr>
            <a:xfrm rot="330649">
              <a:off x="2135174" y="4094386"/>
              <a:ext cx="1242616" cy="1679524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514600" y="5410200"/>
            <a:ext cx="1981200" cy="838200"/>
            <a:chOff x="2514600" y="5410200"/>
            <a:chExt cx="1981200" cy="838200"/>
          </a:xfrm>
        </p:grpSpPr>
        <p:sp>
          <p:nvSpPr>
            <p:cNvPr id="71" name="Oval 70"/>
            <p:cNvSpPr/>
            <p:nvPr/>
          </p:nvSpPr>
          <p:spPr>
            <a:xfrm rot="21020753">
              <a:off x="3897900" y="5726700"/>
              <a:ext cx="152400" cy="152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086100" y="4838700"/>
              <a:ext cx="838200" cy="1981200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6705600" y="4800600"/>
            <a:ext cx="151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edge of M </a:t>
            </a:r>
          </a:p>
          <a:p>
            <a:r>
              <a:rPr lang="en-US" dirty="0" smtClean="0"/>
              <a:t>intersects this</a:t>
            </a:r>
            <a:endParaRPr lang="en-IN" dirty="0"/>
          </a:p>
        </p:txBody>
      </p:sp>
      <p:grpSp>
        <p:nvGrpSpPr>
          <p:cNvPr id="76" name="Group 75"/>
          <p:cNvGrpSpPr/>
          <p:nvPr/>
        </p:nvGrpSpPr>
        <p:grpSpPr>
          <a:xfrm>
            <a:off x="4800600" y="4419600"/>
            <a:ext cx="1700262" cy="1379676"/>
            <a:chOff x="2414538" y="4030524"/>
            <a:chExt cx="1700262" cy="1379676"/>
          </a:xfrm>
        </p:grpSpPr>
        <p:sp>
          <p:nvSpPr>
            <p:cNvPr id="77" name="Oval 76"/>
            <p:cNvSpPr/>
            <p:nvPr/>
          </p:nvSpPr>
          <p:spPr>
            <a:xfrm>
              <a:off x="3962400" y="46482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8" name="Oval 77"/>
            <p:cNvSpPr/>
            <p:nvPr/>
          </p:nvSpPr>
          <p:spPr>
            <a:xfrm>
              <a:off x="3810000" y="49530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9" name="Oval 78"/>
            <p:cNvSpPr/>
            <p:nvPr/>
          </p:nvSpPr>
          <p:spPr>
            <a:xfrm>
              <a:off x="3505200" y="52578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0" name="Isosceles Triangle 79"/>
            <p:cNvSpPr/>
            <p:nvPr/>
          </p:nvSpPr>
          <p:spPr>
            <a:xfrm rot="18338158">
              <a:off x="2632992" y="3812070"/>
              <a:ext cx="1242616" cy="1679524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800600" y="4419600"/>
            <a:ext cx="1724124" cy="1387752"/>
            <a:chOff x="4929138" y="4563924"/>
            <a:chExt cx="1724124" cy="1387752"/>
          </a:xfrm>
        </p:grpSpPr>
        <p:sp>
          <p:nvSpPr>
            <p:cNvPr id="86" name="Isosceles Triangle 85"/>
            <p:cNvSpPr/>
            <p:nvPr/>
          </p:nvSpPr>
          <p:spPr>
            <a:xfrm rot="18338158">
              <a:off x="5147592" y="4345470"/>
              <a:ext cx="1242616" cy="1679524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Oval 82"/>
            <p:cNvSpPr/>
            <p:nvPr/>
          </p:nvSpPr>
          <p:spPr>
            <a:xfrm>
              <a:off x="6500862" y="5189676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" name="Oval 83"/>
            <p:cNvSpPr/>
            <p:nvPr/>
          </p:nvSpPr>
          <p:spPr>
            <a:xfrm>
              <a:off x="6348462" y="5494476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" name="Oval 84"/>
            <p:cNvSpPr/>
            <p:nvPr/>
          </p:nvSpPr>
          <p:spPr>
            <a:xfrm>
              <a:off x="6043662" y="5799276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2" name="Oval 91"/>
            <p:cNvSpPr/>
            <p:nvPr/>
          </p:nvSpPr>
          <p:spPr>
            <a:xfrm>
              <a:off x="5334000" y="4800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438400" y="4038600"/>
            <a:ext cx="1700262" cy="1379676"/>
            <a:chOff x="2566938" y="4182924"/>
            <a:chExt cx="1700262" cy="1379676"/>
          </a:xfrm>
        </p:grpSpPr>
        <p:sp>
          <p:nvSpPr>
            <p:cNvPr id="96" name="Oval 95"/>
            <p:cNvSpPr/>
            <p:nvPr/>
          </p:nvSpPr>
          <p:spPr>
            <a:xfrm>
              <a:off x="4114800" y="48006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7" name="Oval 96"/>
            <p:cNvSpPr/>
            <p:nvPr/>
          </p:nvSpPr>
          <p:spPr>
            <a:xfrm>
              <a:off x="3962400" y="51054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8" name="Oval 97"/>
            <p:cNvSpPr/>
            <p:nvPr/>
          </p:nvSpPr>
          <p:spPr>
            <a:xfrm>
              <a:off x="3657600" y="5410200"/>
              <a:ext cx="152400" cy="1524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9" name="Isosceles Triangle 98"/>
            <p:cNvSpPr/>
            <p:nvPr/>
          </p:nvSpPr>
          <p:spPr>
            <a:xfrm rot="18338158">
              <a:off x="2785392" y="3964470"/>
              <a:ext cx="1242616" cy="1679524"/>
            </a:xfrm>
            <a:prstGeom prst="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0" name="Oval 99"/>
            <p:cNvSpPr/>
            <p:nvPr/>
          </p:nvSpPr>
          <p:spPr>
            <a:xfrm>
              <a:off x="2895600" y="4419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3810000" y="5105400"/>
            <a:ext cx="151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edge of M </a:t>
            </a:r>
          </a:p>
          <a:p>
            <a:r>
              <a:rPr lang="en-US" dirty="0" smtClean="0"/>
              <a:t>intersects this</a:t>
            </a:r>
            <a:endParaRPr lang="en-IN" dirty="0"/>
          </a:p>
        </p:txBody>
      </p:sp>
      <p:sp>
        <p:nvSpPr>
          <p:cNvPr id="103" name="TextBox 102"/>
          <p:cNvSpPr txBox="1"/>
          <p:nvPr/>
        </p:nvSpPr>
        <p:spPr>
          <a:xfrm>
            <a:off x="4572000" y="1066800"/>
            <a:ext cx="4138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 edges are edges in the matching. The</a:t>
            </a:r>
          </a:p>
          <a:p>
            <a:r>
              <a:rPr lang="en-US" dirty="0" smtClean="0"/>
              <a:t>Algorithm tries to add the red edges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1" grpId="1"/>
      <p:bldP spid="1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74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Santa Claus Problem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A run of the PS algorithm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naveen</dc:creator>
  <cp:lastModifiedBy>naveen garg</cp:lastModifiedBy>
  <cp:revision>3</cp:revision>
  <dcterms:created xsi:type="dcterms:W3CDTF">2006-08-16T00:00:00Z</dcterms:created>
  <dcterms:modified xsi:type="dcterms:W3CDTF">2012-08-20T15:45:50Z</dcterms:modified>
</cp:coreProperties>
</file>