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Override PartName="/ppt/tags/tag68.xml" ContentType="application/vnd.openxmlformats-officedocument.presentationml.tags+xml"/>
  <Override PartName="/ppt/tags/tag77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Override PartName="/ppt/tags/tag66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tags/tag73.xml" ContentType="application/vnd.openxmlformats-officedocument.presentationml.tags+xml"/>
  <Override PartName="/ppt/tags/tag82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Override PartName="/ppt/tags/tag71.xml" ContentType="application/vnd.openxmlformats-officedocument.presentationml.tags+xml"/>
  <Override PartName="/ppt/tags/tag80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47"/>
  </p:notesMasterIdLst>
  <p:sldIdLst>
    <p:sldId id="256" r:id="rId2"/>
    <p:sldId id="370" r:id="rId3"/>
    <p:sldId id="354" r:id="rId4"/>
    <p:sldId id="356" r:id="rId5"/>
    <p:sldId id="376" r:id="rId6"/>
    <p:sldId id="357" r:id="rId7"/>
    <p:sldId id="358" r:id="rId8"/>
    <p:sldId id="359" r:id="rId9"/>
    <p:sldId id="360" r:id="rId10"/>
    <p:sldId id="361" r:id="rId11"/>
    <p:sldId id="364" r:id="rId12"/>
    <p:sldId id="365" r:id="rId13"/>
    <p:sldId id="366" r:id="rId14"/>
    <p:sldId id="368" r:id="rId15"/>
    <p:sldId id="369" r:id="rId16"/>
    <p:sldId id="373" r:id="rId17"/>
    <p:sldId id="374" r:id="rId18"/>
    <p:sldId id="371" r:id="rId19"/>
    <p:sldId id="372" r:id="rId20"/>
    <p:sldId id="379" r:id="rId21"/>
    <p:sldId id="406" r:id="rId22"/>
    <p:sldId id="378" r:id="rId23"/>
    <p:sldId id="381" r:id="rId24"/>
    <p:sldId id="382" r:id="rId25"/>
    <p:sldId id="394" r:id="rId26"/>
    <p:sldId id="397" r:id="rId27"/>
    <p:sldId id="385" r:id="rId28"/>
    <p:sldId id="384" r:id="rId29"/>
    <p:sldId id="387" r:id="rId30"/>
    <p:sldId id="386" r:id="rId31"/>
    <p:sldId id="388" r:id="rId32"/>
    <p:sldId id="389" r:id="rId33"/>
    <p:sldId id="390" r:id="rId34"/>
    <p:sldId id="396" r:id="rId35"/>
    <p:sldId id="391" r:id="rId36"/>
    <p:sldId id="392" r:id="rId37"/>
    <p:sldId id="398" r:id="rId38"/>
    <p:sldId id="393" r:id="rId39"/>
    <p:sldId id="412" r:id="rId40"/>
    <p:sldId id="413" r:id="rId41"/>
    <p:sldId id="414" r:id="rId42"/>
    <p:sldId id="415" r:id="rId43"/>
    <p:sldId id="395" r:id="rId44"/>
    <p:sldId id="403" r:id="rId45"/>
    <p:sldId id="404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663300"/>
    <a:srgbClr val="009999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0" autoAdjust="0"/>
    <p:restoredTop sz="94068" autoAdjust="0"/>
  </p:normalViewPr>
  <p:slideViewPr>
    <p:cSldViewPr>
      <p:cViewPr varScale="1">
        <p:scale>
          <a:sx n="73" d="100"/>
          <a:sy n="73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A5C5E-5B97-4D62-A2E2-8382DB697EF7}" type="datetimeFigureOut">
              <a:rPr lang="en-US" smtClean="0"/>
              <a:pPr/>
              <a:t>8/13/2012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F9CAA-2872-4A5B-9474-990AE806FD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334A8-A69C-43B6-9F73-426A678AF21A}" type="datetime12">
              <a:rPr lang="en-US" smtClean="0"/>
              <a:pPr/>
              <a:t>8:31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Proposal: Ali Kemal Sinop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327C-1EA5-4B90-93A6-537B32AF0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1B9A5-9285-4297-84F9-2EEA91946F63}" type="datetime12">
              <a:rPr lang="en-US" smtClean="0"/>
              <a:pPr/>
              <a:t>8:31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Proposal: Ali Kemal Sinop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327C-1EA5-4B90-93A6-537B32AF0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8A004-8DC6-4B13-AD4C-84AE8335F2B2}" type="datetime12">
              <a:rPr lang="en-US" smtClean="0"/>
              <a:pPr/>
              <a:t>8:31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Proposal: Ali Kemal Sinop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327C-1EA5-4B90-93A6-537B32AF0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FF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061C0-FC11-415D-8928-43E5BEE0D389}" type="datetime12">
              <a:rPr lang="en-US" smtClean="0"/>
              <a:pPr/>
              <a:t>8:31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Proposal: Ali Kemal Sinop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327C-1EA5-4B90-93A6-537B32AF0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FE2ED-62FB-4B19-95F1-4F56F389C173}" type="datetime12">
              <a:rPr lang="en-US" smtClean="0"/>
              <a:pPr/>
              <a:t>8:31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Proposal: Ali Kemal Sinop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327C-1EA5-4B90-93A6-537B32AF0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13562-9530-40E7-8D00-B8C192CEAAD3}" type="datetime12">
              <a:rPr lang="en-US" smtClean="0"/>
              <a:pPr/>
              <a:t>8:31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Proposal: Ali Kemal Sinop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327C-1EA5-4B90-93A6-537B32AF0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B5ECA-D0CF-49C6-81E0-56A77B6461BA}" type="datetime12">
              <a:rPr lang="en-US" smtClean="0"/>
              <a:pPr/>
              <a:t>8:31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Proposal: Ali Kemal Sinop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327C-1EA5-4B90-93A6-537B32AF0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DBA7C-85D3-46B1-9401-E8FE9AC970A0}" type="datetime12">
              <a:rPr lang="en-US" smtClean="0"/>
              <a:pPr/>
              <a:t>8:31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Proposal: Ali Kemal Sinop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327C-1EA5-4B90-93A6-537B32AF0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D3137-6C35-48EA-A85A-DF828BF0D739}" type="datetime12">
              <a:rPr lang="en-US" smtClean="0"/>
              <a:pPr/>
              <a:t>8:31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Proposal: Ali Kemal Sinop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327C-1EA5-4B90-93A6-537B32AF0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82A1-76BC-4A24-9BEB-CF578D23D34C}" type="datetime12">
              <a:rPr lang="en-US" smtClean="0"/>
              <a:pPr/>
              <a:t>8:31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Proposal: Ali Kemal Sinop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327C-1EA5-4B90-93A6-537B32AF0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96F87-30D9-4C00-93D8-8D4310F9E248}" type="datetime12">
              <a:rPr lang="en-US" smtClean="0"/>
              <a:pPr/>
              <a:t>8:31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Thesis Proposal: Ali Kemal Sinop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A327C-1EA5-4B90-93A6-537B32AF0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DE767-5BAE-4429-A03E-D454625B54A5}" type="datetime12">
              <a:rPr lang="en-US" smtClean="0"/>
              <a:pPr/>
              <a:t>8:31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Thesis Proposal: Ali Kemal Sinop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A327C-1EA5-4B90-93A6-537B32AF02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9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7.png"/><Relationship Id="rId5" Type="http://schemas.openxmlformats.org/officeDocument/2006/relationships/tags" Target="../tags/tag12.xml"/><Relationship Id="rId10" Type="http://schemas.openxmlformats.org/officeDocument/2006/relationships/image" Target="../media/image6.png"/><Relationship Id="rId4" Type="http://schemas.openxmlformats.org/officeDocument/2006/relationships/tags" Target="../tags/tag1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2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21.png"/><Relationship Id="rId5" Type="http://schemas.openxmlformats.org/officeDocument/2006/relationships/tags" Target="../tags/tag26.xml"/><Relationship Id="rId10" Type="http://schemas.openxmlformats.org/officeDocument/2006/relationships/image" Target="../media/image20.png"/><Relationship Id="rId4" Type="http://schemas.openxmlformats.org/officeDocument/2006/relationships/tags" Target="../tags/tag25.xml"/><Relationship Id="rId9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tags" Target="../tags/tag30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8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image" Target="../media/image27.png"/><Relationship Id="rId5" Type="http://schemas.openxmlformats.org/officeDocument/2006/relationships/tags" Target="../tags/tag32.xml"/><Relationship Id="rId10" Type="http://schemas.openxmlformats.org/officeDocument/2006/relationships/image" Target="../media/image26.png"/><Relationship Id="rId4" Type="http://schemas.openxmlformats.org/officeDocument/2006/relationships/tags" Target="../tags/tag31.xml"/><Relationship Id="rId9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3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40.xml"/><Relationship Id="rId7" Type="http://schemas.openxmlformats.org/officeDocument/2006/relationships/image" Target="../media/image34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1.xml"/><Relationship Id="rId9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tags" Target="../tags/tag46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8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27.png"/><Relationship Id="rId5" Type="http://schemas.openxmlformats.org/officeDocument/2006/relationships/tags" Target="../tags/tag48.xml"/><Relationship Id="rId10" Type="http://schemas.openxmlformats.org/officeDocument/2006/relationships/image" Target="../media/image26.png"/><Relationship Id="rId4" Type="http://schemas.openxmlformats.org/officeDocument/2006/relationships/tags" Target="../tags/tag47.xml"/><Relationship Id="rId9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tags" Target="../tags/tag58.xml"/><Relationship Id="rId7" Type="http://schemas.openxmlformats.org/officeDocument/2006/relationships/image" Target="../media/image46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4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9.xml"/><Relationship Id="rId9" Type="http://schemas.openxmlformats.org/officeDocument/2006/relationships/image" Target="../media/image4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tags" Target="../tags/tag64.xml"/><Relationship Id="rId7" Type="http://schemas.openxmlformats.org/officeDocument/2006/relationships/image" Target="../media/image52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5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9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68.xml"/><Relationship Id="rId7" Type="http://schemas.openxmlformats.org/officeDocument/2006/relationships/image" Target="../media/image56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55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9.xml"/><Relationship Id="rId9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tags" Target="../tags/tag72.xml"/><Relationship Id="rId7" Type="http://schemas.openxmlformats.org/officeDocument/2006/relationships/image" Target="../media/image52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5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3.xml"/><Relationship Id="rId9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63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66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82.xml"/><Relationship Id="rId7" Type="http://schemas.openxmlformats.org/officeDocument/2006/relationships/image" Target="../media/image68.png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image" Target="../media/image67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3.xml"/><Relationship Id="rId9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81000"/>
            <a:ext cx="8763000" cy="1470025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Lasserre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 Hierarchy, Higher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</a:rPr>
              <a:t>Eigenvalues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and Graph Partitioning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438400"/>
            <a:ext cx="6705600" cy="23622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Miriam" pitchFamily="34" charset="-79"/>
                <a:cs typeface="Miriam" pitchFamily="34" charset="-79"/>
              </a:rPr>
              <a:t>Venkatesan</a:t>
            </a:r>
            <a:r>
              <a:rPr lang="en-US" sz="3600" dirty="0" smtClean="0">
                <a:solidFill>
                  <a:schemeClr val="accent5">
                    <a:lumMod val="75000"/>
                  </a:schemeClr>
                </a:solidFill>
                <a:latin typeface="Miriam" pitchFamily="34" charset="-79"/>
                <a:cs typeface="Miriam" pitchFamily="34" charset="-79"/>
              </a:rPr>
              <a:t> </a:t>
            </a:r>
            <a:r>
              <a:rPr lang="en-US" sz="3600" dirty="0" err="1" smtClean="0">
                <a:solidFill>
                  <a:schemeClr val="accent5">
                    <a:lumMod val="75000"/>
                  </a:schemeClr>
                </a:solidFill>
                <a:latin typeface="Miriam" pitchFamily="34" charset="-79"/>
                <a:cs typeface="Miriam" pitchFamily="34" charset="-79"/>
              </a:rPr>
              <a:t>Guruswami</a:t>
            </a:r>
            <a:endParaRPr lang="en-US" sz="3600" dirty="0" smtClean="0">
              <a:solidFill>
                <a:schemeClr val="accent5">
                  <a:lumMod val="75000"/>
                </a:schemeClr>
              </a:solidFill>
              <a:latin typeface="Miriam" pitchFamily="34" charset="-79"/>
              <a:cs typeface="Miriam" pitchFamily="34" charset="-79"/>
            </a:endParaRPr>
          </a:p>
          <a:p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Miriam" pitchFamily="34" charset="-79"/>
                <a:cs typeface="Miriam" pitchFamily="34" charset="-79"/>
              </a:rPr>
              <a:t>Carnegie Mellon University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Miriam" pitchFamily="34" charset="-79"/>
              <a:cs typeface="Miriam" pitchFamily="34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6172200"/>
            <a:ext cx="59450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--- Mysore Park Workshop, August 10, 2012 ---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4572000"/>
            <a:ext cx="48858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Joint work with  </a:t>
            </a:r>
            <a:r>
              <a:rPr lang="en-US" sz="2800" b="1" dirty="0" smtClean="0"/>
              <a:t>Ali </a:t>
            </a:r>
            <a:r>
              <a:rPr lang="en-US" sz="2800" b="1" dirty="0" err="1" smtClean="0"/>
              <a:t>Kemal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Sinop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Games: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Unsatisfied constraints:</a:t>
            </a:r>
          </a:p>
          <a:p>
            <a:pPr lvl="1">
              <a:buNone/>
            </a:pPr>
            <a:r>
              <a:rPr lang="en-US" dirty="0" smtClean="0"/>
              <a:t>(in red’s neighborhood)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533400" y="3581400"/>
            <a:ext cx="990600" cy="933994"/>
            <a:chOff x="3048000" y="2286000"/>
            <a:chExt cx="2667000" cy="2514600"/>
          </a:xfrm>
        </p:grpSpPr>
        <p:grpSp>
          <p:nvGrpSpPr>
            <p:cNvPr id="5" name="Group 17"/>
            <p:cNvGrpSpPr/>
            <p:nvPr/>
          </p:nvGrpSpPr>
          <p:grpSpPr>
            <a:xfrm>
              <a:off x="3810000" y="2286000"/>
              <a:ext cx="1905000" cy="1905000"/>
              <a:chOff x="5638800" y="3810000"/>
              <a:chExt cx="1905000" cy="1905000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5791200" y="3962400"/>
                <a:ext cx="1600200" cy="1600200"/>
              </a:xfrm>
              <a:custGeom>
                <a:avLst/>
                <a:gdLst>
                  <a:gd name="connsiteX0" fmla="*/ 0 w 1600200"/>
                  <a:gd name="connsiteY0" fmla="*/ 0 h 1600200"/>
                  <a:gd name="connsiteX1" fmla="*/ 1600200 w 1600200"/>
                  <a:gd name="connsiteY1" fmla="*/ 0 h 1600200"/>
                  <a:gd name="connsiteX2" fmla="*/ 1600200 w 1600200"/>
                  <a:gd name="connsiteY2" fmla="*/ 1600200 h 1600200"/>
                  <a:gd name="connsiteX3" fmla="*/ 0 w 1600200"/>
                  <a:gd name="connsiteY3" fmla="*/ 1600200 h 1600200"/>
                  <a:gd name="connsiteX4" fmla="*/ 0 w 1600200"/>
                  <a:gd name="connsiteY4" fmla="*/ 0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0200" h="1600200">
                    <a:moveTo>
                      <a:pt x="0" y="0"/>
                    </a:moveTo>
                    <a:lnTo>
                      <a:pt x="1600200" y="0"/>
                    </a:lnTo>
                    <a:lnTo>
                      <a:pt x="1600200" y="1600200"/>
                    </a:lnTo>
                    <a:lnTo>
                      <a:pt x="0" y="1600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tx1">
                    <a:alpha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638800" y="5410200"/>
                <a:ext cx="304800" cy="304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638800" y="3810000"/>
                <a:ext cx="304800" cy="304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239000" y="3810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239000" y="5410200"/>
                <a:ext cx="304800" cy="304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3200400" y="2438400"/>
              <a:ext cx="762000" cy="609600"/>
            </a:xfrm>
            <a:prstGeom prst="line">
              <a:avLst/>
            </a:prstGeom>
            <a:ln>
              <a:solidFill>
                <a:schemeClr val="tx1">
                  <a:alpha val="14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800600" y="2438400"/>
              <a:ext cx="762000" cy="609600"/>
            </a:xfrm>
            <a:prstGeom prst="line">
              <a:avLst/>
            </a:prstGeom>
            <a:ln>
              <a:solidFill>
                <a:schemeClr val="tx1">
                  <a:alpha val="14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800600" y="4038600"/>
              <a:ext cx="762000" cy="609600"/>
            </a:xfrm>
            <a:prstGeom prst="line">
              <a:avLst/>
            </a:prstGeom>
            <a:ln>
              <a:solidFill>
                <a:schemeClr val="tx1">
                  <a:alpha val="14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200400" y="4038600"/>
              <a:ext cx="762000" cy="609600"/>
            </a:xfrm>
            <a:prstGeom prst="line">
              <a:avLst/>
            </a:prstGeom>
            <a:ln>
              <a:solidFill>
                <a:schemeClr val="tx1">
                  <a:alpha val="14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19"/>
            <p:cNvGrpSpPr/>
            <p:nvPr/>
          </p:nvGrpSpPr>
          <p:grpSpPr>
            <a:xfrm>
              <a:off x="3048000" y="2895600"/>
              <a:ext cx="1905000" cy="1905000"/>
              <a:chOff x="5638800" y="3810000"/>
              <a:chExt cx="1905000" cy="1905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791200" y="3962400"/>
                <a:ext cx="1600200" cy="16002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  <a:alpha val="51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638800" y="3810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239000" y="38100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239000" y="5410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638800" y="54102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" name="Oval 35"/>
          <p:cNvSpPr/>
          <p:nvPr/>
        </p:nvSpPr>
        <p:spPr>
          <a:xfrm>
            <a:off x="4533900" y="3048000"/>
            <a:ext cx="838200" cy="1600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762500" y="32004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4762500" y="36576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4762500" y="41148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8" name="Group 64"/>
          <p:cNvGrpSpPr/>
          <p:nvPr/>
        </p:nvGrpSpPr>
        <p:grpSpPr>
          <a:xfrm>
            <a:off x="2594623" y="1809709"/>
            <a:ext cx="4005912" cy="3957283"/>
            <a:chOff x="2594623" y="1809709"/>
            <a:chExt cx="4005912" cy="3957283"/>
          </a:xfrm>
        </p:grpSpPr>
        <p:grpSp>
          <p:nvGrpSpPr>
            <p:cNvPr id="13" name="Group 63"/>
            <p:cNvGrpSpPr/>
            <p:nvPr/>
          </p:nvGrpSpPr>
          <p:grpSpPr>
            <a:xfrm>
              <a:off x="5000335" y="1809709"/>
              <a:ext cx="1600200" cy="838200"/>
              <a:chOff x="5000335" y="1809709"/>
              <a:chExt cx="1600200" cy="838200"/>
            </a:xfrm>
          </p:grpSpPr>
          <p:sp>
            <p:nvSpPr>
              <p:cNvPr id="74" name="Oval 73"/>
              <p:cNvSpPr/>
              <p:nvPr/>
            </p:nvSpPr>
            <p:spPr>
              <a:xfrm rot="17287357">
                <a:off x="5381335" y="1428709"/>
                <a:ext cx="838200" cy="1600200"/>
              </a:xfrm>
              <a:prstGeom prst="ellips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 rot="17287357">
                <a:off x="5175415" y="1896096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 rot="17287357">
                <a:off x="5609935" y="2038309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 rot="17287357">
                <a:off x="6044455" y="2180522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24" name="Group 60"/>
            <p:cNvGrpSpPr/>
            <p:nvPr/>
          </p:nvGrpSpPr>
          <p:grpSpPr>
            <a:xfrm>
              <a:off x="4829908" y="4928792"/>
              <a:ext cx="1600200" cy="838200"/>
              <a:chOff x="4829908" y="4928792"/>
              <a:chExt cx="1600200" cy="838200"/>
            </a:xfrm>
          </p:grpSpPr>
          <p:sp>
            <p:nvSpPr>
              <p:cNvPr id="79" name="Oval 78"/>
              <p:cNvSpPr/>
              <p:nvPr/>
            </p:nvSpPr>
            <p:spPr>
              <a:xfrm rot="3787357">
                <a:off x="5210908" y="4547792"/>
                <a:ext cx="838200" cy="1600200"/>
              </a:xfrm>
              <a:prstGeom prst="ellips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 rot="3787357">
                <a:off x="5847319" y="49507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 rot="3787357">
                <a:off x="5439508" y="5157392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 rot="3787357">
                <a:off x="5031697" y="5364084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25" name="Group 62"/>
            <p:cNvGrpSpPr/>
            <p:nvPr/>
          </p:nvGrpSpPr>
          <p:grpSpPr>
            <a:xfrm>
              <a:off x="2594623" y="2841106"/>
              <a:ext cx="838200" cy="1600200"/>
              <a:chOff x="2594623" y="2841106"/>
              <a:chExt cx="838200" cy="1600200"/>
            </a:xfrm>
          </p:grpSpPr>
          <p:sp>
            <p:nvSpPr>
              <p:cNvPr id="84" name="Oval 83"/>
              <p:cNvSpPr/>
              <p:nvPr/>
            </p:nvSpPr>
            <p:spPr>
              <a:xfrm rot="1087357">
                <a:off x="2594623" y="2841106"/>
                <a:ext cx="838200" cy="1600200"/>
              </a:xfrm>
              <a:prstGeom prst="ellips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61"/>
              <p:cNvGrpSpPr/>
              <p:nvPr/>
            </p:nvGrpSpPr>
            <p:grpSpPr>
              <a:xfrm>
                <a:off x="2681010" y="3016186"/>
                <a:ext cx="665426" cy="1250040"/>
                <a:chOff x="2681010" y="3016186"/>
                <a:chExt cx="665426" cy="1250040"/>
              </a:xfrm>
            </p:grpSpPr>
            <p:sp>
              <p:nvSpPr>
                <p:cNvPr id="85" name="Oval 84"/>
                <p:cNvSpPr/>
                <p:nvPr/>
              </p:nvSpPr>
              <p:spPr>
                <a:xfrm rot="1087357">
                  <a:off x="2965436" y="3016186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 rot="1087357">
                  <a:off x="2823223" y="3450706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 rot="1087357">
                  <a:off x="2681010" y="3885226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</p:grpSp>
        </p:grpSp>
      </p:grpSp>
      <p:cxnSp>
        <p:nvCxnSpPr>
          <p:cNvPr id="90" name="Straight Connector 89"/>
          <p:cNvCxnSpPr>
            <a:stCxn id="85" idx="6"/>
            <a:endCxn id="70" idx="1"/>
          </p:cNvCxnSpPr>
          <p:nvPr/>
        </p:nvCxnSpPr>
        <p:spPr>
          <a:xfrm>
            <a:off x="3336986" y="3265941"/>
            <a:ext cx="1481310" cy="447455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70" idx="6"/>
            <a:endCxn id="77" idx="2"/>
          </p:cNvCxnSpPr>
          <p:nvPr/>
        </p:nvCxnSpPr>
        <p:spPr>
          <a:xfrm flipV="1">
            <a:off x="5143500" y="2552072"/>
            <a:ext cx="1032200" cy="12960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70" idx="4"/>
            <a:endCxn id="81" idx="2"/>
          </p:cNvCxnSpPr>
          <p:nvPr/>
        </p:nvCxnSpPr>
        <p:spPr>
          <a:xfrm>
            <a:off x="4953000" y="4038600"/>
            <a:ext cx="590886" cy="11393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4191000" y="6019800"/>
            <a:ext cx="224760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Label Extended Graph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152400" y="4724400"/>
            <a:ext cx="177991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Constraint Graph</a:t>
            </a:r>
            <a:endParaRPr lang="en-US" dirty="0"/>
          </a:p>
        </p:txBody>
      </p:sp>
      <p:sp>
        <p:nvSpPr>
          <p:cNvPr id="54" name="Left Arrow 53"/>
          <p:cNvSpPr/>
          <p:nvPr/>
        </p:nvSpPr>
        <p:spPr>
          <a:xfrm>
            <a:off x="1752600" y="3810000"/>
            <a:ext cx="609600" cy="3048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>
            <a:stCxn id="16" idx="2"/>
            <a:endCxn id="15" idx="6"/>
          </p:cNvCxnSpPr>
          <p:nvPr/>
        </p:nvCxnSpPr>
        <p:spPr>
          <a:xfrm flipH="1">
            <a:off x="646611" y="3864429"/>
            <a:ext cx="481149" cy="0"/>
          </a:xfrm>
          <a:prstGeom prst="line">
            <a:avLst/>
          </a:prstGeom>
          <a:ln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16" idx="7"/>
            <a:endCxn id="22" idx="3"/>
          </p:cNvCxnSpPr>
          <p:nvPr/>
        </p:nvCxnSpPr>
        <p:spPr>
          <a:xfrm flipV="1">
            <a:off x="1224392" y="3678032"/>
            <a:ext cx="202976" cy="14637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6" idx="4"/>
            <a:endCxn id="17" idx="0"/>
          </p:cNvCxnSpPr>
          <p:nvPr/>
        </p:nvCxnSpPr>
        <p:spPr>
          <a:xfrm>
            <a:off x="1184366" y="3921034"/>
            <a:ext cx="0" cy="48114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Games </a:t>
            </a:r>
            <a:r>
              <a:rPr lang="en-US" dirty="0" smtClean="0">
                <a:sym typeface="Symbol"/>
              </a:rPr>
              <a:t>=</a:t>
            </a:r>
            <a:r>
              <a:rPr lang="en-US" dirty="0" smtClean="0"/>
              <a:t> Special sparse cut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1905000" y="3771900"/>
            <a:ext cx="990600" cy="933994"/>
            <a:chOff x="3048000" y="2286000"/>
            <a:chExt cx="2667000" cy="2514600"/>
          </a:xfrm>
        </p:grpSpPr>
        <p:grpSp>
          <p:nvGrpSpPr>
            <p:cNvPr id="5" name="Group 17"/>
            <p:cNvGrpSpPr/>
            <p:nvPr/>
          </p:nvGrpSpPr>
          <p:grpSpPr>
            <a:xfrm>
              <a:off x="3810000" y="2286000"/>
              <a:ext cx="1905000" cy="1905000"/>
              <a:chOff x="5638800" y="3810000"/>
              <a:chExt cx="1905000" cy="1905000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5791200" y="3962400"/>
                <a:ext cx="1600200" cy="1600200"/>
              </a:xfrm>
              <a:custGeom>
                <a:avLst/>
                <a:gdLst>
                  <a:gd name="connsiteX0" fmla="*/ 0 w 1600200"/>
                  <a:gd name="connsiteY0" fmla="*/ 0 h 1600200"/>
                  <a:gd name="connsiteX1" fmla="*/ 1600200 w 1600200"/>
                  <a:gd name="connsiteY1" fmla="*/ 0 h 1600200"/>
                  <a:gd name="connsiteX2" fmla="*/ 1600200 w 1600200"/>
                  <a:gd name="connsiteY2" fmla="*/ 1600200 h 1600200"/>
                  <a:gd name="connsiteX3" fmla="*/ 0 w 1600200"/>
                  <a:gd name="connsiteY3" fmla="*/ 1600200 h 1600200"/>
                  <a:gd name="connsiteX4" fmla="*/ 0 w 1600200"/>
                  <a:gd name="connsiteY4" fmla="*/ 0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0200" h="1600200">
                    <a:moveTo>
                      <a:pt x="0" y="0"/>
                    </a:moveTo>
                    <a:lnTo>
                      <a:pt x="1600200" y="0"/>
                    </a:lnTo>
                    <a:lnTo>
                      <a:pt x="1600200" y="1600200"/>
                    </a:lnTo>
                    <a:lnTo>
                      <a:pt x="0" y="1600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638800" y="5410200"/>
                <a:ext cx="304800" cy="304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638800" y="3810000"/>
                <a:ext cx="304800" cy="304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239000" y="3810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239000" y="5410200"/>
                <a:ext cx="304800" cy="304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3200400" y="2438400"/>
              <a:ext cx="762000" cy="609600"/>
            </a:xfrm>
            <a:prstGeom prst="line">
              <a:avLst/>
            </a:prstGeom>
            <a:ln>
              <a:gradFill flip="none" rotWithShape="1">
                <a:gsLst>
                  <a:gs pos="49000">
                    <a:schemeClr val="bg1">
                      <a:lumMod val="50000"/>
                    </a:schemeClr>
                  </a:gs>
                  <a:gs pos="80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800600" y="2438400"/>
              <a:ext cx="762000" cy="609600"/>
            </a:xfrm>
            <a:prstGeom prst="line">
              <a:avLst/>
            </a:prstGeom>
            <a:ln>
              <a:gradFill flip="none" rotWithShape="1">
                <a:gsLst>
                  <a:gs pos="49000">
                    <a:schemeClr val="bg1">
                      <a:lumMod val="50000"/>
                    </a:schemeClr>
                  </a:gs>
                  <a:gs pos="80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800600" y="4038600"/>
              <a:ext cx="762000" cy="609600"/>
            </a:xfrm>
            <a:prstGeom prst="line">
              <a:avLst/>
            </a:prstGeom>
            <a:ln>
              <a:gradFill flip="none" rotWithShape="1">
                <a:gsLst>
                  <a:gs pos="49000">
                    <a:schemeClr val="bg1">
                      <a:lumMod val="50000"/>
                    </a:schemeClr>
                  </a:gs>
                  <a:gs pos="80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200400" y="4038600"/>
              <a:ext cx="762000" cy="609600"/>
            </a:xfrm>
            <a:prstGeom prst="line">
              <a:avLst/>
            </a:prstGeom>
            <a:ln>
              <a:gradFill flip="none" rotWithShape="1">
                <a:gsLst>
                  <a:gs pos="49000">
                    <a:schemeClr val="bg1">
                      <a:lumMod val="50000"/>
                    </a:schemeClr>
                  </a:gs>
                  <a:gs pos="80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19"/>
            <p:cNvGrpSpPr/>
            <p:nvPr/>
          </p:nvGrpSpPr>
          <p:grpSpPr>
            <a:xfrm>
              <a:off x="3048000" y="2895600"/>
              <a:ext cx="1905000" cy="1905000"/>
              <a:chOff x="5638800" y="3810000"/>
              <a:chExt cx="1905000" cy="1905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791200" y="3962400"/>
                <a:ext cx="1600200" cy="16002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638800" y="3810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239000" y="38100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239000" y="5410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638800" y="54102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126"/>
          <p:cNvGrpSpPr/>
          <p:nvPr/>
        </p:nvGrpSpPr>
        <p:grpSpPr>
          <a:xfrm>
            <a:off x="3962400" y="2286000"/>
            <a:ext cx="4343400" cy="3924300"/>
            <a:chOff x="3776659" y="2065229"/>
            <a:chExt cx="4343400" cy="3924300"/>
          </a:xfrm>
        </p:grpSpPr>
        <p:grpSp>
          <p:nvGrpSpPr>
            <p:cNvPr id="13" name="Group 71"/>
            <p:cNvGrpSpPr/>
            <p:nvPr/>
          </p:nvGrpSpPr>
          <p:grpSpPr>
            <a:xfrm>
              <a:off x="5719759" y="3017729"/>
              <a:ext cx="838200" cy="1600200"/>
              <a:chOff x="4648200" y="2971800"/>
              <a:chExt cx="838200" cy="16002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648200" y="2971800"/>
                <a:ext cx="838200" cy="1600200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876800" y="3124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876800" y="3581400"/>
                <a:ext cx="381000" cy="381000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876800" y="4038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24" name="Group 125"/>
            <p:cNvGrpSpPr/>
            <p:nvPr/>
          </p:nvGrpSpPr>
          <p:grpSpPr>
            <a:xfrm rot="19987357">
              <a:off x="3776659" y="2065229"/>
              <a:ext cx="4343400" cy="3924300"/>
              <a:chOff x="3124200" y="1371600"/>
              <a:chExt cx="4343400" cy="3924300"/>
            </a:xfrm>
          </p:grpSpPr>
          <p:grpSp>
            <p:nvGrpSpPr>
              <p:cNvPr id="25" name="Group 72"/>
              <p:cNvGrpSpPr/>
              <p:nvPr/>
            </p:nvGrpSpPr>
            <p:grpSpPr>
              <a:xfrm rot="18900000">
                <a:off x="6629400" y="1371600"/>
                <a:ext cx="838200" cy="1600200"/>
                <a:chOff x="4648200" y="2971800"/>
                <a:chExt cx="838200" cy="1600200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4648200" y="2971800"/>
                  <a:ext cx="838200" cy="1600200"/>
                </a:xfrm>
                <a:prstGeom prst="ellips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876800" y="31242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4876800" y="3581400"/>
                  <a:ext cx="381000" cy="381000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4876800" y="40386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</p:grpSp>
          <p:grpSp>
            <p:nvGrpSpPr>
              <p:cNvPr id="26" name="Group 77"/>
              <p:cNvGrpSpPr/>
              <p:nvPr/>
            </p:nvGrpSpPr>
            <p:grpSpPr>
              <a:xfrm rot="5400000">
                <a:off x="5067300" y="4076700"/>
                <a:ext cx="838200" cy="1600200"/>
                <a:chOff x="4648200" y="2971800"/>
                <a:chExt cx="838200" cy="1600200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4648200" y="2971800"/>
                  <a:ext cx="838200" cy="1600200"/>
                </a:xfrm>
                <a:prstGeom prst="ellips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876800" y="31242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4876800" y="35814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4876800" y="4038600"/>
                  <a:ext cx="381000" cy="381000"/>
                </a:xfrm>
                <a:prstGeom prst="ellipse">
                  <a:avLst/>
                </a:prstGeom>
                <a:solidFill>
                  <a:srgbClr val="0070C0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</p:grpSp>
          <p:grpSp>
            <p:nvGrpSpPr>
              <p:cNvPr id="27" name="Group 82"/>
              <p:cNvGrpSpPr/>
              <p:nvPr/>
            </p:nvGrpSpPr>
            <p:grpSpPr>
              <a:xfrm rot="2700000">
                <a:off x="3505200" y="1371600"/>
                <a:ext cx="838200" cy="1600200"/>
                <a:chOff x="4648200" y="2971800"/>
                <a:chExt cx="838200" cy="1600200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4648200" y="2971800"/>
                  <a:ext cx="838200" cy="1600200"/>
                </a:xfrm>
                <a:prstGeom prst="ellips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4876800" y="3124200"/>
                  <a:ext cx="381000" cy="381000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876800" y="35814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4876800" y="40386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</p:grpSp>
        </p:grpSp>
        <p:cxnSp>
          <p:nvCxnSpPr>
            <p:cNvPr id="90" name="Straight Connector 89"/>
            <p:cNvCxnSpPr>
              <a:stCxn id="85" idx="6"/>
              <a:endCxn id="70" idx="1"/>
            </p:cNvCxnSpPr>
            <p:nvPr/>
          </p:nvCxnSpPr>
          <p:spPr>
            <a:xfrm>
              <a:off x="4522845" y="3235670"/>
              <a:ext cx="1481310" cy="44745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71" idx="2"/>
              <a:endCxn id="86" idx="6"/>
            </p:cNvCxnSpPr>
            <p:nvPr/>
          </p:nvCxnSpPr>
          <p:spPr>
            <a:xfrm flipH="1" flipV="1">
              <a:off x="4380632" y="3670190"/>
              <a:ext cx="1567727" cy="6048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7" idx="6"/>
              <a:endCxn id="69" idx="2"/>
            </p:cNvCxnSpPr>
            <p:nvPr/>
          </p:nvCxnSpPr>
          <p:spPr>
            <a:xfrm flipV="1">
              <a:off x="4238419" y="3360629"/>
              <a:ext cx="1709940" cy="7440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69" idx="6"/>
              <a:endCxn id="76" idx="2"/>
            </p:cNvCxnSpPr>
            <p:nvPr/>
          </p:nvCxnSpPr>
          <p:spPr>
            <a:xfrm flipV="1">
              <a:off x="6329359" y="2379588"/>
              <a:ext cx="597680" cy="9810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0" idx="6"/>
              <a:endCxn id="77" idx="2"/>
            </p:cNvCxnSpPr>
            <p:nvPr/>
          </p:nvCxnSpPr>
          <p:spPr>
            <a:xfrm flipV="1">
              <a:off x="6329359" y="2521801"/>
              <a:ext cx="1032200" cy="12960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71" idx="6"/>
              <a:endCxn id="75" idx="2"/>
            </p:cNvCxnSpPr>
            <p:nvPr/>
          </p:nvCxnSpPr>
          <p:spPr>
            <a:xfrm flipV="1">
              <a:off x="6329359" y="2237375"/>
              <a:ext cx="163160" cy="20376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69" idx="4"/>
              <a:endCxn id="80" idx="2"/>
            </p:cNvCxnSpPr>
            <p:nvPr/>
          </p:nvCxnSpPr>
          <p:spPr>
            <a:xfrm>
              <a:off x="6138859" y="3551129"/>
              <a:ext cx="998697" cy="138987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70" idx="4"/>
              <a:endCxn id="81" idx="2"/>
            </p:cNvCxnSpPr>
            <p:nvPr/>
          </p:nvCxnSpPr>
          <p:spPr>
            <a:xfrm>
              <a:off x="6138859" y="4008329"/>
              <a:ext cx="590886" cy="11393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71" idx="3"/>
              <a:endCxn id="82" idx="2"/>
            </p:cNvCxnSpPr>
            <p:nvPr/>
          </p:nvCxnSpPr>
          <p:spPr>
            <a:xfrm>
              <a:off x="6004155" y="4409733"/>
              <a:ext cx="317779" cy="9446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8" name="TextBox 127"/>
          <p:cNvSpPr txBox="1"/>
          <p:nvPr/>
        </p:nvSpPr>
        <p:spPr>
          <a:xfrm>
            <a:off x="5562600" y="6210300"/>
            <a:ext cx="224760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Label Extended Graph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1524000" y="4914900"/>
            <a:ext cx="177991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Constraint Graph</a:t>
            </a:r>
            <a:endParaRPr lang="en-US" dirty="0"/>
          </a:p>
        </p:txBody>
      </p:sp>
      <p:sp>
        <p:nvSpPr>
          <p:cNvPr id="131" name="Left Arrow 130"/>
          <p:cNvSpPr/>
          <p:nvPr/>
        </p:nvSpPr>
        <p:spPr>
          <a:xfrm flipH="1">
            <a:off x="3124200" y="4000500"/>
            <a:ext cx="609600" cy="3048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28600" y="1600200"/>
            <a:ext cx="563314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Find subset S of  fraction 1/k vertices </a:t>
            </a:r>
          </a:p>
          <a:p>
            <a:r>
              <a:rPr lang="en-US" sz="2800" dirty="0" smtClean="0"/>
              <a:t>in label extended graph, </a:t>
            </a:r>
          </a:p>
          <a:p>
            <a:r>
              <a:rPr lang="en-US" sz="2800" dirty="0" smtClean="0"/>
              <a:t>containing </a:t>
            </a:r>
            <a:r>
              <a:rPr lang="en-US" sz="2800" i="1" dirty="0" smtClean="0"/>
              <a:t>one vertex in each cloud,</a:t>
            </a:r>
          </a:p>
          <a:p>
            <a:r>
              <a:rPr lang="en-US" sz="2800" dirty="0" smtClean="0"/>
              <a:t> minimizing </a:t>
            </a:r>
            <a:r>
              <a:rPr lang="en-US" sz="2800" dirty="0" smtClean="0">
                <a:sym typeface="Symbol"/>
              </a:rPr>
              <a:t>(S)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74"/>
          <p:cNvSpPr txBox="1">
            <a:spLocks noChangeArrowheads="1"/>
          </p:cNvSpPr>
          <p:nvPr/>
        </p:nvSpPr>
        <p:spPr bwMode="auto">
          <a:xfrm>
            <a:off x="533400" y="1676400"/>
            <a:ext cx="7924800" cy="343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u="sng" dirty="0" smtClean="0">
                <a:sym typeface="Symbol" pitchFamily="-123" charset="2"/>
              </a:rPr>
              <a:t>Unique Games conjecture</a:t>
            </a:r>
            <a:r>
              <a:rPr lang="en-US" sz="3200" dirty="0" smtClean="0">
                <a:sym typeface="Symbol" pitchFamily="-123" charset="2"/>
              </a:rPr>
              <a:t> </a:t>
            </a:r>
            <a:r>
              <a:rPr lang="en-US" sz="3200" dirty="0" smtClean="0">
                <a:solidFill>
                  <a:srgbClr val="7030A0"/>
                </a:solidFill>
                <a:sym typeface="Symbol" pitchFamily="-123" charset="2"/>
              </a:rPr>
              <a:t>[Khot’02]</a:t>
            </a:r>
          </a:p>
          <a:p>
            <a:pPr>
              <a:buFont typeface="Symbol" pitchFamily="-123" charset="2"/>
              <a:buChar char="&quot;"/>
            </a:pPr>
            <a:r>
              <a:rPr lang="en-US" sz="3200" dirty="0" smtClean="0">
                <a:solidFill>
                  <a:schemeClr val="accent6"/>
                </a:solidFill>
                <a:sym typeface="Symbol" pitchFamily="-123" charset="2"/>
              </a:rPr>
              <a:t> &gt; 0 </a:t>
            </a:r>
            <a:r>
              <a:rPr lang="en-US" sz="3200" dirty="0">
                <a:solidFill>
                  <a:schemeClr val="accent6"/>
                </a:solidFill>
                <a:sym typeface="Symbol" pitchFamily="-123" charset="2"/>
              </a:rPr>
              <a:t> </a:t>
            </a:r>
            <a:r>
              <a:rPr lang="en-US" sz="3200" dirty="0" smtClean="0">
                <a:solidFill>
                  <a:schemeClr val="accent6"/>
                </a:solidFill>
                <a:sym typeface="Symbol" pitchFamily="-123" charset="2"/>
              </a:rPr>
              <a:t>k = k(</a:t>
            </a:r>
            <a:r>
              <a:rPr lang="en-US" sz="3200" dirty="0" smtClean="0">
                <a:solidFill>
                  <a:schemeClr val="accent6"/>
                </a:solidFill>
                <a:sym typeface="Symbol"/>
              </a:rPr>
              <a:t>)</a:t>
            </a:r>
            <a:r>
              <a:rPr lang="en-US" sz="3200" dirty="0" smtClean="0">
                <a:solidFill>
                  <a:schemeClr val="accent6"/>
                </a:solidFill>
                <a:sym typeface="Symbol" pitchFamily="-123" charset="2"/>
              </a:rPr>
              <a:t> </a:t>
            </a:r>
            <a:r>
              <a:rPr lang="en-US" sz="3200" dirty="0" err="1">
                <a:sym typeface="Symbol" pitchFamily="-123" charset="2"/>
              </a:rPr>
              <a:t>s.t</a:t>
            </a:r>
            <a:r>
              <a:rPr lang="en-US" sz="3200" dirty="0">
                <a:sym typeface="Symbol" pitchFamily="-123" charset="2"/>
              </a:rPr>
              <a:t>. it is </a:t>
            </a:r>
            <a:r>
              <a:rPr lang="en-US" sz="3200" dirty="0" smtClean="0">
                <a:sym typeface="Symbol" pitchFamily="-123" charset="2"/>
              </a:rPr>
              <a:t>NP-hard </a:t>
            </a:r>
            <a:r>
              <a:rPr lang="en-US" sz="3200" dirty="0" smtClean="0"/>
              <a:t>to </a:t>
            </a:r>
            <a:r>
              <a:rPr lang="en-US" sz="3200" dirty="0"/>
              <a:t>tell if </a:t>
            </a:r>
            <a:r>
              <a:rPr lang="en-US" sz="3200" dirty="0" smtClean="0"/>
              <a:t>an instance of Unique Games with </a:t>
            </a:r>
            <a:r>
              <a:rPr lang="en-US" sz="3200" dirty="0" smtClean="0">
                <a:solidFill>
                  <a:schemeClr val="accent6"/>
                </a:solidFill>
              </a:rPr>
              <a:t>k</a:t>
            </a:r>
            <a:r>
              <a:rPr lang="en-US" sz="3200" dirty="0" smtClean="0"/>
              <a:t> labels has </a:t>
            </a:r>
            <a:endParaRPr lang="en-US" sz="3200" dirty="0"/>
          </a:p>
          <a:p>
            <a:pPr>
              <a:spcBef>
                <a:spcPts val="1800"/>
              </a:spcBef>
              <a:buFont typeface="Symbol" pitchFamily="-123" charset="2"/>
              <a:buNone/>
            </a:pPr>
            <a:r>
              <a:rPr lang="en-US" sz="3200" dirty="0"/>
              <a:t>	</a:t>
            </a:r>
            <a:r>
              <a:rPr lang="en-US" sz="3200" dirty="0" smtClean="0">
                <a:solidFill>
                  <a:schemeClr val="accent6"/>
                </a:solidFill>
                <a:sym typeface="Symbol" pitchFamily="-123" charset="2"/>
              </a:rPr>
              <a:t>OPT </a:t>
            </a:r>
            <a:r>
              <a:rPr lang="en-US" sz="3200" dirty="0" smtClean="0">
                <a:solidFill>
                  <a:schemeClr val="accent6"/>
                </a:solidFill>
                <a:sym typeface="Symbol"/>
              </a:rPr>
              <a:t></a:t>
            </a:r>
            <a:r>
              <a:rPr lang="en-US" sz="3200" dirty="0" smtClean="0">
                <a:solidFill>
                  <a:schemeClr val="accent6"/>
                </a:solidFill>
                <a:sym typeface="Symbol" pitchFamily="-123" charset="2"/>
              </a:rPr>
              <a:t> </a:t>
            </a:r>
            <a:r>
              <a:rPr lang="en-US" sz="3200" dirty="0" smtClean="0">
                <a:solidFill>
                  <a:schemeClr val="hlink"/>
                </a:solidFill>
                <a:sym typeface="Symbol" pitchFamily="-123" charset="2"/>
              </a:rPr>
              <a:t>  </a:t>
            </a:r>
            <a:r>
              <a:rPr lang="en-US" sz="3200" dirty="0" smtClean="0">
                <a:sym typeface="Symbol" pitchFamily="-123" charset="2"/>
              </a:rPr>
              <a:t>or</a:t>
            </a:r>
          </a:p>
          <a:p>
            <a:pPr>
              <a:spcBef>
                <a:spcPts val="1200"/>
              </a:spcBef>
              <a:buFont typeface="Symbol" pitchFamily="-123" charset="2"/>
              <a:buNone/>
            </a:pPr>
            <a:r>
              <a:rPr lang="en-US" sz="3200" dirty="0" smtClean="0">
                <a:solidFill>
                  <a:schemeClr val="hlink"/>
                </a:solidFill>
                <a:sym typeface="Symbol" pitchFamily="-123" charset="2"/>
              </a:rPr>
              <a:t>          </a:t>
            </a:r>
            <a:r>
              <a:rPr lang="en-US" sz="3200" dirty="0" smtClean="0">
                <a:solidFill>
                  <a:schemeClr val="accent6"/>
                </a:solidFill>
              </a:rPr>
              <a:t>OPT </a:t>
            </a:r>
            <a:r>
              <a:rPr lang="en-US" sz="3200" dirty="0" smtClean="0">
                <a:solidFill>
                  <a:schemeClr val="accent6"/>
                </a:solidFill>
                <a:sym typeface="Symbol"/>
              </a:rPr>
              <a:t>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>
                <a:solidFill>
                  <a:schemeClr val="accent6"/>
                </a:solidFill>
              </a:rPr>
              <a:t>1- </a:t>
            </a:r>
            <a:r>
              <a:rPr lang="en-US" sz="3200" dirty="0" smtClean="0">
                <a:solidFill>
                  <a:schemeClr val="accent6"/>
                </a:solidFill>
                <a:sym typeface="Symbol" pitchFamily="-123" charset="2"/>
              </a:rPr>
              <a:t></a:t>
            </a:r>
            <a:r>
              <a:rPr lang="en-US" sz="3200" dirty="0" smtClean="0">
                <a:sym typeface="Symbol" pitchFamily="-123" charset="2"/>
              </a:rPr>
              <a:t>.</a:t>
            </a:r>
            <a:endParaRPr lang="en-US" sz="3200" dirty="0">
              <a:sym typeface="Symbol" pitchFamily="-123" charset="2"/>
            </a:endParaRPr>
          </a:p>
          <a:p>
            <a:pPr>
              <a:buFont typeface="Symbol" pitchFamily="-123" charset="2"/>
              <a:buNone/>
            </a:pPr>
            <a:r>
              <a:rPr lang="en-US" sz="3200" dirty="0">
                <a:sym typeface="Symbol" pitchFamily="-123" charset="2"/>
              </a:rPr>
              <a:t>	</a:t>
            </a:r>
            <a:endParaRPr lang="en-US" sz="3200" dirty="0">
              <a:solidFill>
                <a:schemeClr val="hlink"/>
              </a:solidFill>
              <a:sym typeface="Symbol" pitchFamily="-123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28600"/>
            <a:ext cx="66615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Let OPT = fraction of unsatisfied edges </a:t>
            </a:r>
          </a:p>
          <a:p>
            <a:r>
              <a:rPr lang="en-US" sz="3200" dirty="0" smtClean="0"/>
              <a:t>in optimal labeling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5029200"/>
            <a:ext cx="9280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i.e., even if  </a:t>
            </a:r>
            <a:r>
              <a:rPr lang="en-US" sz="3200" dirty="0" smtClean="0">
                <a:sym typeface="Symbol"/>
              </a:rPr>
              <a:t> </a:t>
            </a:r>
            <a:r>
              <a:rPr lang="en-US" sz="3200" dirty="0" smtClean="0"/>
              <a:t>a “special cut” with expansion </a:t>
            </a:r>
            <a:r>
              <a:rPr lang="en-US" sz="3200" dirty="0" smtClean="0">
                <a:sym typeface="Symbol"/>
              </a:rPr>
              <a:t> </a:t>
            </a:r>
            <a:r>
              <a:rPr lang="en-US" sz="3200" dirty="0" smtClean="0"/>
              <a:t>, </a:t>
            </a:r>
          </a:p>
          <a:p>
            <a:r>
              <a:rPr lang="en-US" sz="3200" dirty="0" smtClean="0"/>
              <a:t>it is hard to find a “special cut” with expansion </a:t>
            </a:r>
            <a:r>
              <a:rPr lang="en-US" sz="3200" dirty="0" smtClean="0">
                <a:sym typeface="Symbol"/>
              </a:rPr>
              <a:t> 1- 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Our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3820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500" dirty="0" smtClean="0">
                <a:solidFill>
                  <a:srgbClr val="002060"/>
                </a:solidFill>
              </a:rPr>
              <a:t>Approximation algorithms for these problems using </a:t>
            </a:r>
            <a:r>
              <a:rPr lang="en-US" sz="3500" dirty="0" err="1" smtClean="0">
                <a:solidFill>
                  <a:srgbClr val="002060"/>
                </a:solidFill>
              </a:rPr>
              <a:t>semidefinite</a:t>
            </a:r>
            <a:r>
              <a:rPr lang="en-US" sz="3500" dirty="0" smtClean="0">
                <a:solidFill>
                  <a:srgbClr val="002060"/>
                </a:solidFill>
              </a:rPr>
              <a:t> programs from the </a:t>
            </a:r>
            <a:r>
              <a:rPr lang="en-US" sz="3500" dirty="0" err="1" smtClean="0">
                <a:solidFill>
                  <a:srgbClr val="002060"/>
                </a:solidFill>
              </a:rPr>
              <a:t>Lasserre</a:t>
            </a:r>
            <a:r>
              <a:rPr lang="en-US" sz="3500" dirty="0" smtClean="0">
                <a:solidFill>
                  <a:srgbClr val="002060"/>
                </a:solidFill>
              </a:rPr>
              <a:t> hierarchy</a:t>
            </a:r>
          </a:p>
          <a:p>
            <a:pPr lvl="1">
              <a:spcBef>
                <a:spcPts val="1200"/>
              </a:spcBef>
            </a:pPr>
            <a:r>
              <a:rPr lang="en-US" dirty="0" smtClean="0"/>
              <a:t>Min-Bisection</a:t>
            </a:r>
          </a:p>
          <a:p>
            <a:pPr lvl="1"/>
            <a:r>
              <a:rPr lang="en-US" dirty="0" smtClean="0"/>
              <a:t>Small Set Expansion</a:t>
            </a:r>
          </a:p>
          <a:p>
            <a:pPr lvl="1"/>
            <a:r>
              <a:rPr lang="en-US" dirty="0" smtClean="0"/>
              <a:t>Sparsest Cut</a:t>
            </a:r>
          </a:p>
          <a:p>
            <a:pPr lvl="1"/>
            <a:r>
              <a:rPr lang="en-US" dirty="0" smtClean="0"/>
              <a:t>Min-Uncut / Max-Cut</a:t>
            </a:r>
          </a:p>
          <a:p>
            <a:pPr lvl="1"/>
            <a:r>
              <a:rPr lang="en-US" dirty="0" smtClean="0"/>
              <a:t>Independent Set</a:t>
            </a:r>
          </a:p>
          <a:p>
            <a:pPr lvl="1"/>
            <a:r>
              <a:rPr lang="en-US" dirty="0" smtClean="0"/>
              <a:t>As well as k-partitioning variants:</a:t>
            </a:r>
          </a:p>
          <a:p>
            <a:pPr lvl="2"/>
            <a:r>
              <a:rPr lang="en-US" sz="2600" dirty="0" smtClean="0"/>
              <a:t>Min-k-Section</a:t>
            </a:r>
          </a:p>
          <a:p>
            <a:pPr lvl="2"/>
            <a:r>
              <a:rPr lang="en-US" sz="2600" dirty="0" smtClean="0"/>
              <a:t>Unique Games</a:t>
            </a:r>
            <a:endParaRPr lang="en-US" sz="26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Motivations: Algorithmic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81600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These are fundamental, well-studied, practically relevant, optimization problems</a:t>
            </a:r>
          </a:p>
          <a:p>
            <a:r>
              <a:rPr lang="en-US" dirty="0" smtClean="0"/>
              <a:t>Yet  </a:t>
            </a:r>
            <a:r>
              <a:rPr lang="en-US" sz="4300" dirty="0" smtClean="0"/>
              <a:t>huge</a:t>
            </a:r>
            <a:r>
              <a:rPr lang="en-US" sz="3000" dirty="0" smtClean="0"/>
              <a:t> </a:t>
            </a:r>
            <a:r>
              <a:rPr lang="en-US" dirty="0" smtClean="0"/>
              <a:t>  gap:</a:t>
            </a:r>
          </a:p>
          <a:p>
            <a:pPr lvl="1"/>
            <a:r>
              <a:rPr lang="en-US" dirty="0" smtClean="0"/>
              <a:t>Approximability:                      or </a:t>
            </a:r>
          </a:p>
          <a:p>
            <a:pPr lvl="1"/>
            <a:r>
              <a:rPr lang="en-US" dirty="0" smtClean="0"/>
              <a:t>Hardness: not even factor 1.1 known to be NP-hard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u="sng" dirty="0" smtClean="0"/>
              <a:t>Natural goal</a:t>
            </a:r>
            <a:r>
              <a:rPr lang="en-US" dirty="0" smtClean="0"/>
              <a:t>: Close (or reduce) the gap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SDPs one of the principal algorithmic tools</a:t>
            </a:r>
          </a:p>
          <a:p>
            <a:pPr lvl="1"/>
            <a:r>
              <a:rPr lang="en-US" dirty="0" smtClean="0"/>
              <a:t>Extend algorithmic techniques to more powerful SDPs.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581400" y="2895600"/>
            <a:ext cx="1174548" cy="38100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486400" y="2895600"/>
            <a:ext cx="1295401" cy="347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Motivations: Complexity Perspective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8392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[Khot’02] </a:t>
            </a:r>
            <a:r>
              <a:rPr lang="en-US" sz="2800" dirty="0" smtClean="0"/>
              <a:t>Unique Games Conjecture</a:t>
            </a:r>
          </a:p>
          <a:p>
            <a:pPr lvl="1"/>
            <a:r>
              <a:rPr lang="en-US" sz="2400" dirty="0" smtClean="0"/>
              <a:t>UGC has many implications: tight results for </a:t>
            </a:r>
            <a:r>
              <a:rPr lang="en-US" sz="2400" i="1" dirty="0" smtClean="0"/>
              <a:t>all</a:t>
            </a:r>
            <a:r>
              <a:rPr lang="en-US" sz="2400" dirty="0" smtClean="0"/>
              <a:t> constraint satisfaction and ordering problems, vertex cover,… 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[</a:t>
            </a:r>
            <a:r>
              <a:rPr lang="en-US" sz="2400" dirty="0" smtClean="0">
                <a:solidFill>
                  <a:srgbClr val="7030A0"/>
                </a:solidFill>
              </a:rPr>
              <a:t>Raghavendra, Steurer’10] </a:t>
            </a:r>
            <a:r>
              <a:rPr lang="en-US" sz="2800" dirty="0" smtClean="0"/>
              <a:t>Small Set Expansion Conj. (SSEC):</a:t>
            </a:r>
          </a:p>
          <a:p>
            <a:pPr lvl="1"/>
            <a:r>
              <a:rPr lang="en-US" sz="2400" dirty="0" smtClean="0"/>
              <a:t>O(1)-approximation for Small Set Expansion is hard.</a:t>
            </a:r>
          </a:p>
          <a:p>
            <a:pPr lvl="1"/>
            <a:r>
              <a:rPr lang="en-US" sz="2400" i="1" dirty="0" smtClean="0"/>
              <a:t>Implies the UGC </a:t>
            </a:r>
            <a:r>
              <a:rPr lang="en-US" sz="2400" dirty="0" smtClean="0"/>
              <a:t>[RS’10], plus </a:t>
            </a:r>
            <a:r>
              <a:rPr lang="en-US" sz="2400" dirty="0" smtClean="0">
                <a:sym typeface="Symbol"/>
              </a:rPr>
              <a:t>(1)</a:t>
            </a:r>
            <a:r>
              <a:rPr lang="en-US" sz="2400" dirty="0" smtClean="0"/>
              <a:t> hardness for bisection, sparsest cut, minimum linear arrangement, etc. </a:t>
            </a:r>
            <a:r>
              <a:rPr lang="en-US" sz="2400" dirty="0" smtClean="0">
                <a:solidFill>
                  <a:srgbClr val="7030A0"/>
                </a:solidFill>
              </a:rPr>
              <a:t>[R,S,Tulsiani’12]</a:t>
            </a:r>
          </a:p>
          <a:p>
            <a:pPr>
              <a:buNone/>
            </a:pPr>
            <a:r>
              <a:rPr lang="en-US" sz="2800" dirty="0" smtClean="0"/>
              <a:t>Despite these bold conjectures, following is not ruled out: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4800600"/>
            <a:ext cx="7620000" cy="954107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bIns="45720" rtlCol="0">
            <a:spAutoFit/>
          </a:bodyPr>
          <a:lstStyle/>
          <a:p>
            <a:pPr marL="0" lvl="1" algn="ctr"/>
            <a:r>
              <a:rPr lang="en-US" sz="2800" b="1" dirty="0" smtClean="0">
                <a:solidFill>
                  <a:schemeClr val="tx1"/>
                </a:solidFill>
              </a:rPr>
              <a:t>Can 5-rounds of Lasserre Hierarchy SDP relaxation</a:t>
            </a:r>
          </a:p>
          <a:p>
            <a:pPr marL="0" lvl="1" algn="ctr"/>
            <a:r>
              <a:rPr lang="en-US" sz="2800" b="1" dirty="0" smtClean="0">
                <a:solidFill>
                  <a:schemeClr val="tx1"/>
                </a:solidFill>
              </a:rPr>
              <a:t> refute the UGC? 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5715000"/>
            <a:ext cx="76294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/>
              <a:t>Investigate this possibility…</a:t>
            </a:r>
          </a:p>
          <a:p>
            <a:pPr algn="ctr"/>
            <a:r>
              <a:rPr lang="en-US" sz="2800" dirty="0" smtClean="0"/>
              <a:t>Identify candidate hard instances (if there are any!)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943600" y="1143000"/>
            <a:ext cx="28194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i="1" dirty="0" smtClean="0"/>
              <a:t>No consensus opinion</a:t>
            </a:r>
          </a:p>
          <a:p>
            <a:pPr algn="ctr"/>
            <a:r>
              <a:rPr lang="en-US" sz="2000" i="1" dirty="0" smtClean="0"/>
              <a:t>on its validity</a:t>
            </a:r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Introduction to problems we study</a:t>
            </a:r>
          </a:p>
          <a:p>
            <a:r>
              <a:rPr lang="en-US" b="1" dirty="0" err="1" smtClean="0"/>
              <a:t>Laplacian</a:t>
            </a:r>
            <a:r>
              <a:rPr lang="en-US" b="1" dirty="0" smtClean="0"/>
              <a:t> </a:t>
            </a:r>
            <a:r>
              <a:rPr lang="en-US" b="1" dirty="0" err="1" smtClean="0"/>
              <a:t>eigenvalues</a:t>
            </a:r>
            <a:r>
              <a:rPr lang="en-US" b="1" dirty="0" smtClean="0"/>
              <a:t> and our results</a:t>
            </a:r>
          </a:p>
          <a:p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Lasserre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hierarchy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Case study: Minimum bisection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Concluding remarks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52400" y="5029200"/>
            <a:ext cx="8458200" cy="1676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Laplacian</a:t>
            </a:r>
            <a:r>
              <a:rPr lang="en-US" sz="3600" dirty="0" smtClean="0"/>
              <a:t> and Graph Spectrum</a:t>
            </a:r>
            <a:endParaRPr lang="en-US" sz="3600" dirty="0"/>
          </a:p>
        </p:txBody>
      </p:sp>
      <p:grpSp>
        <p:nvGrpSpPr>
          <p:cNvPr id="3" name="Group 101"/>
          <p:cNvGrpSpPr/>
          <p:nvPr/>
        </p:nvGrpSpPr>
        <p:grpSpPr>
          <a:xfrm>
            <a:off x="6244590" y="1524000"/>
            <a:ext cx="1600200" cy="228600"/>
            <a:chOff x="2209800" y="1524000"/>
            <a:chExt cx="1600200" cy="228600"/>
          </a:xfrm>
        </p:grpSpPr>
        <p:sp>
          <p:nvSpPr>
            <p:cNvPr id="12" name="Oval 11"/>
            <p:cNvSpPr/>
            <p:nvPr/>
          </p:nvSpPr>
          <p:spPr>
            <a:xfrm>
              <a:off x="2209800" y="1524000"/>
              <a:ext cx="2286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5" name="Oval 64"/>
            <p:cNvSpPr/>
            <p:nvPr/>
          </p:nvSpPr>
          <p:spPr>
            <a:xfrm>
              <a:off x="2667000" y="1524000"/>
              <a:ext cx="2286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67" name="Straight Connector 66"/>
            <p:cNvCxnSpPr>
              <a:stCxn id="12" idx="6"/>
              <a:endCxn id="65" idx="2"/>
            </p:cNvCxnSpPr>
            <p:nvPr/>
          </p:nvCxnSpPr>
          <p:spPr>
            <a:xfrm>
              <a:off x="2438400" y="16383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3124200" y="1524000"/>
              <a:ext cx="2286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69" name="Oval 68"/>
            <p:cNvSpPr/>
            <p:nvPr/>
          </p:nvSpPr>
          <p:spPr>
            <a:xfrm>
              <a:off x="3581400" y="1524000"/>
              <a:ext cx="2286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cxnSp>
          <p:nvCxnSpPr>
            <p:cNvPr id="70" name="Straight Connector 69"/>
            <p:cNvCxnSpPr>
              <a:stCxn id="68" idx="6"/>
              <a:endCxn id="69" idx="2"/>
            </p:cNvCxnSpPr>
            <p:nvPr/>
          </p:nvCxnSpPr>
          <p:spPr>
            <a:xfrm>
              <a:off x="3352800" y="16383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>
              <a:stCxn id="65" idx="6"/>
              <a:endCxn id="68" idx="2"/>
            </p:cNvCxnSpPr>
            <p:nvPr/>
          </p:nvCxnSpPr>
          <p:spPr>
            <a:xfrm>
              <a:off x="2895600" y="16383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6" name="Picture 10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096000" y="2438400"/>
            <a:ext cx="2479072" cy="914400"/>
          </a:xfrm>
          <a:prstGeom prst="rect">
            <a:avLst/>
          </a:prstGeom>
        </p:spPr>
      </p:pic>
      <p:sp>
        <p:nvSpPr>
          <p:cNvPr id="94" name="Down Arrow 93"/>
          <p:cNvSpPr/>
          <p:nvPr/>
        </p:nvSpPr>
        <p:spPr>
          <a:xfrm>
            <a:off x="1523999" y="1905000"/>
            <a:ext cx="304800" cy="6096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/>
          <p:cNvSpPr/>
          <p:nvPr/>
        </p:nvSpPr>
        <p:spPr>
          <a:xfrm>
            <a:off x="304800" y="2971800"/>
            <a:ext cx="1447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rows and cols </a:t>
            </a:r>
          </a:p>
          <a:p>
            <a:r>
              <a:rPr lang="en-US" dirty="0" smtClean="0"/>
              <a:t>indexed by V</a:t>
            </a:r>
            <a:endParaRPr lang="en-US" dirty="0"/>
          </a:p>
        </p:txBody>
      </p:sp>
      <p:sp>
        <p:nvSpPr>
          <p:cNvPr id="97" name="Down Arrow 96"/>
          <p:cNvSpPr/>
          <p:nvPr/>
        </p:nvSpPr>
        <p:spPr>
          <a:xfrm>
            <a:off x="1523999" y="3733800"/>
            <a:ext cx="304800" cy="7620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8" name="Picture 9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61998" y="4648199"/>
            <a:ext cx="2514601" cy="250209"/>
          </a:xfrm>
          <a:prstGeom prst="rect">
            <a:avLst/>
          </a:prstGeom>
        </p:spPr>
      </p:pic>
      <p:pic>
        <p:nvPicPr>
          <p:cNvPr id="33" name="Picture 3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914399" y="2667000"/>
            <a:ext cx="3501390" cy="226695"/>
          </a:xfrm>
          <a:prstGeom prst="rect">
            <a:avLst/>
          </a:prstGeom>
        </p:spPr>
      </p:pic>
      <p:pic>
        <p:nvPicPr>
          <p:cNvPr id="25" name="Picture 24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762000" y="1447800"/>
            <a:ext cx="2209800" cy="287489"/>
          </a:xfrm>
          <a:prstGeom prst="rect">
            <a:avLst/>
          </a:prstGeom>
        </p:spPr>
      </p:pic>
      <p:cxnSp>
        <p:nvCxnSpPr>
          <p:cNvPr id="104" name="Curved Connector 103"/>
          <p:cNvCxnSpPr/>
          <p:nvPr/>
        </p:nvCxnSpPr>
        <p:spPr>
          <a:xfrm rot="16200000" flipH="1">
            <a:off x="7044690" y="1066800"/>
            <a:ext cx="1588" cy="1371600"/>
          </a:xfrm>
          <a:prstGeom prst="curvedConnector3">
            <a:avLst>
              <a:gd name="adj1" fmla="val 2200063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8" name="Picture 107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5562600" y="4495800"/>
            <a:ext cx="3204210" cy="226695"/>
          </a:xfrm>
          <a:prstGeom prst="rect">
            <a:avLst/>
          </a:prstGeom>
        </p:spPr>
      </p:pic>
      <p:pic>
        <p:nvPicPr>
          <p:cNvPr id="26" name="Picture 25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1905000" y="2971800"/>
            <a:ext cx="4054968" cy="83820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04800" y="5562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λ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:  Measures expansion of the graph through </a:t>
            </a:r>
            <a:r>
              <a:rPr lang="en-US" sz="2400" dirty="0" err="1" smtClean="0"/>
              <a:t>Cheeger’s</a:t>
            </a:r>
            <a:r>
              <a:rPr lang="en-US" sz="2400" dirty="0" smtClean="0"/>
              <a:t> inequality 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57200" y="5943600"/>
            <a:ext cx="8077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λ</a:t>
            </a:r>
            <a:r>
              <a:rPr lang="en-US" sz="2400" baseline="-25000" dirty="0" smtClean="0"/>
              <a:t>r</a:t>
            </a:r>
            <a:r>
              <a:rPr lang="en-US" sz="2400" dirty="0" smtClean="0"/>
              <a:t>:  Related to small set expansion </a:t>
            </a:r>
            <a:r>
              <a:rPr lang="en-US" dirty="0" smtClean="0">
                <a:solidFill>
                  <a:srgbClr val="7030A0"/>
                </a:solidFill>
              </a:rPr>
              <a:t>[</a:t>
            </a:r>
            <a:r>
              <a:rPr lang="en-US" dirty="0" err="1" smtClean="0">
                <a:solidFill>
                  <a:srgbClr val="7030A0"/>
                </a:solidFill>
              </a:rPr>
              <a:t>Arora</a:t>
            </a:r>
            <a:r>
              <a:rPr lang="en-US" dirty="0" smtClean="0">
                <a:solidFill>
                  <a:srgbClr val="7030A0"/>
                </a:solidFill>
              </a:rPr>
              <a:t>, Barak, Steurer’10]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7030A0"/>
                </a:solidFill>
              </a:rPr>
              <a:t>[Louis,Raghavendra,Tetali,Vempala’11], [</a:t>
            </a:r>
            <a:r>
              <a:rPr lang="en-US" dirty="0" err="1" smtClean="0">
                <a:solidFill>
                  <a:srgbClr val="7030A0"/>
                </a:solidFill>
              </a:rPr>
              <a:t>Gharan</a:t>
            </a:r>
            <a:r>
              <a:rPr lang="en-US" dirty="0" smtClean="0">
                <a:solidFill>
                  <a:srgbClr val="7030A0"/>
                </a:solidFill>
              </a:rPr>
              <a:t>, Lee,Trevisan’11]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762000" y="5181600"/>
            <a:ext cx="5791200" cy="3048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2400" dirty="0" smtClean="0"/>
              <a:t>0 = </a:t>
            </a:r>
            <a:r>
              <a:rPr lang="el-GR" sz="2400" dirty="0" smtClean="0"/>
              <a:t>λ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≤</a:t>
            </a:r>
            <a:r>
              <a:rPr lang="en-US" sz="2400" baseline="-25000" dirty="0" smtClean="0"/>
              <a:t> </a:t>
            </a:r>
            <a:r>
              <a:rPr lang="el-GR" sz="2400" dirty="0" smtClean="0"/>
              <a:t>λ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≤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… ≤ </a:t>
            </a:r>
            <a:r>
              <a:rPr lang="el-GR" sz="2400" dirty="0" smtClean="0"/>
              <a:t>λ</a:t>
            </a:r>
            <a:r>
              <a:rPr lang="en-US" sz="2400" baseline="-25000" dirty="0" smtClean="0"/>
              <a:t>n </a:t>
            </a:r>
            <a:r>
              <a:rPr lang="en-US" sz="2400" dirty="0" smtClean="0"/>
              <a:t>≤2 and </a:t>
            </a:r>
            <a:r>
              <a:rPr lang="el-GR" sz="2400" dirty="0" smtClean="0"/>
              <a:t>λ</a:t>
            </a:r>
            <a:r>
              <a:rPr lang="en-US" sz="2400" baseline="-25000" dirty="0" smtClean="0"/>
              <a:t>1</a:t>
            </a:r>
            <a:r>
              <a:rPr lang="el-GR" sz="2400" dirty="0" smtClean="0"/>
              <a:t> </a:t>
            </a:r>
            <a:r>
              <a:rPr lang="en-US" sz="2400" dirty="0" smtClean="0"/>
              <a:t>+ </a:t>
            </a:r>
            <a:r>
              <a:rPr lang="el-GR" sz="2400" dirty="0" smtClean="0"/>
              <a:t>λ</a:t>
            </a:r>
            <a:r>
              <a:rPr lang="en-US" sz="2400" baseline="-25000" dirty="0" smtClean="0"/>
              <a:t>2</a:t>
            </a:r>
            <a:r>
              <a:rPr lang="el-GR" sz="2400" dirty="0" smtClean="0"/>
              <a:t> </a:t>
            </a:r>
            <a:r>
              <a:rPr lang="en-US" sz="2400" dirty="0" smtClean="0"/>
              <a:t>+ … + </a:t>
            </a:r>
            <a:r>
              <a:rPr lang="el-GR" sz="2400" dirty="0" smtClean="0"/>
              <a:t>λ</a:t>
            </a:r>
            <a:r>
              <a:rPr lang="en-US" sz="2400" baseline="-25000" dirty="0" smtClean="0"/>
              <a:t>n </a:t>
            </a:r>
            <a:r>
              <a:rPr lang="en-US" sz="2400" dirty="0" smtClean="0"/>
              <a:t>= n,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94" grpId="0" animBg="1"/>
      <p:bldP spid="96" grpId="0"/>
      <p:bldP spid="97" grpId="0" animBg="1"/>
      <p:bldP spid="30" grpId="0"/>
      <p:bldP spid="31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Our Results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By rounding r/</a:t>
            </a:r>
            <a:r>
              <a:rPr lang="en-US" sz="2800" dirty="0" smtClean="0">
                <a:sym typeface="Symbol"/>
              </a:rPr>
              <a:t></a:t>
            </a:r>
            <a:r>
              <a:rPr lang="en-US" sz="2800" baseline="30000" dirty="0" smtClean="0">
                <a:sym typeface="Symbol"/>
              </a:rPr>
              <a:t>O(1)  </a:t>
            </a:r>
            <a:r>
              <a:rPr lang="en-US" sz="2800" dirty="0" smtClean="0">
                <a:sym typeface="Symbol"/>
              </a:rPr>
              <a:t>round </a:t>
            </a:r>
            <a:r>
              <a:rPr lang="en-US" sz="2800" dirty="0" err="1" smtClean="0">
                <a:sym typeface="Symbol"/>
              </a:rPr>
              <a:t>Lasserre</a:t>
            </a:r>
            <a:r>
              <a:rPr lang="en-US" sz="2800" dirty="0" smtClean="0">
                <a:sym typeface="Symbol"/>
              </a:rPr>
              <a:t> hierarchy SDPs, i</a:t>
            </a:r>
            <a:r>
              <a:rPr lang="en-US" sz="2800" dirty="0" smtClean="0"/>
              <a:t>n time              we obtain approximation </a:t>
            </a:r>
            <a:r>
              <a:rPr lang="en-US" dirty="0" smtClean="0"/>
              <a:t>factor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we get approximation scheme</a:t>
            </a:r>
          </a:p>
          <a:p>
            <a:pPr lvl="1"/>
            <a:r>
              <a:rPr lang="en-US" dirty="0" smtClean="0"/>
              <a:t>0 = </a:t>
            </a:r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r>
              <a:rPr lang="en-US" dirty="0" smtClean="0"/>
              <a:t> ≤</a:t>
            </a:r>
            <a:r>
              <a:rPr lang="en-US" baseline="-25000" dirty="0" smtClean="0"/>
              <a:t> </a:t>
            </a:r>
            <a:r>
              <a:rPr lang="el-GR" dirty="0" smtClean="0"/>
              <a:t>λ</a:t>
            </a:r>
            <a:r>
              <a:rPr lang="en-US" baseline="-25000" dirty="0" smtClean="0"/>
              <a:t>2 </a:t>
            </a:r>
            <a:r>
              <a:rPr lang="en-US" dirty="0" smtClean="0"/>
              <a:t>≤</a:t>
            </a:r>
            <a:r>
              <a:rPr lang="en-US" baseline="-25000" dirty="0" smtClean="0"/>
              <a:t> </a:t>
            </a:r>
            <a:r>
              <a:rPr lang="en-US" dirty="0" smtClean="0"/>
              <a:t>… ≤ </a:t>
            </a:r>
            <a:r>
              <a:rPr lang="el-GR" dirty="0" smtClean="0"/>
              <a:t>λ</a:t>
            </a:r>
            <a:r>
              <a:rPr lang="en-US" baseline="-25000" dirty="0" smtClean="0"/>
              <a:t>n </a:t>
            </a:r>
            <a:r>
              <a:rPr lang="en-US" dirty="0" smtClean="0"/>
              <a:t>≤2 and </a:t>
            </a:r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r>
              <a:rPr lang="el-GR" dirty="0" smtClean="0"/>
              <a:t> </a:t>
            </a:r>
            <a:r>
              <a:rPr lang="en-US" dirty="0" smtClean="0"/>
              <a:t>+ </a:t>
            </a:r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r>
              <a:rPr lang="el-GR" dirty="0" smtClean="0"/>
              <a:t> </a:t>
            </a:r>
            <a:r>
              <a:rPr lang="en-US" dirty="0" smtClean="0"/>
              <a:t>+ … + </a:t>
            </a:r>
            <a:r>
              <a:rPr lang="el-GR" dirty="0" smtClean="0"/>
              <a:t>λ</a:t>
            </a:r>
            <a:r>
              <a:rPr lang="en-US" baseline="-25000" dirty="0" smtClean="0"/>
              <a:t>n </a:t>
            </a:r>
            <a:r>
              <a:rPr lang="en-US" dirty="0" smtClean="0"/>
              <a:t>= n,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8" name="Picture 1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676400" y="1752600"/>
            <a:ext cx="845244" cy="304800"/>
          </a:xfrm>
          <a:prstGeom prst="rect">
            <a:avLst/>
          </a:prstGeom>
        </p:spPr>
      </p:pic>
      <p:grpSp>
        <p:nvGrpSpPr>
          <p:cNvPr id="5" name="Group 25"/>
          <p:cNvGrpSpPr/>
          <p:nvPr/>
        </p:nvGrpSpPr>
        <p:grpSpPr>
          <a:xfrm>
            <a:off x="685800" y="2209800"/>
            <a:ext cx="7696200" cy="1676400"/>
            <a:chOff x="685800" y="2209800"/>
            <a:chExt cx="8077200" cy="1981200"/>
          </a:xfrm>
        </p:grpSpPr>
        <p:sp>
          <p:nvSpPr>
            <p:cNvPr id="10" name="Rectangle 9"/>
            <p:cNvSpPr/>
            <p:nvPr/>
          </p:nvSpPr>
          <p:spPr>
            <a:xfrm>
              <a:off x="685800" y="2209800"/>
              <a:ext cx="8077200" cy="19812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None/>
              </a:pPr>
              <a:r>
                <a:rPr lang="en-US" sz="2400" dirty="0" smtClean="0"/>
                <a:t>Minimum Bisection*</a:t>
              </a:r>
            </a:p>
            <a:p>
              <a:pPr>
                <a:buNone/>
              </a:pPr>
              <a:r>
                <a:rPr lang="en-US" sz="2400" dirty="0" smtClean="0"/>
                <a:t>Small Set Expansion*</a:t>
              </a:r>
            </a:p>
            <a:p>
              <a:pPr>
                <a:buNone/>
              </a:pPr>
              <a:r>
                <a:rPr lang="en-US" sz="2400" dirty="0" smtClean="0"/>
                <a:t>Uniform Sparsest Cut</a:t>
              </a:r>
            </a:p>
            <a:p>
              <a:pPr>
                <a:buNone/>
              </a:pPr>
              <a:r>
                <a:rPr lang="en-US" sz="2400" dirty="0" smtClean="0"/>
                <a:t>Their k-way generalizations*</a:t>
              </a:r>
            </a:p>
          </p:txBody>
        </p:sp>
        <p:pic>
          <p:nvPicPr>
            <p:cNvPr id="11" name="Picture 10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7772400" y="2895600"/>
              <a:ext cx="733957" cy="709355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0" y="6457890"/>
            <a:ext cx="49511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* Satisfies constraints within factor of 1 </a:t>
            </a:r>
            <a:r>
              <a:rPr lang="en-US" sz="2000" dirty="0" smtClean="0">
                <a:sym typeface="Symbol"/>
              </a:rPr>
              <a:t> o(1)</a:t>
            </a:r>
            <a:endParaRPr lang="en-US" sz="2000" dirty="0"/>
          </a:p>
        </p:txBody>
      </p:sp>
      <p:sp>
        <p:nvSpPr>
          <p:cNvPr id="29" name="Rectangular Callout 28"/>
          <p:cNvSpPr/>
          <p:nvPr/>
        </p:nvSpPr>
        <p:spPr>
          <a:xfrm>
            <a:off x="6553200" y="5867400"/>
            <a:ext cx="2438400" cy="685800"/>
          </a:xfrm>
          <a:prstGeom prst="wedgeRectCallout">
            <a:avLst>
              <a:gd name="adj1" fmla="val -140583"/>
              <a:gd name="adj2" fmla="val -54339"/>
            </a:avLst>
          </a:prstGeom>
          <a:solidFill>
            <a:srgbClr val="CCFFCC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For r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sym typeface="Wingdings" pitchFamily="2" charset="2"/>
              </a:rPr>
              <a:t>=n, </a:t>
            </a:r>
            <a:r>
              <a:rPr lang="el-GR" sz="2000" dirty="0" smtClean="0">
                <a:solidFill>
                  <a:schemeClr val="accent5">
                    <a:lumMod val="50000"/>
                  </a:schemeClr>
                </a:solidFill>
              </a:rPr>
              <a:t>λ</a:t>
            </a:r>
            <a:r>
              <a:rPr lang="en-US" sz="2000" baseline="-25000" dirty="0" smtClean="0">
                <a:solidFill>
                  <a:schemeClr val="accent5">
                    <a:lumMod val="50000"/>
                  </a:schemeClr>
                </a:solidFill>
              </a:rPr>
              <a:t>r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&gt;1, </a:t>
            </a:r>
            <a:r>
              <a:rPr lang="el-GR" sz="2000" dirty="0" smtClean="0">
                <a:solidFill>
                  <a:schemeClr val="accent5">
                    <a:lumMod val="50000"/>
                  </a:schemeClr>
                </a:solidFill>
              </a:rPr>
              <a:t>λ</a:t>
            </a:r>
            <a:r>
              <a:rPr lang="en-US" sz="2000" baseline="-25000" dirty="0" smtClean="0">
                <a:solidFill>
                  <a:schemeClr val="accent5">
                    <a:lumMod val="50000"/>
                  </a:schemeClr>
                </a:solidFill>
              </a:rPr>
              <a:t>n-r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 &lt;1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9" name="Group 33"/>
          <p:cNvGrpSpPr/>
          <p:nvPr/>
        </p:nvGrpSpPr>
        <p:grpSpPr>
          <a:xfrm>
            <a:off x="685800" y="4038600"/>
            <a:ext cx="7696200" cy="653451"/>
            <a:chOff x="685800" y="3581400"/>
            <a:chExt cx="7696200" cy="653451"/>
          </a:xfrm>
        </p:grpSpPr>
        <p:sp>
          <p:nvSpPr>
            <p:cNvPr id="15" name="Rectangle 14"/>
            <p:cNvSpPr/>
            <p:nvPr/>
          </p:nvSpPr>
          <p:spPr>
            <a:xfrm>
              <a:off x="685800" y="3581400"/>
              <a:ext cx="7696200" cy="65345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buNone/>
              </a:pPr>
              <a:r>
                <a:rPr lang="en-US" sz="2800" dirty="0" smtClean="0"/>
                <a:t>Minimum Uncut (min. version of Max Cut)</a:t>
              </a:r>
            </a:p>
          </p:txBody>
        </p:sp>
        <p:pic>
          <p:nvPicPr>
            <p:cNvPr id="33" name="Picture 32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7086600" y="3599855"/>
              <a:ext cx="1219200" cy="549275"/>
            </a:xfrm>
            <a:prstGeom prst="rect">
              <a:avLst/>
            </a:prstGeom>
          </p:spPr>
        </p:pic>
      </p:grpSp>
      <p:sp>
        <p:nvSpPr>
          <p:cNvPr id="22" name="Rectangle 21"/>
          <p:cNvSpPr/>
          <p:nvPr/>
        </p:nvSpPr>
        <p:spPr>
          <a:xfrm>
            <a:off x="152400" y="4800600"/>
            <a:ext cx="8839200" cy="95825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More generally, our methods apply to quadratic integer programming problems with positive </a:t>
            </a:r>
            <a:r>
              <a:rPr lang="en-US" sz="2400" dirty="0" err="1" smtClean="0"/>
              <a:t>semidefinite</a:t>
            </a:r>
            <a:r>
              <a:rPr lang="en-US" sz="2400" dirty="0" smtClean="0"/>
              <a:t> objective functions</a:t>
            </a:r>
            <a:endParaRPr lang="en-US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9" grpId="0" animBg="1"/>
      <p:bldP spid="22" grpId="0" animBg="1"/>
      <p:bldP spid="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Our Results II: Unique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Unique Games, a direct bound will involve spectrum of </a:t>
            </a:r>
            <a:r>
              <a:rPr lang="en-US" i="1" dirty="0" smtClean="0"/>
              <a:t>label extended graph</a:t>
            </a:r>
            <a:r>
              <a:rPr lang="en-US" dirty="0" smtClean="0"/>
              <a:t>, whereas we want to bound using spectrum of </a:t>
            </a:r>
            <a:r>
              <a:rPr lang="en-US" i="1" dirty="0" smtClean="0"/>
              <a:t>original graph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We give a simple embedding and work directly on the original graph.</a:t>
            </a:r>
          </a:p>
          <a:p>
            <a:r>
              <a:rPr lang="en-US" dirty="0" smtClean="0"/>
              <a:t>We obtain factor            in time          </a:t>
            </a:r>
          </a:p>
          <a:p>
            <a:pPr lvl="1">
              <a:spcBef>
                <a:spcPts val="1800"/>
              </a:spcBef>
            </a:pPr>
            <a:r>
              <a:rPr lang="en-US" dirty="0" smtClean="0"/>
              <a:t>Concurrent to our work, </a:t>
            </a:r>
            <a:r>
              <a:rPr lang="en-US" sz="2400" dirty="0" smtClean="0">
                <a:solidFill>
                  <a:srgbClr val="7030A0"/>
                </a:solidFill>
              </a:rPr>
              <a:t>[Barak-Steurer-Raghavendra’11] </a:t>
            </a:r>
            <a:r>
              <a:rPr lang="en-US" dirty="0" smtClean="0"/>
              <a:t>obtained factor             in time              		    (using weaker </a:t>
            </a:r>
            <a:r>
              <a:rPr lang="en-US" dirty="0" err="1" smtClean="0"/>
              <a:t>Sherali</a:t>
            </a:r>
            <a:r>
              <a:rPr lang="en-US" smtClean="0"/>
              <a:t>-Adams SDP</a:t>
            </a:r>
            <a:r>
              <a:rPr lang="en-US" dirty="0" smtClean="0"/>
              <a:t>).</a:t>
            </a:r>
          </a:p>
          <a:p>
            <a:pPr>
              <a:spcBef>
                <a:spcPts val="1800"/>
              </a:spcBef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810000" y="3581400"/>
            <a:ext cx="719350" cy="381000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019800" y="3581400"/>
            <a:ext cx="1143000" cy="384372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581400" y="4495800"/>
            <a:ext cx="914400" cy="543208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5715000" y="4572000"/>
            <a:ext cx="1623892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715000"/>
            <a:ext cx="92949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Combining with </a:t>
            </a:r>
            <a:r>
              <a:rPr lang="en-US" sz="2400" dirty="0" smtClean="0">
                <a:solidFill>
                  <a:srgbClr val="7030A0"/>
                </a:solidFill>
              </a:rPr>
              <a:t>[Arora-Barak-Steurer’10] </a:t>
            </a:r>
            <a:r>
              <a:rPr lang="en-US" sz="2400" dirty="0" smtClean="0"/>
              <a:t>“higher order </a:t>
            </a:r>
            <a:r>
              <a:rPr lang="en-US" sz="2400" dirty="0" err="1" smtClean="0"/>
              <a:t>Cheeger</a:t>
            </a:r>
            <a:r>
              <a:rPr lang="en-US" sz="2400" dirty="0" smtClean="0"/>
              <a:t>” </a:t>
            </a:r>
            <a:r>
              <a:rPr lang="en-US" sz="2400" dirty="0" err="1" smtClean="0"/>
              <a:t>thm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 smtClean="0">
                <a:sym typeface="Symbol"/>
              </a:rPr>
              <a:t> UG with </a:t>
            </a:r>
            <a:r>
              <a:rPr lang="en-US" sz="2400" dirty="0" err="1" smtClean="0">
                <a:sym typeface="Symbol"/>
              </a:rPr>
              <a:t>compl</a:t>
            </a:r>
            <a:r>
              <a:rPr lang="en-US" sz="2400" dirty="0" smtClean="0">
                <a:sym typeface="Symbol"/>
              </a:rPr>
              <a:t>.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1- </a:t>
            </a:r>
            <a:r>
              <a:rPr lang="en-US" sz="2400" baseline="300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O(1</a:t>
            </a:r>
            <a:r>
              <a:rPr lang="en-US" sz="2400" baseline="30000" dirty="0" smtClean="0">
                <a:sym typeface="Symbol"/>
              </a:rPr>
              <a:t>)</a:t>
            </a:r>
            <a:r>
              <a:rPr lang="en-US" sz="2400" dirty="0" smtClean="0">
                <a:sym typeface="Symbol"/>
              </a:rPr>
              <a:t> is easy for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n</a:t>
            </a:r>
            <a:r>
              <a:rPr lang="en-US" sz="2400" baseline="300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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levels of </a:t>
            </a:r>
            <a:r>
              <a:rPr lang="en-US" sz="2400" dirty="0" err="1" smtClean="0">
                <a:sym typeface="Symbol"/>
              </a:rPr>
              <a:t>Lasserre</a:t>
            </a:r>
            <a:r>
              <a:rPr lang="en-US" sz="2400" dirty="0" smtClean="0">
                <a:sym typeface="Symbol"/>
              </a:rPr>
              <a:t> Hierarchy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problems we study</a:t>
            </a:r>
          </a:p>
          <a:p>
            <a:r>
              <a:rPr lang="en-US" dirty="0" err="1" smtClean="0"/>
              <a:t>Laplacian</a:t>
            </a:r>
            <a:r>
              <a:rPr lang="en-US" dirty="0" smtClean="0"/>
              <a:t> </a:t>
            </a:r>
            <a:r>
              <a:rPr lang="en-US" dirty="0" err="1" smtClean="0"/>
              <a:t>eigenvalues</a:t>
            </a:r>
            <a:r>
              <a:rPr lang="en-US" dirty="0" smtClean="0"/>
              <a:t> and our results</a:t>
            </a:r>
          </a:p>
          <a:p>
            <a:r>
              <a:rPr lang="en-US" dirty="0" err="1" smtClean="0"/>
              <a:t>Lasserre</a:t>
            </a:r>
            <a:r>
              <a:rPr lang="en-US" dirty="0" smtClean="0"/>
              <a:t> hierarchy</a:t>
            </a:r>
          </a:p>
          <a:p>
            <a:r>
              <a:rPr lang="en-US" dirty="0" smtClean="0"/>
              <a:t>Case study: Minimum bisection</a:t>
            </a:r>
          </a:p>
          <a:p>
            <a:r>
              <a:rPr lang="en-US" dirty="0" smtClean="0"/>
              <a:t>Concluding remarks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334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Tahoma" pitchFamily="34" charset="0"/>
                <a:cs typeface="Tahoma" pitchFamily="34" charset="0"/>
              </a:rPr>
              <a:t>Our results show that these graph partitioning problems are easy on many graphs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ea typeface="Tahoma" pitchFamily="34" charset="0"/>
                <a:cs typeface="Tahoma" pitchFamily="34" charset="0"/>
              </a:rPr>
              <a:t>Also hints at why showing even weak hardness results has been elusive</a:t>
            </a:r>
          </a:p>
          <a:p>
            <a:pPr>
              <a:spcBef>
                <a:spcPts val="1800"/>
              </a:spcBef>
            </a:pPr>
            <a:r>
              <a:rPr lang="en-US" sz="2800" dirty="0" smtClean="0">
                <a:ea typeface="Tahoma" pitchFamily="34" charset="0"/>
                <a:cs typeface="Tahoma" pitchFamily="34" charset="0"/>
              </a:rPr>
              <a:t>Points to the power of </a:t>
            </a:r>
            <a:r>
              <a:rPr lang="en-US" sz="2800" dirty="0" err="1" smtClean="0">
                <a:ea typeface="Tahoma" pitchFamily="34" charset="0"/>
                <a:cs typeface="Tahoma" pitchFamily="34" charset="0"/>
              </a:rPr>
              <a:t>Lasserre</a:t>
            </a:r>
            <a:r>
              <a:rPr lang="en-US" sz="2800" dirty="0" smtClean="0">
                <a:ea typeface="Tahoma" pitchFamily="34" charset="0"/>
                <a:cs typeface="Tahoma" pitchFamily="34" charset="0"/>
              </a:rPr>
              <a:t> hierarchy</a:t>
            </a:r>
          </a:p>
          <a:p>
            <a:pPr lvl="1"/>
            <a:r>
              <a:rPr lang="en-US" sz="2400" dirty="0" smtClean="0">
                <a:ea typeface="Tahoma" pitchFamily="34" charset="0"/>
                <a:cs typeface="Tahoma" pitchFamily="34" charset="0"/>
              </a:rPr>
              <a:t>Could be a serious threat to small set expansion conjecture, or even UGC.</a:t>
            </a:r>
          </a:p>
          <a:p>
            <a:pPr lvl="1"/>
            <a:r>
              <a:rPr lang="en-US" sz="2400" dirty="0" smtClean="0">
                <a:ea typeface="Tahoma" pitchFamily="34" charset="0"/>
                <a:cs typeface="Tahoma" pitchFamily="34" charset="0"/>
              </a:rPr>
              <a:t>Recent </a:t>
            </a:r>
            <a:r>
              <a:rPr lang="en-US" sz="2400" smtClean="0">
                <a:ea typeface="Tahoma" pitchFamily="34" charset="0"/>
                <a:cs typeface="Tahoma" pitchFamily="34" charset="0"/>
              </a:rPr>
              <a:t>work </a:t>
            </a:r>
            <a:r>
              <a:rPr lang="en-US" sz="2200" smtClean="0">
                <a:solidFill>
                  <a:srgbClr val="7030A0"/>
                </a:solidFill>
                <a:ea typeface="Tahoma" pitchFamily="34" charset="0"/>
                <a:cs typeface="Tahoma" pitchFamily="34" charset="0"/>
              </a:rPr>
              <a:t>[Barak,Brandao,Harrow,Kelner,Steurer,Zhou’12</a:t>
            </a:r>
            <a:r>
              <a:rPr lang="en-US" sz="2200" dirty="0" smtClean="0">
                <a:solidFill>
                  <a:srgbClr val="7030A0"/>
                </a:solidFill>
                <a:ea typeface="Tahoma" pitchFamily="34" charset="0"/>
                <a:cs typeface="Tahoma" pitchFamily="34" charset="0"/>
              </a:rPr>
              <a:t>] </a:t>
            </a:r>
            <a:r>
              <a:rPr lang="en-US" sz="2400" dirty="0" smtClean="0">
                <a:ea typeface="Tahoma" pitchFamily="34" charset="0"/>
                <a:cs typeface="Tahoma" pitchFamily="34" charset="0"/>
              </a:rPr>
              <a:t>shows O(1) rounds enough to solve known gap instances</a:t>
            </a:r>
          </a:p>
          <a:p>
            <a:pPr lvl="1"/>
            <a:endParaRPr lang="en-US" sz="24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1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Our Results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0"/>
            <a:ext cx="8077200" cy="2286000"/>
          </a:xfrm>
        </p:spPr>
        <p:txBody>
          <a:bodyPr>
            <a:normAutofit/>
          </a:bodyPr>
          <a:lstStyle/>
          <a:p>
            <a:r>
              <a:rPr lang="en-US" sz="3000" u="sng" dirty="0" smtClean="0">
                <a:ea typeface="Tahoma" pitchFamily="34" charset="0"/>
                <a:cs typeface="Tahoma" pitchFamily="34" charset="0"/>
              </a:rPr>
              <a:t>Independent set</a:t>
            </a:r>
            <a:r>
              <a:rPr lang="en-US" sz="3000" dirty="0" smtClean="0">
                <a:ea typeface="Tahoma" pitchFamily="34" charset="0"/>
                <a:cs typeface="Tahoma" pitchFamily="34" charset="0"/>
              </a:rPr>
              <a:t>: </a:t>
            </a:r>
            <a:r>
              <a:rPr lang="en-US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Tahoma" pitchFamily="34" charset="0"/>
                <a:cs typeface="Tahoma" pitchFamily="34" charset="0"/>
              </a:rPr>
              <a:t>O(1)</a:t>
            </a:r>
            <a:r>
              <a:rPr lang="en-US" sz="3000" dirty="0" smtClean="0">
                <a:ea typeface="Tahoma" pitchFamily="34" charset="0"/>
                <a:cs typeface="Tahoma" pitchFamily="34" charset="0"/>
              </a:rPr>
              <a:t> approximation in </a:t>
            </a:r>
            <a:r>
              <a:rPr lang="en-US" sz="3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Tahoma" pitchFamily="34" charset="0"/>
                <a:cs typeface="Tahoma" pitchFamily="34" charset="0"/>
              </a:rPr>
              <a:t>n</a:t>
            </a:r>
            <a:r>
              <a:rPr lang="en-US" sz="3000" baseline="30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Tahoma" pitchFamily="34" charset="0"/>
                <a:cs typeface="Tahoma" pitchFamily="34" charset="0"/>
              </a:rPr>
              <a:t>O</a:t>
            </a:r>
            <a:r>
              <a:rPr lang="en-US" sz="3000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Tahoma" pitchFamily="34" charset="0"/>
                <a:cs typeface="Tahoma" pitchFamily="34" charset="0"/>
              </a:rPr>
              <a:t>(r)</a:t>
            </a:r>
            <a:r>
              <a:rPr lang="en-US" sz="30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Tahoma" pitchFamily="34" charset="0"/>
                <a:cs typeface="Tahoma" pitchFamily="34" charset="0"/>
              </a:rPr>
              <a:t> </a:t>
            </a:r>
            <a:r>
              <a:rPr lang="en-US" sz="3000" dirty="0" smtClean="0">
                <a:ea typeface="Tahoma" pitchFamily="34" charset="0"/>
                <a:cs typeface="Tahoma" pitchFamily="34" charset="0"/>
              </a:rPr>
              <a:t>time when </a:t>
            </a:r>
            <a:r>
              <a:rPr lang="en-US" sz="3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Tahoma" pitchFamily="34" charset="0"/>
                <a:cs typeface="Tahoma" pitchFamily="34" charset="0"/>
              </a:rPr>
              <a:t>r</a:t>
            </a:r>
            <a:r>
              <a:rPr lang="en-US" sz="3000" dirty="0" err="1" smtClean="0">
                <a:ea typeface="Tahoma" pitchFamily="34" charset="0"/>
                <a:cs typeface="Tahoma" pitchFamily="34" charset="0"/>
              </a:rPr>
              <a:t>’th</a:t>
            </a:r>
            <a:r>
              <a:rPr lang="en-US" sz="3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3000" i="1" dirty="0" smtClean="0">
                <a:ea typeface="Tahoma" pitchFamily="34" charset="0"/>
                <a:cs typeface="Tahoma" pitchFamily="34" charset="0"/>
              </a:rPr>
              <a:t>largest  </a:t>
            </a:r>
            <a:r>
              <a:rPr lang="en-US" sz="3000" dirty="0" err="1" smtClean="0">
                <a:ea typeface="Tahoma" pitchFamily="34" charset="0"/>
                <a:cs typeface="Tahoma" pitchFamily="34" charset="0"/>
              </a:rPr>
              <a:t>eigenvalue</a:t>
            </a:r>
            <a:r>
              <a:rPr lang="en-US" sz="3000" dirty="0" smtClean="0"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buNone/>
            </a:pPr>
            <a:r>
              <a:rPr lang="en-US" sz="3000" dirty="0" smtClean="0">
                <a:ea typeface="Tahoma" pitchFamily="34" charset="0"/>
                <a:cs typeface="Tahoma" pitchFamily="34" charset="0"/>
                <a:sym typeface="Symbol"/>
              </a:rPr>
              <a:t>		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Tahoma" pitchFamily="34" charset="0"/>
                <a:cs typeface="Tahoma" pitchFamily="34" charset="0"/>
                <a:sym typeface="Symbol"/>
              </a:rPr>
              <a:t></a:t>
            </a:r>
            <a:r>
              <a:rPr lang="en-US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Tahoma" pitchFamily="34" charset="0"/>
                <a:cs typeface="Tahoma" pitchFamily="34" charset="0"/>
                <a:sym typeface="Symbol"/>
              </a:rPr>
              <a:t>n-r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Tahoma" pitchFamily="34" charset="0"/>
                <a:cs typeface="Tahoma" pitchFamily="34" charset="0"/>
                <a:sym typeface="Symbol"/>
              </a:rPr>
              <a:t>  1 + O(1/</a:t>
            </a:r>
            <a:r>
              <a:rPr lang="en-US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Tahoma" pitchFamily="34" charset="0"/>
                <a:cs typeface="Tahoma" pitchFamily="34" charset="0"/>
                <a:sym typeface="Symbol"/>
              </a:rPr>
              <a:t>d</a:t>
            </a:r>
            <a:r>
              <a:rPr lang="en-US" baseline="-25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ea typeface="Tahoma" pitchFamily="34" charset="0"/>
                <a:cs typeface="Tahoma" pitchFamily="34" charset="0"/>
                <a:sym typeface="Symbol"/>
              </a:rPr>
              <a:t>max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Tahoma" pitchFamily="34" charset="0"/>
                <a:cs typeface="Tahoma" pitchFamily="34" charset="0"/>
                <a:sym typeface="Symbol"/>
              </a:rPr>
              <a:t>)</a:t>
            </a:r>
            <a:endParaRPr lang="en-US" sz="3500" dirty="0" smtClean="0">
              <a:solidFill>
                <a:schemeClr val="accent6">
                  <a:lumMod val="60000"/>
                  <a:lumOff val="40000"/>
                </a:schemeClr>
              </a:solidFill>
              <a:ea typeface="Tahoma" pitchFamily="34" charset="0"/>
              <a:cs typeface="Tahoma" pitchFamily="34" charset="0"/>
              <a:sym typeface="Symbol"/>
            </a:endParaRPr>
          </a:p>
          <a:p>
            <a:pPr lvl="1"/>
            <a:r>
              <a:rPr lang="en-US" sz="2600" dirty="0" smtClean="0">
                <a:ea typeface="Tahoma" pitchFamily="34" charset="0"/>
                <a:cs typeface="Tahoma" pitchFamily="34" charset="0"/>
                <a:sym typeface="Symbol"/>
              </a:rPr>
              <a:t></a:t>
            </a:r>
            <a:r>
              <a:rPr lang="en-US" sz="2600" dirty="0" smtClean="0">
                <a:solidFill>
                  <a:schemeClr val="accent6">
                    <a:lumMod val="60000"/>
                    <a:lumOff val="40000"/>
                  </a:schemeClr>
                </a:solidFill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sz="2600" dirty="0" smtClean="0">
                <a:ea typeface="Tahoma" pitchFamily="34" charset="0"/>
                <a:cs typeface="Tahoma" pitchFamily="34" charset="0"/>
                <a:sym typeface="Symbol"/>
              </a:rPr>
              <a:t>O(</a:t>
            </a:r>
            <a:r>
              <a:rPr lang="en-US" sz="2600" dirty="0" err="1" smtClean="0">
                <a:ea typeface="Tahoma" pitchFamily="34" charset="0"/>
                <a:cs typeface="Tahoma" pitchFamily="34" charset="0"/>
                <a:sym typeface="Symbol"/>
              </a:rPr>
              <a:t>d</a:t>
            </a:r>
            <a:r>
              <a:rPr lang="en-US" sz="2600" baseline="-25000" dirty="0" err="1" smtClean="0">
                <a:ea typeface="Tahoma" pitchFamily="34" charset="0"/>
                <a:cs typeface="Tahoma" pitchFamily="34" charset="0"/>
                <a:sym typeface="Symbol"/>
              </a:rPr>
              <a:t>max</a:t>
            </a:r>
            <a:r>
              <a:rPr lang="en-US" sz="2600" dirty="0" smtClean="0">
                <a:ea typeface="Tahoma" pitchFamily="34" charset="0"/>
                <a:cs typeface="Tahoma" pitchFamily="34" charset="0"/>
                <a:sym typeface="Symbol"/>
              </a:rPr>
              <a:t>/t) approximation if </a:t>
            </a:r>
            <a:r>
              <a:rPr lang="en-US" sz="2600" baseline="-25000" dirty="0" smtClean="0">
                <a:ea typeface="Tahoma" pitchFamily="34" charset="0"/>
                <a:cs typeface="Tahoma" pitchFamily="34" charset="0"/>
                <a:sym typeface="Symbol"/>
              </a:rPr>
              <a:t>n-r</a:t>
            </a:r>
            <a:r>
              <a:rPr lang="en-US" sz="2600" dirty="0" smtClean="0">
                <a:ea typeface="Tahoma" pitchFamily="34" charset="0"/>
                <a:cs typeface="Tahoma" pitchFamily="34" charset="0"/>
                <a:sym typeface="Symbol"/>
              </a:rPr>
              <a:t>  1 + 1/t</a:t>
            </a:r>
            <a:endParaRPr lang="en-US" sz="2600" dirty="0" smtClean="0">
              <a:ea typeface="Tahoma" pitchFamily="34" charset="0"/>
              <a:cs typeface="Tahoma" pitchFamily="34" charset="0"/>
            </a:endParaRPr>
          </a:p>
          <a:p>
            <a:pPr lvl="1"/>
            <a:endParaRPr lang="en-US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1295400"/>
            <a:ext cx="7239000" cy="838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71600" y="1371600"/>
            <a:ext cx="7315200" cy="457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r>
              <a:rPr lang="en-US" sz="2400" dirty="0" smtClean="0"/>
              <a:t>Normalized </a:t>
            </a:r>
            <a:r>
              <a:rPr lang="en-US" sz="2400" dirty="0" err="1" smtClean="0"/>
              <a:t>Laplacian</a:t>
            </a:r>
            <a:r>
              <a:rPr lang="en-US" sz="2400" dirty="0" smtClean="0"/>
              <a:t> </a:t>
            </a:r>
            <a:r>
              <a:rPr lang="en-US" sz="2400" dirty="0" err="1" smtClean="0"/>
              <a:t>eigenvalues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0 = </a:t>
            </a:r>
            <a:r>
              <a:rPr lang="el-GR" sz="2400" dirty="0" smtClean="0"/>
              <a:t>λ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≤</a:t>
            </a:r>
            <a:r>
              <a:rPr lang="en-US" sz="2400" baseline="-25000" dirty="0" smtClean="0"/>
              <a:t> </a:t>
            </a:r>
            <a:r>
              <a:rPr lang="el-GR" sz="2400" dirty="0" smtClean="0"/>
              <a:t>λ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≤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… ≤ </a:t>
            </a:r>
            <a:r>
              <a:rPr lang="el-GR" sz="2400" dirty="0" smtClean="0"/>
              <a:t>λ</a:t>
            </a:r>
            <a:r>
              <a:rPr lang="en-US" sz="2400" baseline="-25000" dirty="0" smtClean="0"/>
              <a:t>n </a:t>
            </a:r>
            <a:r>
              <a:rPr lang="en-US" sz="2400" dirty="0" smtClean="0"/>
              <a:t>≤ 2 and </a:t>
            </a:r>
            <a:r>
              <a:rPr lang="el-GR" sz="2400" dirty="0" smtClean="0"/>
              <a:t>λ</a:t>
            </a:r>
            <a:r>
              <a:rPr lang="en-US" sz="2400" baseline="-25000" dirty="0" smtClean="0"/>
              <a:t>1</a:t>
            </a:r>
            <a:r>
              <a:rPr lang="el-GR" sz="2400" dirty="0" smtClean="0"/>
              <a:t> </a:t>
            </a:r>
            <a:r>
              <a:rPr lang="en-US" sz="2400" dirty="0" smtClean="0"/>
              <a:t>+ </a:t>
            </a:r>
            <a:r>
              <a:rPr lang="el-GR" sz="2400" dirty="0" smtClean="0"/>
              <a:t>λ</a:t>
            </a:r>
            <a:r>
              <a:rPr lang="en-US" sz="2400" baseline="-25000" dirty="0" smtClean="0"/>
              <a:t>2</a:t>
            </a:r>
            <a:r>
              <a:rPr lang="el-GR" sz="2400" dirty="0" smtClean="0"/>
              <a:t> </a:t>
            </a:r>
            <a:r>
              <a:rPr lang="en-US" sz="2400" dirty="0" smtClean="0"/>
              <a:t>+ … + </a:t>
            </a:r>
            <a:r>
              <a:rPr lang="el-GR" sz="2400" dirty="0" smtClean="0"/>
              <a:t>λ</a:t>
            </a:r>
            <a:r>
              <a:rPr lang="en-US" sz="2400" baseline="-25000" dirty="0" smtClean="0"/>
              <a:t>n </a:t>
            </a:r>
            <a:r>
              <a:rPr lang="en-US" sz="2400" dirty="0" smtClean="0"/>
              <a:t>= n,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800600"/>
            <a:ext cx="81668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[Arora-Ge’11] </a:t>
            </a:r>
            <a:r>
              <a:rPr lang="en-US" sz="3200" dirty="0" smtClean="0"/>
              <a:t>Given 3-colorable graph, </a:t>
            </a:r>
          </a:p>
          <a:p>
            <a:r>
              <a:rPr lang="en-US" sz="3200" dirty="0" smtClean="0"/>
              <a:t>find independent set of size 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n/12</a:t>
            </a:r>
            <a:r>
              <a:rPr lang="en-US" sz="3200" dirty="0" smtClean="0"/>
              <a:t> in </a:t>
            </a:r>
            <a:r>
              <a:rPr lang="en-US" sz="32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r>
              <a:rPr lang="en-US" sz="3200" baseline="300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O</a:t>
            </a:r>
            <a:r>
              <a:rPr lang="en-US" sz="3200" baseline="30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(r) </a:t>
            </a:r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/>
              <a:t>time if </a:t>
            </a:r>
          </a:p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</a:t>
            </a:r>
            <a:r>
              <a:rPr lang="en-US" sz="3200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n-r 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&lt; 17/16.</a:t>
            </a:r>
            <a:r>
              <a:rPr lang="en-US" sz="2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 to problems we study</a:t>
            </a:r>
          </a:p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Laplacian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eigenvalues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our results</a:t>
            </a:r>
          </a:p>
          <a:p>
            <a:r>
              <a:rPr lang="en-US" b="1" dirty="0" err="1" smtClean="0"/>
              <a:t>Lasserre</a:t>
            </a:r>
            <a:r>
              <a:rPr lang="en-US" b="1" dirty="0" smtClean="0"/>
              <a:t> hierarchy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Case study: Minimum bisection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Concluding remarks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Basic Lasserre Hierarchy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Quadratic IP formulation for a k-labeling problem</a:t>
            </a:r>
            <a:r>
              <a:rPr lang="en-US" sz="2800" dirty="0" smtClean="0">
                <a:solidFill>
                  <a:srgbClr val="0070C0"/>
                </a:solidFill>
              </a:rPr>
              <a:t>: For each S of size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≤ r</a:t>
            </a:r>
            <a:r>
              <a:rPr lang="en-US" sz="2800" dirty="0" smtClean="0"/>
              <a:t>, and </a:t>
            </a:r>
          </a:p>
          <a:p>
            <a:pPr marL="274320">
              <a:spcBef>
                <a:spcPts val="0"/>
              </a:spcBef>
              <a:buNone/>
            </a:pPr>
            <a:r>
              <a:rPr lang="en-US" sz="2800" dirty="0" smtClean="0"/>
              <a:t>	 each possible labeling f : S </a:t>
            </a:r>
            <a:r>
              <a:rPr lang="en-US" sz="2800" dirty="0" smtClean="0">
                <a:sym typeface="Symbol"/>
              </a:rPr>
              <a:t> {0,1,…,k-1}</a:t>
            </a:r>
            <a:endParaRPr lang="en-US" sz="2800" dirty="0" smtClean="0"/>
          </a:p>
          <a:p>
            <a:pPr lvl="2"/>
            <a:r>
              <a:rPr lang="en-US" dirty="0" smtClean="0"/>
              <a:t>Boolean variable               representing:</a:t>
            </a:r>
          </a:p>
          <a:p>
            <a:pPr lvl="3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sz="2400" dirty="0" smtClean="0"/>
              <a:t>		  </a:t>
            </a:r>
            <a:r>
              <a:rPr lang="en-US" sz="2400" i="1" dirty="0" smtClean="0"/>
              <a:t>with all implied </a:t>
            </a:r>
            <a:r>
              <a:rPr lang="en-US" sz="2400" i="1" dirty="0" err="1" smtClean="0"/>
              <a:t>pairwise</a:t>
            </a:r>
            <a:r>
              <a:rPr lang="en-US" sz="2400" i="1" dirty="0" smtClean="0"/>
              <a:t> consistency constraints</a:t>
            </a:r>
            <a:r>
              <a:rPr lang="en-US" i="1" dirty="0" smtClean="0"/>
              <a:t>.</a:t>
            </a:r>
          </a:p>
          <a:p>
            <a:pPr>
              <a:buNone/>
            </a:pPr>
            <a:r>
              <a:rPr lang="en-US" dirty="0" smtClean="0"/>
              <a:t>(</a:t>
            </a:r>
            <a:r>
              <a:rPr lang="en-US" sz="2800" dirty="0" smtClean="0"/>
              <a:t>SDP Relaxation) Replace                           with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4" name="Pictur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267200" y="4648200"/>
            <a:ext cx="1905000" cy="315538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828800" y="3200400"/>
            <a:ext cx="4008120" cy="760095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162800" y="4648200"/>
            <a:ext cx="1546746" cy="304800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2438400" y="5181600"/>
            <a:ext cx="5180463" cy="38100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962400" y="2819400"/>
            <a:ext cx="607695" cy="25527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4400" y="5715000"/>
            <a:ext cx="75683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r</a:t>
            </a:r>
            <a:r>
              <a:rPr lang="en-US" sz="2800" dirty="0" smtClean="0"/>
              <a:t> = number of </a:t>
            </a:r>
            <a:r>
              <a:rPr lang="en-US" sz="2800" b="1" i="1" dirty="0" smtClean="0"/>
              <a:t>rounds/levels</a:t>
            </a:r>
            <a:r>
              <a:rPr lang="en-US" sz="2800" dirty="0" smtClean="0"/>
              <a:t> of </a:t>
            </a:r>
            <a:r>
              <a:rPr lang="en-US" sz="2800" dirty="0" err="1" smtClean="0"/>
              <a:t>Lasserre</a:t>
            </a:r>
            <a:r>
              <a:rPr lang="en-US" sz="2800" dirty="0" smtClean="0"/>
              <a:t> hierarchy; </a:t>
            </a:r>
          </a:p>
          <a:p>
            <a:r>
              <a:rPr lang="en-US" sz="2800" dirty="0" smtClean="0"/>
              <a:t>Resulting SDP can be solved in </a:t>
            </a:r>
            <a:r>
              <a:rPr lang="en-US" sz="2800" dirty="0" err="1" smtClean="0"/>
              <a:t>n</a:t>
            </a:r>
            <a:r>
              <a:rPr lang="en-US" sz="2800" baseline="30000" dirty="0" err="1" smtClean="0"/>
              <a:t>O</a:t>
            </a:r>
            <a:r>
              <a:rPr lang="en-US" sz="2800" baseline="30000" dirty="0" smtClean="0"/>
              <a:t>(r)</a:t>
            </a:r>
            <a:r>
              <a:rPr lang="en-US" sz="2800" dirty="0" smtClean="0"/>
              <a:t> time</a:t>
            </a:r>
            <a:endParaRPr lang="en-US" sz="2800" dirty="0"/>
          </a:p>
        </p:txBody>
      </p:sp>
      <p:sp>
        <p:nvSpPr>
          <p:cNvPr id="10" name="Cloud Callout 9"/>
          <p:cNvSpPr/>
          <p:nvPr/>
        </p:nvSpPr>
        <p:spPr>
          <a:xfrm>
            <a:off x="5867400" y="3276600"/>
            <a:ext cx="3276600" cy="762000"/>
          </a:xfrm>
          <a:prstGeom prst="cloudCallou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6019800" y="3505200"/>
            <a:ext cx="3124200" cy="2819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ular Callout 81"/>
          <p:cNvSpPr/>
          <p:nvPr/>
        </p:nvSpPr>
        <p:spPr>
          <a:xfrm>
            <a:off x="5334000" y="3276600"/>
            <a:ext cx="1828800" cy="609600"/>
          </a:xfrm>
          <a:prstGeom prst="wedgeRectCallout">
            <a:avLst>
              <a:gd name="adj1" fmla="val -60228"/>
              <a:gd name="adj2" fmla="val 98863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Lasserre</a:t>
            </a:r>
            <a:r>
              <a:rPr lang="en-US" dirty="0" smtClean="0"/>
              <a:t> Relaxation for Minimum Bisection</a:t>
            </a:r>
            <a:endParaRPr lang="en-US" dirty="0"/>
          </a:p>
        </p:txBody>
      </p:sp>
      <p:sp>
        <p:nvSpPr>
          <p:cNvPr id="36" name="Content Placeholder 35"/>
          <p:cNvSpPr>
            <a:spLocks noGrp="1"/>
          </p:cNvSpPr>
          <p:nvPr>
            <p:ph idx="1"/>
          </p:nvPr>
        </p:nvSpPr>
        <p:spPr>
          <a:xfrm>
            <a:off x="0" y="1600200"/>
            <a:ext cx="8763000" cy="48768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Relaxation for consistent labeling of all subsets of size </a:t>
            </a:r>
            <a:r>
              <a:rPr lang="en-US" sz="2800" dirty="0" smtClean="0">
                <a:sym typeface="Symbol"/>
              </a:rPr>
              <a:t></a:t>
            </a:r>
            <a:r>
              <a:rPr lang="en-US" sz="2800" dirty="0" smtClean="0"/>
              <a:t>r: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0" name="Picture 3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738086" y="3962399"/>
            <a:ext cx="7024914" cy="718457"/>
          </a:xfrm>
          <a:prstGeom prst="rect">
            <a:avLst/>
          </a:prstGeom>
        </p:spPr>
      </p:pic>
      <p:pic>
        <p:nvPicPr>
          <p:cNvPr id="38" name="Picture 3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738086" y="4824547"/>
            <a:ext cx="2702933" cy="341138"/>
          </a:xfrm>
          <a:prstGeom prst="rect">
            <a:avLst/>
          </a:prstGeom>
        </p:spPr>
      </p:pic>
      <p:pic>
        <p:nvPicPr>
          <p:cNvPr id="42" name="Picture 4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738086" y="5327466"/>
            <a:ext cx="1310922" cy="359228"/>
          </a:xfrm>
          <a:prstGeom prst="rect">
            <a:avLst/>
          </a:prstGeom>
        </p:spPr>
      </p:pic>
      <p:pic>
        <p:nvPicPr>
          <p:cNvPr id="44" name="Picture 4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738086" y="5902232"/>
            <a:ext cx="1812215" cy="574766"/>
          </a:xfrm>
          <a:prstGeom prst="rect">
            <a:avLst/>
          </a:prstGeom>
        </p:spPr>
      </p:pic>
      <p:pic>
        <p:nvPicPr>
          <p:cNvPr id="48" name="Picture 47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460829" y="4148665"/>
            <a:ext cx="1143544" cy="279400"/>
          </a:xfrm>
          <a:prstGeom prst="rect">
            <a:avLst/>
          </a:prstGeom>
        </p:spPr>
      </p:pic>
      <p:sp>
        <p:nvSpPr>
          <p:cNvPr id="83" name="Rectangular Callout 82"/>
          <p:cNvSpPr/>
          <p:nvPr/>
        </p:nvSpPr>
        <p:spPr>
          <a:xfrm>
            <a:off x="5257800" y="4419600"/>
            <a:ext cx="1828800" cy="609600"/>
          </a:xfrm>
          <a:prstGeom prst="wedgeRectCallout">
            <a:avLst>
              <a:gd name="adj1" fmla="val -89773"/>
              <a:gd name="adj2" fmla="val 32953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Marginalization</a:t>
            </a:r>
            <a:endParaRPr lang="en-US" dirty="0"/>
          </a:p>
        </p:txBody>
      </p:sp>
      <p:sp>
        <p:nvSpPr>
          <p:cNvPr id="84" name="Rectangular Callout 83"/>
          <p:cNvSpPr/>
          <p:nvPr/>
        </p:nvSpPr>
        <p:spPr>
          <a:xfrm>
            <a:off x="3429000" y="5181600"/>
            <a:ext cx="1828800" cy="609600"/>
          </a:xfrm>
          <a:prstGeom prst="wedgeRectCallout">
            <a:avLst>
              <a:gd name="adj1" fmla="val -70076"/>
              <a:gd name="adj2" fmla="val 340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Distribution</a:t>
            </a:r>
            <a:endParaRPr lang="en-US" dirty="0"/>
          </a:p>
        </p:txBody>
      </p:sp>
      <p:sp>
        <p:nvSpPr>
          <p:cNvPr id="85" name="Rectangular Callout 84"/>
          <p:cNvSpPr/>
          <p:nvPr/>
        </p:nvSpPr>
        <p:spPr>
          <a:xfrm>
            <a:off x="4038600" y="6019800"/>
            <a:ext cx="1828800" cy="609600"/>
          </a:xfrm>
          <a:prstGeom prst="wedgeRectCallout">
            <a:avLst>
              <a:gd name="adj1" fmla="val -74621"/>
              <a:gd name="adj2" fmla="val -4659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Partition </a:t>
            </a:r>
            <a:r>
              <a:rPr lang="en-US" dirty="0" err="1" smtClean="0"/>
              <a:t>SIze</a:t>
            </a:r>
            <a:endParaRPr lang="en-US" dirty="0"/>
          </a:p>
        </p:txBody>
      </p:sp>
      <p:sp>
        <p:nvSpPr>
          <p:cNvPr id="86" name="Rectangular Callout 85"/>
          <p:cNvSpPr/>
          <p:nvPr/>
        </p:nvSpPr>
        <p:spPr>
          <a:xfrm>
            <a:off x="6553200" y="2590800"/>
            <a:ext cx="1524000" cy="609600"/>
          </a:xfrm>
          <a:prstGeom prst="wedgeRectCallout">
            <a:avLst>
              <a:gd name="adj1" fmla="val -178206"/>
              <a:gd name="adj2" fmla="val 4055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Cut cost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0" y="1219200"/>
            <a:ext cx="8359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Given d-regular graph G, find subset U of size </a:t>
            </a:r>
            <a:r>
              <a:rPr lang="en-US" sz="2400" dirty="0" smtClean="0">
                <a:sym typeface="Symbol"/>
              </a:rPr>
              <a:t> minimizing </a:t>
            </a:r>
            <a:r>
              <a:rPr lang="en-US" sz="2400" baseline="-25000" dirty="0" smtClean="0">
                <a:sym typeface="Symbol"/>
              </a:rPr>
              <a:t>G</a:t>
            </a:r>
            <a:r>
              <a:rPr lang="en-US" sz="2400" dirty="0" smtClean="0">
                <a:sym typeface="Symbol"/>
              </a:rPr>
              <a:t>(U)</a:t>
            </a:r>
            <a:endParaRPr lang="en-US" sz="2400" dirty="0" smtClean="0"/>
          </a:p>
          <a:p>
            <a:r>
              <a:rPr lang="en-US" sz="2400" dirty="0" smtClean="0"/>
              <a:t>Intended integral value of </a:t>
            </a:r>
            <a:r>
              <a:rPr lang="en-US" sz="2400" b="1" dirty="0" err="1" smtClean="0">
                <a:solidFill>
                  <a:schemeClr val="accent5"/>
                </a:solidFill>
              </a:rPr>
              <a:t>x</a:t>
            </a:r>
            <a:r>
              <a:rPr lang="en-US" sz="2400" b="1" baseline="-25000" dirty="0" err="1" smtClean="0">
                <a:solidFill>
                  <a:schemeClr val="accent5"/>
                </a:solidFill>
              </a:rPr>
              <a:t>u</a:t>
            </a:r>
            <a:r>
              <a:rPr lang="en-US" sz="2400" b="1" dirty="0" smtClean="0">
                <a:solidFill>
                  <a:schemeClr val="accent5"/>
                </a:solidFill>
              </a:rPr>
              <a:t>(1) : 1 if u </a:t>
            </a:r>
            <a:r>
              <a:rPr lang="en-US" sz="2400" b="1" dirty="0" smtClean="0">
                <a:solidFill>
                  <a:schemeClr val="accent5"/>
                </a:solidFill>
                <a:sym typeface="Symbol"/>
              </a:rPr>
              <a:t> U, and 0 otherwise. </a:t>
            </a:r>
            <a:endParaRPr lang="en-US" sz="2400" b="1" dirty="0">
              <a:solidFill>
                <a:schemeClr val="accent5"/>
              </a:solidFill>
            </a:endParaRPr>
          </a:p>
        </p:txBody>
      </p:sp>
      <p:pic>
        <p:nvPicPr>
          <p:cNvPr id="17" name="Picture 16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1752600" y="3276600"/>
            <a:ext cx="3048000" cy="631927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33400" y="3200400"/>
            <a:ext cx="1335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Minimize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36" grpId="0" build="p"/>
      <p:bldP spid="83" grpId="0" animBg="1"/>
      <p:bldP spid="84" grpId="0" animBg="1"/>
      <p:bldP spid="85" grpId="0" animBg="1"/>
      <p:bldP spid="86" grpId="0" animBg="1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Intuition Behind </a:t>
            </a:r>
            <a:r>
              <a:rPr lang="en-US" dirty="0" err="1" smtClean="0"/>
              <a:t>Lasserre</a:t>
            </a:r>
            <a:r>
              <a:rPr lang="en-US" dirty="0" smtClean="0"/>
              <a:t> Relaxation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3200" dirty="0" smtClean="0"/>
              <a:t>For each S, the vectors </a:t>
            </a:r>
            <a:r>
              <a:rPr lang="en-US" sz="3200" dirty="0" err="1" smtClean="0"/>
              <a:t>x</a:t>
            </a:r>
            <a:r>
              <a:rPr lang="en-US" sz="3200" baseline="-25000" dirty="0" err="1" smtClean="0"/>
              <a:t>S</a:t>
            </a:r>
            <a:r>
              <a:rPr lang="en-US" sz="3200" dirty="0" smtClean="0"/>
              <a:t>(f) give a local distribution on </a:t>
            </a:r>
            <a:r>
              <a:rPr lang="en-US" sz="3200" dirty="0" err="1" smtClean="0"/>
              <a:t>labelings</a:t>
            </a:r>
            <a:r>
              <a:rPr lang="en-US" sz="3200" dirty="0" smtClean="0"/>
              <a:t> f : S </a:t>
            </a:r>
            <a:r>
              <a:rPr lang="en-US" sz="3200" dirty="0" smtClean="0">
                <a:sym typeface="Symbol"/>
              </a:rPr>
              <a:t> {0,1}</a:t>
            </a:r>
            <a:endParaRPr lang="en-US" sz="3200" dirty="0" smtClean="0"/>
          </a:p>
          <a:p>
            <a:pPr marL="742950" lvl="2" indent="-342900"/>
            <a:r>
              <a:rPr lang="en-US" sz="2800" dirty="0" smtClean="0"/>
              <a:t>Prob. of f  = </a:t>
            </a:r>
          </a:p>
          <a:p>
            <a:r>
              <a:rPr lang="en-US" dirty="0" smtClean="0"/>
              <a:t>Inner products of vectors 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S</a:t>
            </a:r>
            <a:r>
              <a:rPr lang="en-US" dirty="0" smtClean="0"/>
              <a:t>(f))</a:t>
            </a:r>
            <a:r>
              <a:rPr lang="en-US" baseline="-25000" dirty="0" err="1" smtClean="0"/>
              <a:t>S,f</a:t>
            </a:r>
            <a:r>
              <a:rPr lang="en-US" dirty="0" smtClean="0"/>
              <a:t> represent  joint probabilities (give a </a:t>
            </a:r>
            <a:r>
              <a:rPr lang="en-US" dirty="0" err="1" smtClean="0"/>
              <a:t>psd</a:t>
            </a:r>
            <a:r>
              <a:rPr lang="en-US" smtClean="0"/>
              <a:t> moment </a:t>
            </a:r>
            <a:r>
              <a:rPr lang="en-US" dirty="0" smtClean="0"/>
              <a:t>matrix)</a:t>
            </a:r>
          </a:p>
          <a:p>
            <a:endParaRPr lang="en-US" dirty="0" smtClean="0"/>
          </a:p>
          <a:p>
            <a:r>
              <a:rPr lang="en-US" dirty="0" smtClean="0"/>
              <a:t>Division corresponds to conditioning:</a:t>
            </a:r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990600" y="4419600"/>
            <a:ext cx="7677150" cy="25527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914400" y="5562601"/>
            <a:ext cx="7799070" cy="619125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124200" y="2743200"/>
            <a:ext cx="1264920" cy="38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Previous Work on </a:t>
            </a:r>
            <a:r>
              <a:rPr lang="en-US" dirty="0" err="1" smtClean="0"/>
              <a:t>Lasserre</a:t>
            </a:r>
            <a:r>
              <a:rPr lang="en-US" dirty="0" smtClean="0"/>
              <a:t> Hierarchy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7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Few algorithmic results known before, including: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[Chlamtac’07], [</a:t>
            </a:r>
            <a:r>
              <a:rPr lang="en-US" sz="2400" dirty="0" err="1" smtClean="0">
                <a:solidFill>
                  <a:srgbClr val="7030A0"/>
                </a:solidFill>
              </a:rPr>
              <a:t>Chlamtac</a:t>
            </a:r>
            <a:r>
              <a:rPr lang="en-US" sz="2400" dirty="0" smtClean="0">
                <a:solidFill>
                  <a:srgbClr val="7030A0"/>
                </a:solidFill>
              </a:rPr>
              <a:t>, Singh’08] </a:t>
            </a:r>
            <a:r>
              <a:rPr lang="en-US" sz="2400" dirty="0" smtClean="0"/>
              <a:t>n</a:t>
            </a:r>
            <a:r>
              <a:rPr lang="el-GR" sz="2400" baseline="30000" dirty="0" smtClean="0"/>
              <a:t>Ω</a:t>
            </a:r>
            <a:r>
              <a:rPr lang="en-US" sz="2400" baseline="30000" dirty="0" smtClean="0"/>
              <a:t>(1) </a:t>
            </a:r>
            <a:r>
              <a:rPr lang="en-US" sz="2400" dirty="0" smtClean="0"/>
              <a:t>approximation for 3-coloring and independent set on 3-uniform hypergraphs, 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[</a:t>
            </a:r>
            <a:r>
              <a:rPr lang="en-US" sz="2400" dirty="0" err="1" smtClean="0">
                <a:solidFill>
                  <a:srgbClr val="7030A0"/>
                </a:solidFill>
              </a:rPr>
              <a:t>Karlin</a:t>
            </a:r>
            <a:r>
              <a:rPr lang="en-US" sz="2400" dirty="0" smtClean="0">
                <a:solidFill>
                  <a:srgbClr val="7030A0"/>
                </a:solidFill>
              </a:rPr>
              <a:t>, Mathieu, Nguyen’10] </a:t>
            </a:r>
            <a:r>
              <a:rPr lang="en-US" sz="2400" dirty="0" smtClean="0"/>
              <a:t>(1+1/r) approximation of knapsack for r-rounds.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Some known integrality gaps are:</a:t>
            </a:r>
          </a:p>
          <a:p>
            <a:pPr lvl="1"/>
            <a:r>
              <a:rPr lang="en-US" sz="2600" dirty="0" smtClean="0">
                <a:solidFill>
                  <a:srgbClr val="7030A0"/>
                </a:solidFill>
              </a:rPr>
              <a:t>[Schoenebeck’08], [Tulsiani’09]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/>
              <a:t>Most NP-hardness results carry over to </a:t>
            </a:r>
            <a:r>
              <a:rPr lang="el-GR" dirty="0" smtClean="0"/>
              <a:t>Ω</a:t>
            </a:r>
            <a:r>
              <a:rPr lang="en-US" dirty="0" smtClean="0"/>
              <a:t>(n) rounds of </a:t>
            </a:r>
            <a:r>
              <a:rPr lang="en-US" dirty="0" err="1" smtClean="0"/>
              <a:t>Lasserre</a:t>
            </a:r>
            <a:r>
              <a:rPr lang="en-US" dirty="0" smtClean="0"/>
              <a:t>.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[</a:t>
            </a:r>
            <a:r>
              <a:rPr lang="en-US" sz="2400" dirty="0" err="1" smtClean="0">
                <a:solidFill>
                  <a:srgbClr val="7030A0"/>
                </a:solidFill>
              </a:rPr>
              <a:t>Bhaskara</a:t>
            </a:r>
            <a:r>
              <a:rPr lang="en-US" sz="2400" dirty="0" smtClean="0">
                <a:solidFill>
                  <a:srgbClr val="7030A0"/>
                </a:solidFill>
              </a:rPr>
              <a:t>, </a:t>
            </a:r>
            <a:r>
              <a:rPr lang="en-US" sz="2400" dirty="0" err="1" smtClean="0">
                <a:solidFill>
                  <a:srgbClr val="7030A0"/>
                </a:solidFill>
              </a:rPr>
              <a:t>Charikar</a:t>
            </a:r>
            <a:r>
              <a:rPr lang="en-US" sz="2400" dirty="0" smtClean="0">
                <a:solidFill>
                  <a:srgbClr val="7030A0"/>
                </a:solidFill>
              </a:rPr>
              <a:t>, G., </a:t>
            </a:r>
            <a:r>
              <a:rPr lang="en-US" sz="2400" dirty="0" err="1" smtClean="0">
                <a:solidFill>
                  <a:srgbClr val="7030A0"/>
                </a:solidFill>
              </a:rPr>
              <a:t>Vijayaraghavan</a:t>
            </a:r>
            <a:r>
              <a:rPr lang="en-US" sz="2400" dirty="0" smtClean="0">
                <a:solidFill>
                  <a:srgbClr val="7030A0"/>
                </a:solidFill>
              </a:rPr>
              <a:t>, Zhou’12] </a:t>
            </a:r>
            <a:r>
              <a:rPr lang="en-US" dirty="0" smtClean="0"/>
              <a:t>Densest k-</a:t>
            </a:r>
            <a:r>
              <a:rPr lang="en-US" dirty="0" err="1" smtClean="0"/>
              <a:t>subgraph</a:t>
            </a:r>
            <a:r>
              <a:rPr lang="en-US" dirty="0" smtClean="0"/>
              <a:t>  (n</a:t>
            </a:r>
            <a:r>
              <a:rPr lang="en-US" baseline="30000" dirty="0" smtClean="0">
                <a:sym typeface="Symbol"/>
              </a:rPr>
              <a:t>(1)</a:t>
            </a:r>
            <a:r>
              <a:rPr lang="en-US" dirty="0" smtClean="0"/>
              <a:t>  integrality gap for </a:t>
            </a:r>
            <a:r>
              <a:rPr lang="en-US" dirty="0" smtClean="0">
                <a:sym typeface="Symbol"/>
              </a:rPr>
              <a:t></a:t>
            </a:r>
            <a:r>
              <a:rPr lang="en-US" dirty="0" smtClean="0"/>
              <a:t>(n) rounds of </a:t>
            </a:r>
            <a:r>
              <a:rPr lang="en-US" dirty="0" err="1" smtClean="0"/>
              <a:t>Lasserre</a:t>
            </a:r>
            <a:r>
              <a:rPr lang="en-US" dirty="0" smtClean="0"/>
              <a:t> hierarchy)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Rounding </a:t>
            </a:r>
            <a:r>
              <a:rPr lang="en-US" dirty="0" err="1" smtClean="0"/>
              <a:t>Lasserre</a:t>
            </a:r>
            <a:r>
              <a:rPr lang="en-US" dirty="0" smtClean="0"/>
              <a:t> Relaxation</a:t>
            </a:r>
            <a:endParaRPr lang="en-US" baseline="300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800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For regular SDP </a:t>
            </a:r>
            <a:r>
              <a:rPr lang="en-US" sz="2800" dirty="0" smtClean="0">
                <a:solidFill>
                  <a:srgbClr val="00B0F0"/>
                </a:solidFill>
              </a:rPr>
              <a:t>[</a:t>
            </a:r>
            <a:r>
              <a:rPr lang="en-US" sz="2800" dirty="0" err="1" smtClean="0">
                <a:solidFill>
                  <a:srgbClr val="00B0F0"/>
                </a:solidFill>
              </a:rPr>
              <a:t>Goemans</a:t>
            </a:r>
            <a:r>
              <a:rPr lang="en-US" sz="2800" dirty="0" smtClean="0">
                <a:solidFill>
                  <a:srgbClr val="00B0F0"/>
                </a:solidFill>
              </a:rPr>
              <a:t>, Williamson’95] </a:t>
            </a:r>
            <a:r>
              <a:rPr lang="en-US" dirty="0" smtClean="0"/>
              <a:t>showed that with </a:t>
            </a:r>
            <a:r>
              <a:rPr lang="en-US" dirty="0" err="1" smtClean="0"/>
              <a:t>hyperplane</a:t>
            </a:r>
            <a:r>
              <a:rPr lang="en-US" dirty="0" smtClean="0"/>
              <a:t> rounding:</a:t>
            </a:r>
          </a:p>
          <a:p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No analogue known for rounding </a:t>
            </a:r>
            <a:r>
              <a:rPr lang="en-US" dirty="0" err="1" smtClean="0"/>
              <a:t>Lasserre</a:t>
            </a:r>
            <a:r>
              <a:rPr lang="en-US" dirty="0" smtClean="0"/>
              <a:t> Relaxation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Here: an intuitive local propagation based rounding framework</a:t>
            </a:r>
          </a:p>
          <a:p>
            <a:pPr lvl="1"/>
            <a:r>
              <a:rPr lang="en-US" dirty="0" smtClean="0"/>
              <a:t>Analysis via projection distance, and connections to ``column selection” in low-rank matrix approximation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2362200" y="2590800"/>
            <a:ext cx="4688006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905000" y="5410200"/>
            <a:ext cx="6781800" cy="1219200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General Rounding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105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(Seed Selection) </a:t>
            </a:r>
            <a:r>
              <a:rPr lang="en-US" dirty="0" smtClean="0"/>
              <a:t>Choose appropriate seed set S.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(Seed Labeling) </a:t>
            </a:r>
            <a:r>
              <a:rPr lang="en-US" dirty="0" smtClean="0"/>
              <a:t>Choose                        </a:t>
            </a:r>
            <a:r>
              <a:rPr lang="en-US" dirty="0" err="1" smtClean="0"/>
              <a:t>wp</a:t>
            </a:r>
            <a:r>
              <a:rPr lang="en-US" dirty="0" smtClean="0"/>
              <a:t>                .  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(Propagation) </a:t>
            </a:r>
            <a:r>
              <a:rPr lang="en-US" dirty="0" smtClean="0"/>
              <a:t>Perform randomized rounding.</a:t>
            </a:r>
          </a:p>
          <a:p>
            <a:pPr lvl="1"/>
            <a:r>
              <a:rPr lang="en-US" dirty="0" smtClean="0"/>
              <a:t>so that the output                            </a:t>
            </a:r>
            <a:r>
              <a:rPr lang="en-US" dirty="0" smtClean="0">
                <a:sym typeface="Wingdings" pitchFamily="2" charset="2"/>
              </a:rPr>
              <a:t>  satisfies:</a:t>
            </a:r>
          </a:p>
          <a:p>
            <a:pPr lvl="1">
              <a:spcBef>
                <a:spcPts val="1800"/>
              </a:spcBef>
              <a:buNone/>
            </a:pPr>
            <a:endParaRPr lang="en-US" sz="2400" dirty="0" smtClean="0">
              <a:sym typeface="Wingdings" pitchFamily="2" charset="2"/>
            </a:endParaRPr>
          </a:p>
          <a:p>
            <a:pPr lvl="1">
              <a:spcBef>
                <a:spcPts val="1800"/>
              </a:spcBef>
              <a:buNone/>
            </a:pPr>
            <a:r>
              <a:rPr lang="en-US" sz="2400" dirty="0" smtClean="0">
                <a:sym typeface="Wingdings" pitchFamily="2" charset="2"/>
              </a:rPr>
              <a:t>(i.e., match the conditional prob. for label for </a:t>
            </a:r>
            <a:r>
              <a:rPr lang="en-US" sz="2400" dirty="0" err="1" smtClean="0">
                <a:sym typeface="Wingdings" pitchFamily="2" charset="2"/>
              </a:rPr>
              <a:t>i</a:t>
            </a:r>
            <a:r>
              <a:rPr lang="en-US" sz="2400" dirty="0" smtClean="0">
                <a:sym typeface="Wingdings" pitchFamily="2" charset="2"/>
              </a:rPr>
              <a:t>, given S got labeling f)</a:t>
            </a:r>
            <a:endParaRPr lang="en-US" dirty="0" smtClean="0">
              <a:sym typeface="Wingdings" pitchFamily="2" charset="2"/>
            </a:endParaRPr>
          </a:p>
          <a:p>
            <a:pPr lvl="2">
              <a:buNone/>
            </a:pPr>
            <a:r>
              <a:rPr lang="en-US" dirty="0" smtClean="0"/>
              <a:t>	</a:t>
            </a:r>
            <a:endParaRPr lang="en-US" baseline="-25000" dirty="0" smtClean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7391400" y="1954695"/>
            <a:ext cx="1517904" cy="45720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648200" y="1997177"/>
            <a:ext cx="2057400" cy="365023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590800" y="3581401"/>
            <a:ext cx="4038600" cy="732811"/>
          </a:xfrm>
          <a:prstGeom prst="rect">
            <a:avLst/>
          </a:prstGeom>
        </p:spPr>
      </p:pic>
      <p:pic>
        <p:nvPicPr>
          <p:cNvPr id="13" name="Picture 12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962400" y="3200400"/>
            <a:ext cx="2057400" cy="25959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800" y="5410200"/>
            <a:ext cx="8350876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2">
              <a:buNone/>
            </a:pPr>
            <a:r>
              <a:rPr lang="en-US" sz="2000" dirty="0" smtClean="0"/>
              <a:t>	</a:t>
            </a:r>
            <a:r>
              <a:rPr lang="tr-TR" sz="2000" dirty="0" smtClean="0"/>
              <a:t>Insp</a:t>
            </a:r>
            <a:r>
              <a:rPr lang="en-US" sz="2000" dirty="0" err="1" smtClean="0"/>
              <a:t>ired</a:t>
            </a:r>
            <a:r>
              <a:rPr lang="en-US" sz="2000" dirty="0" smtClean="0"/>
              <a:t> by </a:t>
            </a:r>
            <a:r>
              <a:rPr lang="en-US" sz="2000" dirty="0" smtClean="0">
                <a:solidFill>
                  <a:srgbClr val="7030A0"/>
                </a:solidFill>
              </a:rPr>
              <a:t>[</a:t>
            </a:r>
            <a:r>
              <a:rPr lang="en-US" sz="2000" dirty="0" err="1" smtClean="0">
                <a:solidFill>
                  <a:srgbClr val="7030A0"/>
                </a:solidFill>
              </a:rPr>
              <a:t>Arora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Kolla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Khot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Steurer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en-US" sz="2000" dirty="0" err="1" smtClean="0">
                <a:solidFill>
                  <a:srgbClr val="7030A0"/>
                </a:solidFill>
              </a:rPr>
              <a:t>Tulsiani</a:t>
            </a:r>
            <a:r>
              <a:rPr lang="en-US" sz="2000" dirty="0" smtClean="0">
                <a:solidFill>
                  <a:srgbClr val="7030A0"/>
                </a:solidFill>
              </a:rPr>
              <a:t>, </a:t>
            </a:r>
            <a:r>
              <a:rPr lang="tr-TR" sz="2000" dirty="0" smtClean="0">
                <a:solidFill>
                  <a:srgbClr val="7030A0"/>
                </a:solidFill>
              </a:rPr>
              <a:t>V</a:t>
            </a:r>
            <a:r>
              <a:rPr lang="en-US" sz="2000" dirty="0" smtClean="0">
                <a:solidFill>
                  <a:srgbClr val="7030A0"/>
                </a:solidFill>
              </a:rPr>
              <a:t>ishnoi’08]</a:t>
            </a:r>
          </a:p>
          <a:p>
            <a:pPr lvl="2">
              <a:buNone/>
            </a:pPr>
            <a:r>
              <a:rPr lang="en-US" sz="2000" dirty="0" smtClean="0">
                <a:solidFill>
                  <a:srgbClr val="00B0F0"/>
                </a:solidFill>
              </a:rPr>
              <a:t>  	</a:t>
            </a:r>
            <a:r>
              <a:rPr lang="en-US" sz="2000" dirty="0" smtClean="0"/>
              <a:t>algorithm for Unique Games on expanders:</a:t>
            </a:r>
          </a:p>
          <a:p>
            <a:pPr lvl="2">
              <a:buNone/>
            </a:pPr>
            <a:r>
              <a:rPr lang="en-US" sz="2000" dirty="0" smtClean="0"/>
              <a:t>	 propagation from a single node chosen uniformly at random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build="p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Introduction to problems we study</a:t>
            </a:r>
          </a:p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Laplacian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eigenvalues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our results</a:t>
            </a:r>
          </a:p>
          <a:p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Lasserre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hierarchy</a:t>
            </a:r>
          </a:p>
          <a:p>
            <a:r>
              <a:rPr lang="en-US" b="1" dirty="0" smtClean="0"/>
              <a:t>Case study: Minimum bisection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Concluding remarks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Graph partitioning problems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u="sng" dirty="0" smtClean="0"/>
              <a:t>Minimum bisection</a:t>
            </a:r>
            <a:r>
              <a:rPr lang="en-US" dirty="0" smtClean="0"/>
              <a:t>: Given edge-weighted graph G=(V,E,W), find partition of vertices into two equal parts cutting as few (in weight) edges as possible: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More generally: Minimum </a:t>
            </a:r>
            <a:r>
              <a:rPr lang="en-US" dirty="0" smtClean="0">
                <a:sym typeface="Symbol"/>
              </a:rPr>
              <a:t>-section</a:t>
            </a:r>
          </a:p>
          <a:p>
            <a:pPr lvl="1"/>
            <a:r>
              <a:rPr lang="en-US" dirty="0" smtClean="0">
                <a:sym typeface="Symbol"/>
              </a:rPr>
              <a:t>Find subset S  V of size  to minimize cut size </a:t>
            </a:r>
          </a:p>
          <a:p>
            <a:pPr lvl="1">
              <a:buNone/>
            </a:pPr>
            <a:r>
              <a:rPr lang="en-US" dirty="0" smtClean="0">
                <a:sym typeface="Symbol"/>
              </a:rPr>
              <a:t>			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</a:t>
            </a:r>
            <a:r>
              <a:rPr lang="en-US" baseline="-25000" dirty="0" smtClean="0">
                <a:solidFill>
                  <a:schemeClr val="accent6"/>
                </a:solidFill>
                <a:sym typeface="Symbol"/>
              </a:rPr>
              <a:t>G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(S) = </a:t>
            </a:r>
            <a:r>
              <a:rPr lang="en-US" dirty="0" smtClean="0">
                <a:sym typeface="Symbol"/>
              </a:rPr>
              <a:t>weight of edges leaving S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= |E(</a:t>
            </a:r>
            <a:r>
              <a:rPr lang="en-US" dirty="0" err="1" smtClean="0">
                <a:solidFill>
                  <a:schemeClr val="accent6"/>
                </a:solidFill>
                <a:sym typeface="Symbol"/>
              </a:rPr>
              <a:t>S,S</a:t>
            </a:r>
            <a:r>
              <a:rPr lang="en-US" baseline="30000" dirty="0" err="1" smtClean="0">
                <a:solidFill>
                  <a:schemeClr val="accent6"/>
                </a:solidFill>
                <a:sym typeface="Symbol"/>
              </a:rPr>
              <a:t>c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)|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Related problems:</a:t>
            </a:r>
          </a:p>
          <a:p>
            <a:pPr lvl="1">
              <a:lnSpc>
                <a:spcPct val="120000"/>
              </a:lnSpc>
            </a:pPr>
            <a:r>
              <a:rPr lang="en-US" u="sng" dirty="0" smtClean="0"/>
              <a:t>Small set expansion</a:t>
            </a:r>
            <a:r>
              <a:rPr lang="en-US" dirty="0" smtClean="0"/>
              <a:t>: weight vertices by degree,</a:t>
            </a:r>
          </a:p>
          <a:p>
            <a:pPr lvl="1">
              <a:buNone/>
            </a:pPr>
            <a:r>
              <a:rPr lang="en-US" dirty="0" smtClean="0"/>
              <a:t>	find </a:t>
            </a:r>
            <a:r>
              <a:rPr lang="en-US" dirty="0" smtClean="0">
                <a:sym typeface="Symbol"/>
              </a:rPr>
              <a:t>S  V minimizing 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</a:t>
            </a:r>
            <a:r>
              <a:rPr lang="en-US" baseline="-25000" dirty="0" smtClean="0">
                <a:solidFill>
                  <a:schemeClr val="accent6"/>
                </a:solidFill>
                <a:sym typeface="Symbol"/>
              </a:rPr>
              <a:t>G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(S) </a:t>
            </a:r>
            <a:r>
              <a:rPr lang="en-US" dirty="0" smtClean="0">
                <a:sym typeface="Symbol"/>
              </a:rPr>
              <a:t>with </a:t>
            </a:r>
            <a:r>
              <a:rPr lang="en-US" dirty="0" err="1" smtClean="0">
                <a:solidFill>
                  <a:schemeClr val="accent6"/>
                </a:solidFill>
                <a:sym typeface="Symbol"/>
              </a:rPr>
              <a:t>Vol</a:t>
            </a:r>
            <a:r>
              <a:rPr lang="en-US" dirty="0" smtClean="0">
                <a:solidFill>
                  <a:schemeClr val="accent6"/>
                </a:solidFill>
                <a:sym typeface="Symbol"/>
              </a:rPr>
              <a:t>(S)= sum of degrees in S = </a:t>
            </a:r>
          </a:p>
          <a:p>
            <a:pPr lvl="1">
              <a:lnSpc>
                <a:spcPct val="120000"/>
              </a:lnSpc>
            </a:pPr>
            <a:r>
              <a:rPr lang="en-US" u="sng" dirty="0" smtClean="0">
                <a:sym typeface="Symbol"/>
              </a:rPr>
              <a:t>Sparsest cut</a:t>
            </a:r>
            <a:r>
              <a:rPr lang="en-US" dirty="0" smtClean="0">
                <a:sym typeface="Symbol"/>
              </a:rPr>
              <a:t>   (find best ratio cut over all sizes)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pSp>
        <p:nvGrpSpPr>
          <p:cNvPr id="4" name="Group 34"/>
          <p:cNvGrpSpPr/>
          <p:nvPr/>
        </p:nvGrpSpPr>
        <p:grpSpPr>
          <a:xfrm>
            <a:off x="2286000" y="2743200"/>
            <a:ext cx="1600200" cy="229394"/>
            <a:chOff x="2286000" y="2895600"/>
            <a:chExt cx="1600200" cy="229394"/>
          </a:xfrm>
        </p:grpSpPr>
        <p:sp>
          <p:nvSpPr>
            <p:cNvPr id="25" name="Oval 24"/>
            <p:cNvSpPr/>
            <p:nvPr/>
          </p:nvSpPr>
          <p:spPr>
            <a:xfrm>
              <a:off x="2286000" y="2895600"/>
              <a:ext cx="2286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743200" y="2895600"/>
              <a:ext cx="2286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2</a:t>
              </a:r>
              <a:endParaRPr lang="en-US" dirty="0"/>
            </a:p>
          </p:txBody>
        </p:sp>
        <p:cxnSp>
          <p:nvCxnSpPr>
            <p:cNvPr id="29" name="Straight Connector 28"/>
            <p:cNvCxnSpPr>
              <a:stCxn id="25" idx="6"/>
              <a:endCxn id="26" idx="2"/>
            </p:cNvCxnSpPr>
            <p:nvPr/>
          </p:nvCxnSpPr>
          <p:spPr>
            <a:xfrm>
              <a:off x="2514600" y="30099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3200400" y="2895600"/>
              <a:ext cx="2286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1" name="Oval 30"/>
            <p:cNvSpPr/>
            <p:nvPr/>
          </p:nvSpPr>
          <p:spPr>
            <a:xfrm>
              <a:off x="3657600" y="2895600"/>
              <a:ext cx="228600" cy="2286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</a:t>
              </a:r>
              <a:endParaRPr lang="en-US" dirty="0"/>
            </a:p>
          </p:txBody>
        </p:sp>
        <p:cxnSp>
          <p:nvCxnSpPr>
            <p:cNvPr id="32" name="Straight Connector 31"/>
            <p:cNvCxnSpPr>
              <a:stCxn id="30" idx="6"/>
              <a:endCxn id="31" idx="2"/>
            </p:cNvCxnSpPr>
            <p:nvPr/>
          </p:nvCxnSpPr>
          <p:spPr>
            <a:xfrm>
              <a:off x="3429000" y="30099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6" idx="6"/>
              <a:endCxn id="30" idx="2"/>
            </p:cNvCxnSpPr>
            <p:nvPr/>
          </p:nvCxnSpPr>
          <p:spPr>
            <a:xfrm>
              <a:off x="2971800" y="3009900"/>
              <a:ext cx="2286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urved Connector 33"/>
            <p:cNvCxnSpPr/>
            <p:nvPr/>
          </p:nvCxnSpPr>
          <p:spPr>
            <a:xfrm rot="16200000" flipH="1">
              <a:off x="3086100" y="2438400"/>
              <a:ext cx="1588" cy="1371600"/>
            </a:xfrm>
            <a:prstGeom prst="curvedConnector3">
              <a:avLst>
                <a:gd name="adj1" fmla="val 22000637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2"/>
          <p:cNvGrpSpPr/>
          <p:nvPr/>
        </p:nvGrpSpPr>
        <p:grpSpPr>
          <a:xfrm>
            <a:off x="4343400" y="2743200"/>
            <a:ext cx="2198108" cy="609600"/>
            <a:chOff x="4343400" y="2895600"/>
            <a:chExt cx="2198108" cy="609600"/>
          </a:xfrm>
        </p:grpSpPr>
        <p:grpSp>
          <p:nvGrpSpPr>
            <p:cNvPr id="6" name="Group 35"/>
            <p:cNvGrpSpPr/>
            <p:nvPr/>
          </p:nvGrpSpPr>
          <p:grpSpPr>
            <a:xfrm>
              <a:off x="4343400" y="2895600"/>
              <a:ext cx="1600200" cy="229394"/>
              <a:chOff x="2286000" y="2895600"/>
              <a:chExt cx="1600200" cy="229394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2286000" y="2895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2743200" y="2895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39" name="Straight Connector 38"/>
              <p:cNvCxnSpPr>
                <a:stCxn id="37" idx="6"/>
                <a:endCxn id="38" idx="2"/>
              </p:cNvCxnSpPr>
              <p:nvPr/>
            </p:nvCxnSpPr>
            <p:spPr>
              <a:xfrm>
                <a:off x="2514600" y="3009900"/>
                <a:ext cx="228600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40" name="Oval 39"/>
              <p:cNvSpPr/>
              <p:nvPr/>
            </p:nvSpPr>
            <p:spPr>
              <a:xfrm>
                <a:off x="3200400" y="2895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3657600" y="2895600"/>
                <a:ext cx="228600" cy="2286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4</a:t>
                </a:r>
                <a:endParaRPr lang="en-US" dirty="0"/>
              </a:p>
            </p:txBody>
          </p:sp>
          <p:cxnSp>
            <p:nvCxnSpPr>
              <p:cNvPr id="42" name="Straight Connector 41"/>
              <p:cNvCxnSpPr>
                <a:stCxn id="40" idx="6"/>
                <a:endCxn id="41" idx="2"/>
              </p:cNvCxnSpPr>
              <p:nvPr/>
            </p:nvCxnSpPr>
            <p:spPr>
              <a:xfrm>
                <a:off x="3429000" y="3009900"/>
                <a:ext cx="228600" cy="0"/>
              </a:xfrm>
              <a:prstGeom prst="line">
                <a:avLst/>
              </a:prstGeom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38" idx="6"/>
                <a:endCxn id="40" idx="2"/>
              </p:cNvCxnSpPr>
              <p:nvPr/>
            </p:nvCxnSpPr>
            <p:spPr>
              <a:xfrm>
                <a:off x="2971800" y="3009900"/>
                <a:ext cx="228600" cy="0"/>
              </a:xfrm>
              <a:prstGeom prst="line">
                <a:avLst/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urved Connector 43"/>
              <p:cNvCxnSpPr/>
              <p:nvPr/>
            </p:nvCxnSpPr>
            <p:spPr>
              <a:xfrm rot="16200000" flipH="1">
                <a:off x="3086100" y="2438400"/>
                <a:ext cx="1588" cy="1371600"/>
              </a:xfrm>
              <a:prstGeom prst="curvedConnector3">
                <a:avLst>
                  <a:gd name="adj1" fmla="val 22000637"/>
                </a:avLst>
              </a:prstGeom>
              <a:ln>
                <a:solidFill>
                  <a:schemeClr val="bg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/>
            <p:cNvSpPr txBox="1"/>
            <p:nvPr/>
          </p:nvSpPr>
          <p:spPr>
            <a:xfrm>
              <a:off x="5715000" y="3135868"/>
              <a:ext cx="826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Cost=2</a:t>
              </a:r>
              <a:endParaRPr lang="en-US" dirty="0"/>
            </a:p>
          </p:txBody>
        </p:sp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Minimum Bisection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present some details of the analysis of rounding for the minimum bisection problem on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d-regular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unweighted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graphs </a:t>
            </a:r>
            <a:r>
              <a:rPr lang="en-US" sz="2800" dirty="0" smtClean="0"/>
              <a:t>(for simplicity).</a:t>
            </a:r>
            <a:endParaRPr lang="en-US" dirty="0" smtClean="0"/>
          </a:p>
          <a:p>
            <a:pPr>
              <a:spcBef>
                <a:spcPts val="1800"/>
              </a:spcBef>
            </a:pPr>
            <a:r>
              <a:rPr lang="en-US" dirty="0" smtClean="0"/>
              <a:t>We will show that it achieves factor                  .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Obtaining factor          requires some additional ideas.</a:t>
            </a:r>
          </a:p>
          <a:p>
            <a:endParaRPr lang="en-US" dirty="0" smtClean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6934200" y="3200400"/>
            <a:ext cx="1355835" cy="762000"/>
          </a:xfrm>
          <a:prstGeom prst="rect">
            <a:avLst/>
          </a:prstGeom>
        </p:spPr>
      </p:pic>
      <p:pic>
        <p:nvPicPr>
          <p:cNvPr id="6" name="Picture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733800" y="4114800"/>
            <a:ext cx="584200" cy="59865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Lasserre</a:t>
            </a:r>
            <a:r>
              <a:rPr lang="en-US" dirty="0" smtClean="0"/>
              <a:t> SDP for Min </a:t>
            </a:r>
            <a:r>
              <a:rPr lang="en-US" dirty="0" smtClean="0">
                <a:sym typeface="Symbol"/>
              </a:rPr>
              <a:t>-</a:t>
            </a:r>
            <a:r>
              <a:rPr lang="en-US" dirty="0" smtClean="0"/>
              <a:t>section</a:t>
            </a: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672046" y="3505200"/>
            <a:ext cx="7471954" cy="783772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672046" y="4445725"/>
            <a:ext cx="2874937" cy="372151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672046" y="4994365"/>
            <a:ext cx="1394345" cy="391885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672046" y="5621383"/>
            <a:ext cx="1927538" cy="627017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13509" y="3708400"/>
            <a:ext cx="1216315" cy="304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38200" y="1524000"/>
            <a:ext cx="7924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Vector </a:t>
            </a:r>
            <a:r>
              <a:rPr lang="en-US" sz="2800" dirty="0" err="1" smtClean="0"/>
              <a:t>x</a:t>
            </a:r>
            <a:r>
              <a:rPr lang="en-US" sz="2800" baseline="-25000" dirty="0" err="1" smtClean="0"/>
              <a:t>S</a:t>
            </a:r>
            <a:r>
              <a:rPr lang="en-US" sz="2800" dirty="0" smtClean="0"/>
              <a:t>(f)</a:t>
            </a:r>
            <a:r>
              <a:rPr lang="en-US" sz="2800" baseline="-25000" dirty="0" smtClean="0"/>
              <a:t> </a:t>
            </a:r>
            <a:r>
              <a:rPr lang="en-US" sz="2800" dirty="0" smtClean="0"/>
              <a:t>for each S of size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≤ r</a:t>
            </a:r>
            <a:r>
              <a:rPr lang="en-US" sz="2800" dirty="0" smtClean="0"/>
              <a:t>, </a:t>
            </a:r>
          </a:p>
          <a:p>
            <a:r>
              <a:rPr lang="en-US" sz="2800" dirty="0" smtClean="0"/>
              <a:t>and each possible labeling f : S </a:t>
            </a:r>
            <a:r>
              <a:rPr lang="en-US" sz="2800" dirty="0" smtClean="0">
                <a:sym typeface="Symbol"/>
              </a:rPr>
              <a:t> {0,1}</a:t>
            </a:r>
            <a:endParaRPr lang="en-US" sz="2800" dirty="0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133601" y="2667001"/>
            <a:ext cx="3307844" cy="6857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1000" y="2590800"/>
            <a:ext cx="1524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Minimize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Rounding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839200" cy="52578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Given optimal solution to r’=O</a:t>
            </a:r>
            <a:r>
              <a:rPr lang="en-US" baseline="-25000" dirty="0" smtClean="0">
                <a:sym typeface="Symbol"/>
              </a:rPr>
              <a:t></a:t>
            </a:r>
            <a:r>
              <a:rPr lang="en-US" dirty="0" smtClean="0">
                <a:sym typeface="Symbol"/>
              </a:rPr>
              <a:t>(r) round </a:t>
            </a:r>
            <a:r>
              <a:rPr lang="en-US" dirty="0" err="1" smtClean="0">
                <a:sym typeface="Symbol"/>
              </a:rPr>
              <a:t>Lasserre</a:t>
            </a:r>
            <a:r>
              <a:rPr lang="en-US" dirty="0" smtClean="0">
                <a:sym typeface="Symbol"/>
              </a:rPr>
              <a:t> SDP:</a:t>
            </a:r>
            <a:endParaRPr lang="en-US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Choose suitable seed set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of size r</a:t>
            </a:r>
          </a:p>
          <a:p>
            <a:pPr lvl="1"/>
            <a:r>
              <a:rPr lang="en-US" dirty="0" smtClean="0">
                <a:solidFill>
                  <a:schemeClr val="accent5"/>
                </a:solidFill>
              </a:rPr>
              <a:t>Details later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Partition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 by choosing </a:t>
            </a:r>
            <a:r>
              <a:rPr lang="en-US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 with probability               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Propagate  to other nodes:</a:t>
            </a:r>
          </a:p>
          <a:p>
            <a:pPr lvl="1"/>
            <a:r>
              <a:rPr lang="en-US" dirty="0" smtClean="0"/>
              <a:t>For each node </a:t>
            </a:r>
            <a:r>
              <a:rPr lang="en-US" dirty="0" smtClean="0">
                <a:solidFill>
                  <a:srgbClr val="FF0000"/>
                </a:solidFill>
              </a:rPr>
              <a:t>v</a:t>
            </a:r>
            <a:r>
              <a:rPr lang="en-US" dirty="0" smtClean="0"/>
              <a:t> independently</a:t>
            </a:r>
          </a:p>
          <a:p>
            <a:pPr lvl="2">
              <a:spcBef>
                <a:spcPts val="1800"/>
              </a:spcBef>
            </a:pPr>
            <a:r>
              <a:rPr lang="en-US" sz="2800" dirty="0" smtClean="0"/>
              <a:t>With probability                           include </a:t>
            </a:r>
            <a:r>
              <a:rPr lang="en-US" sz="2800" dirty="0" smtClean="0">
                <a:solidFill>
                  <a:srgbClr val="FF0000"/>
                </a:solidFill>
              </a:rPr>
              <a:t>v</a:t>
            </a:r>
            <a:r>
              <a:rPr lang="en-US" sz="2800" dirty="0" smtClean="0"/>
              <a:t> in </a:t>
            </a:r>
            <a:r>
              <a:rPr lang="en-US" sz="2800" dirty="0" smtClean="0">
                <a:solidFill>
                  <a:srgbClr val="FF0000"/>
                </a:solidFill>
              </a:rPr>
              <a:t>U</a:t>
            </a:r>
            <a:r>
              <a:rPr lang="en-US" sz="2800" dirty="0" smtClean="0"/>
              <a:t>.  </a:t>
            </a:r>
            <a:endParaRPr lang="tr-TR" sz="2800" dirty="0" smtClean="0"/>
          </a:p>
          <a:p>
            <a:pPr lvl="2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Return 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7239000" y="3200400"/>
            <a:ext cx="1264921" cy="381000"/>
          </a:xfrm>
          <a:prstGeom prst="rect">
            <a:avLst/>
          </a:prstGeom>
        </p:spPr>
      </p:pic>
      <p:pic>
        <p:nvPicPr>
          <p:cNvPr id="7" name="Picture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114800" y="5105400"/>
            <a:ext cx="1366520" cy="53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r>
              <a:rPr lang="en-US" dirty="0" smtClean="0"/>
              <a:t>Partition Size</a:t>
            </a:r>
          </a:p>
          <a:p>
            <a:pPr lvl="1"/>
            <a:r>
              <a:rPr lang="en-US" dirty="0" smtClean="0"/>
              <a:t>Each node is chosen into U independently</a:t>
            </a:r>
          </a:p>
          <a:p>
            <a:pPr lvl="1"/>
            <a:r>
              <a:rPr lang="en-US" dirty="0" smtClean="0"/>
              <a:t>Fixing </a:t>
            </a:r>
            <a:r>
              <a:rPr lang="en-US" dirty="0" err="1" smtClean="0"/>
              <a:t>S,f</a:t>
            </a:r>
            <a:r>
              <a:rPr lang="en-US" dirty="0" smtClean="0"/>
              <a:t>, expected size of U equals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By </a:t>
            </a:r>
            <a:r>
              <a:rPr lang="en-US" dirty="0" err="1" smtClean="0"/>
              <a:t>Chernoff</a:t>
            </a:r>
            <a:r>
              <a:rPr lang="en-US" dirty="0" smtClean="0"/>
              <a:t>, with high probability </a:t>
            </a:r>
          </a:p>
        </p:txBody>
      </p:sp>
      <p:sp>
        <p:nvSpPr>
          <p:cNvPr id="14" name="Slide Number Placeholder 22"/>
          <p:cNvSpPr txBox="1">
            <a:spLocks/>
          </p:cNvSpPr>
          <p:nvPr/>
        </p:nvSpPr>
        <p:spPr>
          <a:xfrm>
            <a:off x="6400800" y="5594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BD5768-80CA-4A03-929F-5A64F9CC70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1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2667000" y="5029200"/>
            <a:ext cx="2406555" cy="304800"/>
          </a:xfrm>
          <a:prstGeom prst="rect">
            <a:avLst/>
          </a:prstGeom>
        </p:spPr>
      </p:pic>
      <p:pic>
        <p:nvPicPr>
          <p:cNvPr id="20" name="Picture 1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133601" y="3276600"/>
            <a:ext cx="5431244" cy="8382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5344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By our rounding, for fixed seed set S,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After some calculations, we have the following bound on number of edges cut:</a:t>
            </a:r>
          </a:p>
          <a:p>
            <a:pPr>
              <a:buNone/>
            </a:pPr>
            <a:endParaRPr lang="en-US" sz="2800" dirty="0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457200" y="4876800"/>
            <a:ext cx="8301990" cy="91059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4953000" y="3429000"/>
            <a:ext cx="3048000" cy="381000"/>
          </a:xfrm>
          <a:prstGeom prst="wedgeRectCallout">
            <a:avLst>
              <a:gd name="adj1" fmla="val -63637"/>
              <a:gd name="adj2" fmla="val -11191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Normalized Vector for </a:t>
            </a:r>
            <a:r>
              <a:rPr lang="en-US" sz="2000" dirty="0" err="1" smtClean="0"/>
              <a:t>x</a:t>
            </a:r>
            <a:r>
              <a:rPr lang="en-US" sz="2000" baseline="-25000" dirty="0" err="1" smtClean="0"/>
              <a:t>S</a:t>
            </a:r>
            <a:r>
              <a:rPr lang="en-US" sz="2000" dirty="0" smtClean="0"/>
              <a:t>(f)</a:t>
            </a:r>
            <a:endParaRPr lang="en-US" sz="2000" dirty="0"/>
          </a:p>
        </p:txBody>
      </p:sp>
      <p:grpSp>
        <p:nvGrpSpPr>
          <p:cNvPr id="6" name="Group 7"/>
          <p:cNvGrpSpPr/>
          <p:nvPr/>
        </p:nvGrpSpPr>
        <p:grpSpPr>
          <a:xfrm>
            <a:off x="762000" y="5715000"/>
            <a:ext cx="2895600" cy="826532"/>
            <a:chOff x="1219200" y="5955268"/>
            <a:chExt cx="2590800" cy="826532"/>
          </a:xfrm>
        </p:grpSpPr>
        <p:sp>
          <p:nvSpPr>
            <p:cNvPr id="9" name="Right Brace 8"/>
            <p:cNvSpPr/>
            <p:nvPr/>
          </p:nvSpPr>
          <p:spPr>
            <a:xfrm rot="5400000">
              <a:off x="2286000" y="4888468"/>
              <a:ext cx="457200" cy="259080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60527" y="6412468"/>
              <a:ext cx="7350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≤ OPT</a:t>
              </a:r>
              <a:endParaRPr lang="en-US" dirty="0"/>
            </a:p>
          </p:txBody>
        </p:sp>
      </p:grpSp>
      <p:pic>
        <p:nvPicPr>
          <p:cNvPr id="11" name="Pictur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609600" y="1905000"/>
            <a:ext cx="7765721" cy="1524000"/>
          </a:xfrm>
          <a:prstGeom prst="rect">
            <a:avLst/>
          </a:prstGeom>
        </p:spPr>
      </p:pic>
      <p:sp>
        <p:nvSpPr>
          <p:cNvPr id="21" name="Rectangular Callout 20"/>
          <p:cNvSpPr/>
          <p:nvPr/>
        </p:nvSpPr>
        <p:spPr>
          <a:xfrm>
            <a:off x="6248400" y="6096000"/>
            <a:ext cx="2667000" cy="533400"/>
          </a:xfrm>
          <a:prstGeom prst="wedgeRectCallout">
            <a:avLst>
              <a:gd name="adj1" fmla="val -18781"/>
              <a:gd name="adj2" fmla="val -148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Call this matrix </a:t>
            </a:r>
            <a:r>
              <a:rPr lang="en-US" sz="2400" dirty="0" smtClean="0">
                <a:sym typeface="Symbol"/>
              </a:rPr>
              <a:t></a:t>
            </a:r>
            <a:r>
              <a:rPr lang="en-US" sz="2400" baseline="-25000" dirty="0" smtClean="0">
                <a:sym typeface="Symbol"/>
              </a:rPr>
              <a:t>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90600" y="2209800"/>
            <a:ext cx="7162800" cy="99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 </a:t>
            </a:r>
            <a:r>
              <a:rPr lang="el-GR" dirty="0" smtClean="0"/>
              <a:t>Π</a:t>
            </a:r>
            <a:r>
              <a:rPr lang="en-US" baseline="-25000" dirty="0" smtClean="0"/>
              <a:t>S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Remember {</a:t>
            </a:r>
            <a:r>
              <a:rPr lang="en-US" dirty="0" err="1" smtClean="0"/>
              <a:t>x</a:t>
            </a:r>
            <a:r>
              <a:rPr lang="en-US" baseline="-25000" dirty="0" err="1" smtClean="0"/>
              <a:t>S</a:t>
            </a:r>
            <a:r>
              <a:rPr lang="en-US" dirty="0" smtClean="0"/>
              <a:t>(f)}</a:t>
            </a:r>
            <a:r>
              <a:rPr lang="en-US" baseline="-25000" dirty="0" smtClean="0"/>
              <a:t>f</a:t>
            </a:r>
            <a:r>
              <a:rPr lang="en-US" dirty="0" smtClean="0"/>
              <a:t> are orthogonal. </a:t>
            </a:r>
          </a:p>
          <a:p>
            <a:pPr lvl="1">
              <a:spcBef>
                <a:spcPts val="2400"/>
              </a:spcBef>
              <a:buNone/>
            </a:pPr>
            <a:r>
              <a:rPr lang="en-US" dirty="0" smtClean="0"/>
              <a:t>                                       is a projection matrix onto 				span{</a:t>
            </a:r>
            <a:r>
              <a:rPr lang="en-US" dirty="0" err="1" smtClean="0"/>
              <a:t>x</a:t>
            </a:r>
            <a:r>
              <a:rPr lang="en-US" baseline="-25000" dirty="0" err="1" smtClean="0"/>
              <a:t>S</a:t>
            </a:r>
            <a:r>
              <a:rPr lang="en-US" dirty="0" smtClean="0"/>
              <a:t>(f)}</a:t>
            </a:r>
            <a:r>
              <a:rPr lang="en-US" baseline="-25000" dirty="0" smtClean="0"/>
              <a:t>f</a:t>
            </a:r>
            <a:r>
              <a:rPr lang="en-US" dirty="0" smtClean="0"/>
              <a:t> .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For any                                    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 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219200" y="2362200"/>
            <a:ext cx="2676525" cy="638175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362200" y="3505200"/>
            <a:ext cx="3581400" cy="639248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057400" y="4800600"/>
            <a:ext cx="5902960" cy="533400"/>
          </a:xfrm>
          <a:prstGeom prst="rect">
            <a:avLst/>
          </a:prstGeom>
        </p:spPr>
      </p:pic>
      <p:pic>
        <p:nvPicPr>
          <p:cNvPr id="16" name="Picture 1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381000" y="5943600"/>
            <a:ext cx="7916835" cy="304800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4191000" y="4343400"/>
            <a:ext cx="304800" cy="3810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4191000" y="5334000"/>
            <a:ext cx="304800" cy="457200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ular Callout 19"/>
          <p:cNvSpPr/>
          <p:nvPr/>
        </p:nvSpPr>
        <p:spPr>
          <a:xfrm>
            <a:off x="228600" y="3886200"/>
            <a:ext cx="2667000" cy="914400"/>
          </a:xfrm>
          <a:prstGeom prst="wedgeRectCallout">
            <a:avLst>
              <a:gd name="adj1" fmla="val 59556"/>
              <a:gd name="adj2" fmla="val 4936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Let P</a:t>
            </a:r>
            <a:r>
              <a:rPr lang="en-US" sz="2000" baseline="-25000" dirty="0" smtClean="0"/>
              <a:t>S </a:t>
            </a:r>
            <a:r>
              <a:rPr lang="en-US" sz="2000" dirty="0" smtClean="0"/>
              <a:t>be the corresponding projection matrix.</a:t>
            </a:r>
            <a:endParaRPr lang="en-US" sz="2000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2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Picking the seed set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The final bound is:</a:t>
            </a:r>
          </a:p>
          <a:p>
            <a:endParaRPr lang="en-US" dirty="0"/>
          </a:p>
          <a:p>
            <a:pPr>
              <a:spcBef>
                <a:spcPts val="3000"/>
              </a:spcBef>
            </a:pPr>
            <a:r>
              <a:rPr lang="en-US" dirty="0" smtClean="0"/>
              <a:t>Define X = matrix with columns {</a:t>
            </a:r>
            <a:r>
              <a:rPr lang="en-US" dirty="0" err="1" smtClean="0"/>
              <a:t>X</a:t>
            </a:r>
            <a:r>
              <a:rPr lang="en-US" baseline="-25000" dirty="0" err="1" smtClean="0"/>
              <a:t>u</a:t>
            </a:r>
            <a:r>
              <a:rPr lang="en-US" baseline="-25000" dirty="0" smtClean="0"/>
              <a:t> </a:t>
            </a:r>
            <a:r>
              <a:rPr lang="en-US" dirty="0" smtClean="0"/>
              <a:t>=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u</a:t>
            </a:r>
            <a:r>
              <a:rPr lang="en-US" dirty="0" smtClean="0"/>
              <a:t>(1)}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Want seed set S to minimize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838200" y="2362200"/>
            <a:ext cx="7490921" cy="609600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438400" y="4648200"/>
            <a:ext cx="4191000" cy="689503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5257800" y="5715000"/>
            <a:ext cx="3657600" cy="762000"/>
          </a:xfrm>
          <a:prstGeom prst="wedgeRectCallout">
            <a:avLst>
              <a:gd name="adj1" fmla="val -42046"/>
              <a:gd name="adj2" fmla="val -12464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Projection distance to span of columns {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u</a:t>
            </a:r>
            <a:r>
              <a:rPr lang="en-US" sz="2400" dirty="0" smtClean="0"/>
              <a:t> : u </a:t>
            </a:r>
            <a:r>
              <a:rPr lang="en-US" sz="2400" dirty="0" smtClean="0">
                <a:sym typeface="Symbol"/>
              </a:rPr>
              <a:t> S}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Column selection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Given matrix X </a:t>
            </a:r>
            <a:r>
              <a:rPr lang="en-US" dirty="0" smtClean="0">
                <a:sym typeface="Symbol"/>
              </a:rPr>
              <a:t> </a:t>
            </a:r>
            <a:r>
              <a:rPr lang="en-US" dirty="0" err="1" smtClean="0">
                <a:sym typeface="Symbol"/>
              </a:rPr>
              <a:t>R</a:t>
            </a:r>
            <a:r>
              <a:rPr lang="en-US" baseline="30000" dirty="0" err="1" smtClean="0">
                <a:sym typeface="Symbol"/>
              </a:rPr>
              <a:t>m</a:t>
            </a:r>
            <a:r>
              <a:rPr lang="en-US" baseline="30000" dirty="0" smtClean="0">
                <a:sym typeface="Symbol"/>
              </a:rPr>
              <a:t> x n</a:t>
            </a:r>
            <a:r>
              <a:rPr lang="en-US" dirty="0" smtClean="0"/>
              <a:t>, pick r columns S to minimize</a:t>
            </a:r>
          </a:p>
          <a:p>
            <a:pPr>
              <a:buNone/>
            </a:pPr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Introduced by [Frieze, Kannan,Vempala’04]; studied in many works since.</a:t>
            </a:r>
          </a:p>
          <a:p>
            <a:r>
              <a:rPr lang="en-US" sz="3000" dirty="0" smtClean="0"/>
              <a:t>For any S of size r this is lower bounded by:</a:t>
            </a:r>
          </a:p>
          <a:p>
            <a:endParaRPr lang="en-US" dirty="0" smtClean="0"/>
          </a:p>
          <a:p>
            <a:pPr>
              <a:spcBef>
                <a:spcPts val="3000"/>
              </a:spcBef>
            </a:pP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G.-Sinop</a:t>
            </a:r>
            <a:r>
              <a:rPr lang="en-US" dirty="0" smtClean="0">
                <a:solidFill>
                  <a:schemeClr val="accent1"/>
                </a:solidFill>
              </a:rPr>
              <a:t>]</a:t>
            </a:r>
            <a:r>
              <a:rPr lang="en-US" dirty="0" smtClean="0"/>
              <a:t> Can efficiently find set S of            columns so that</a:t>
            </a:r>
          </a:p>
          <a:p>
            <a:pPr lvl="1"/>
            <a:endParaRPr lang="en-US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And this bound is tight.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590800" y="5486400"/>
            <a:ext cx="5257800" cy="475409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858000" y="4572000"/>
            <a:ext cx="1159758" cy="53340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4800600" y="3886200"/>
            <a:ext cx="3338286" cy="381000"/>
          </a:xfrm>
          <a:prstGeom prst="rect">
            <a:avLst/>
          </a:prstGeom>
        </p:spPr>
      </p:pic>
      <p:sp>
        <p:nvSpPr>
          <p:cNvPr id="16" name="Rectangular Callout 15"/>
          <p:cNvSpPr/>
          <p:nvPr/>
        </p:nvSpPr>
        <p:spPr>
          <a:xfrm>
            <a:off x="533400" y="3810000"/>
            <a:ext cx="3048000" cy="685800"/>
          </a:xfrm>
          <a:prstGeom prst="wedgeRectCallout">
            <a:avLst>
              <a:gd name="adj1" fmla="val 80677"/>
              <a:gd name="adj2" fmla="val -8723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Error of best rank-r approximation of X</a:t>
            </a:r>
            <a:endParaRPr lang="en-US" sz="2400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590801" y="1981200"/>
            <a:ext cx="3980708" cy="381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Relating Performance to Graph Spectrum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4800600"/>
          </a:xfrm>
        </p:spPr>
        <p:txBody>
          <a:bodyPr/>
          <a:lstStyle/>
          <a:p>
            <a:r>
              <a:rPr lang="en-US" dirty="0" smtClean="0"/>
              <a:t>Can show: Worst case is when best rank-r approximation of X is obtained by first r eigenvectors of graph </a:t>
            </a:r>
            <a:r>
              <a:rPr lang="en-US" dirty="0" err="1" smtClean="0"/>
              <a:t>Laplacian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Using Courant-Fischer theorem,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Bef>
                <a:spcPts val="3000"/>
              </a:spcBef>
            </a:pPr>
            <a:r>
              <a:rPr lang="en-US" dirty="0" smtClean="0"/>
              <a:t>Therefore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882015" y="3352800"/>
            <a:ext cx="8261985" cy="601980"/>
          </a:xfrm>
          <a:prstGeom prst="rect">
            <a:avLst/>
          </a:prstGeom>
        </p:spPr>
      </p:pic>
      <p:pic>
        <p:nvPicPr>
          <p:cNvPr id="18" name="Picture 1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52400" y="3429000"/>
            <a:ext cx="838200" cy="227860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371600" y="5943600"/>
            <a:ext cx="6335078" cy="685800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838200" y="4267200"/>
            <a:ext cx="7441862" cy="10667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Few words about column selection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Given matrix X </a:t>
            </a:r>
            <a:r>
              <a:rPr lang="en-US" dirty="0" smtClean="0">
                <a:sym typeface="Symbol"/>
              </a:rPr>
              <a:t> </a:t>
            </a:r>
            <a:r>
              <a:rPr lang="en-US" dirty="0" err="1" smtClean="0">
                <a:sym typeface="Symbol"/>
              </a:rPr>
              <a:t>R</a:t>
            </a:r>
            <a:r>
              <a:rPr lang="en-US" baseline="30000" dirty="0" err="1" smtClean="0">
                <a:sym typeface="Symbol"/>
              </a:rPr>
              <a:t>m</a:t>
            </a:r>
            <a:r>
              <a:rPr lang="en-US" baseline="30000" dirty="0" smtClean="0">
                <a:sym typeface="Symbol"/>
              </a:rPr>
              <a:t> x n</a:t>
            </a:r>
            <a:r>
              <a:rPr lang="en-US" dirty="0" smtClean="0"/>
              <a:t>, pick </a:t>
            </a:r>
            <a:r>
              <a:rPr lang="en-US" dirty="0" smtClean="0">
                <a:solidFill>
                  <a:srgbClr val="0070C0"/>
                </a:solidFill>
              </a:rPr>
              <a:t>t</a:t>
            </a:r>
            <a:r>
              <a:rPr lang="en-US" dirty="0" smtClean="0"/>
              <a:t> columns S to minimize</a:t>
            </a:r>
          </a:p>
          <a:p>
            <a:pPr>
              <a:spcBef>
                <a:spcPts val="3000"/>
              </a:spcBef>
            </a:pPr>
            <a:r>
              <a:rPr lang="en-US" dirty="0" smtClean="0">
                <a:solidFill>
                  <a:schemeClr val="accent1"/>
                </a:solidFill>
              </a:rPr>
              <a:t>[</a:t>
            </a:r>
            <a:r>
              <a:rPr lang="en-US" dirty="0" err="1" smtClean="0">
                <a:solidFill>
                  <a:schemeClr val="accent1"/>
                </a:solidFill>
              </a:rPr>
              <a:t>G.-Sinop</a:t>
            </a:r>
            <a:r>
              <a:rPr lang="en-US" dirty="0" smtClean="0">
                <a:solidFill>
                  <a:schemeClr val="accent1"/>
                </a:solidFill>
              </a:rPr>
              <a:t>]</a:t>
            </a:r>
            <a:r>
              <a:rPr lang="en-US" dirty="0" smtClean="0"/>
              <a:t> Can efficiently find set S of            columns so that</a:t>
            </a:r>
          </a:p>
          <a:p>
            <a:pPr>
              <a:spcBef>
                <a:spcPts val="3000"/>
              </a:spcBef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3" name="Pictur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209799" y="3810000"/>
            <a:ext cx="4790370" cy="838200"/>
          </a:xfrm>
          <a:prstGeom prst="rect">
            <a:avLst/>
          </a:prstGeom>
        </p:spPr>
      </p:pic>
      <p:pic>
        <p:nvPicPr>
          <p:cNvPr id="12" name="Pictur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7239000" y="2743200"/>
            <a:ext cx="1159758" cy="53340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590800" y="1981200"/>
            <a:ext cx="3980708" cy="381000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28600" y="5181600"/>
            <a:ext cx="8521700" cy="838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667000" y="396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Rectangular Callout 14"/>
          <p:cNvSpPr/>
          <p:nvPr/>
        </p:nvSpPr>
        <p:spPr>
          <a:xfrm>
            <a:off x="6096000" y="4495800"/>
            <a:ext cx="3048000" cy="685800"/>
          </a:xfrm>
          <a:prstGeom prst="wedgeRectCallout">
            <a:avLst>
              <a:gd name="adj1" fmla="val -50232"/>
              <a:gd name="adj2" fmla="val -65289"/>
            </a:avLst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2700000" scaled="1"/>
            <a:tileRect/>
          </a:gradFill>
          <a:ln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Error of best rank-r approximation of X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Many Practical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Building block for divide-and-conquer on graphs</a:t>
            </a:r>
          </a:p>
          <a:p>
            <a:r>
              <a:rPr lang="en-US" dirty="0" smtClean="0"/>
              <a:t>VLSI layout</a:t>
            </a:r>
          </a:p>
          <a:p>
            <a:r>
              <a:rPr lang="en-US" dirty="0" smtClean="0"/>
              <a:t>Packet routing in distributed networks </a:t>
            </a:r>
          </a:p>
          <a:p>
            <a:r>
              <a:rPr lang="en-US" dirty="0" smtClean="0"/>
              <a:t>Clustering and image segmentation</a:t>
            </a: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dirty="0" smtClean="0"/>
              <a:t>Robotics</a:t>
            </a:r>
          </a:p>
          <a:p>
            <a:r>
              <a:rPr lang="en-US" dirty="0" smtClean="0"/>
              <a:t>Scientific computing</a:t>
            </a: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ransition advTm="100527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Proof Idea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Goal: (Min. projection dist.)</a:t>
            </a:r>
          </a:p>
          <a:p>
            <a:endParaRPr lang="en-US" dirty="0" smtClean="0"/>
          </a:p>
          <a:p>
            <a:r>
              <a:rPr lang="en-US" dirty="0" smtClean="0"/>
              <a:t>Observe </a:t>
            </a:r>
          </a:p>
          <a:p>
            <a:endParaRPr lang="en-US" dirty="0" smtClean="0"/>
          </a:p>
          <a:p>
            <a:r>
              <a:rPr lang="en-US" dirty="0" smtClean="0"/>
              <a:t>Choose S with probability </a:t>
            </a:r>
          </a:p>
          <a:p>
            <a:pPr lvl="1"/>
            <a:r>
              <a:rPr lang="en-US" dirty="0" smtClean="0"/>
              <a:t>Volume Sampling </a:t>
            </a:r>
            <a:r>
              <a:rPr lang="en-US" sz="2400" dirty="0" smtClean="0">
                <a:solidFill>
                  <a:srgbClr val="00B0F0"/>
                </a:solidFill>
              </a:rPr>
              <a:t>[</a:t>
            </a:r>
            <a:r>
              <a:rPr lang="en-US" sz="2400" dirty="0" err="1" smtClean="0">
                <a:solidFill>
                  <a:srgbClr val="00B0F0"/>
                </a:solidFill>
              </a:rPr>
              <a:t>Deshpande</a:t>
            </a:r>
            <a:r>
              <a:rPr lang="en-US" sz="2400" dirty="0" smtClean="0">
                <a:solidFill>
                  <a:srgbClr val="00B0F0"/>
                </a:solidFill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</a:rPr>
              <a:t>Rademacher</a:t>
            </a:r>
            <a:r>
              <a:rPr lang="en-US" sz="2400" dirty="0" smtClean="0">
                <a:solidFill>
                  <a:srgbClr val="00B0F0"/>
                </a:solidFill>
              </a:rPr>
              <a:t>, </a:t>
            </a:r>
            <a:r>
              <a:rPr lang="en-US" sz="2400" dirty="0" err="1" smtClean="0">
                <a:solidFill>
                  <a:srgbClr val="00B0F0"/>
                </a:solidFill>
              </a:rPr>
              <a:t>Vempala</a:t>
            </a:r>
            <a:r>
              <a:rPr lang="en-US" sz="2400" dirty="0" smtClean="0">
                <a:solidFill>
                  <a:srgbClr val="00B0F0"/>
                </a:solidFill>
              </a:rPr>
              <a:t>, Wang’06]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Converts sum-of-ratios to ratio-of-sums.</a:t>
            </a:r>
            <a:endParaRPr lang="en-US" dirty="0"/>
          </a:p>
        </p:txBody>
      </p:sp>
      <p:pic>
        <p:nvPicPr>
          <p:cNvPr id="8" name="Pictur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638800" y="1524000"/>
            <a:ext cx="2895600" cy="771991"/>
          </a:xfrm>
          <a:prstGeom prst="rect">
            <a:avLst/>
          </a:prstGeom>
        </p:spPr>
      </p:pic>
      <p:pic>
        <p:nvPicPr>
          <p:cNvPr id="9" name="Picture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590800" y="2667000"/>
            <a:ext cx="5844231" cy="922021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334000" y="4038599"/>
            <a:ext cx="2362200" cy="374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Idea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where                           are </a:t>
            </a:r>
            <a:r>
              <a:rPr lang="en-US" dirty="0" err="1" smtClean="0"/>
              <a:t>eigenvalues</a:t>
            </a:r>
            <a:r>
              <a:rPr lang="en-US" dirty="0" smtClean="0"/>
              <a:t> of X</a:t>
            </a:r>
            <a:r>
              <a:rPr lang="en-US" baseline="30000" dirty="0" smtClean="0"/>
              <a:t>T</a:t>
            </a:r>
            <a:r>
              <a:rPr lang="en-US" dirty="0" smtClean="0"/>
              <a:t> X, </a:t>
            </a:r>
          </a:p>
          <a:p>
            <a:pPr>
              <a:buNone/>
            </a:pPr>
            <a:r>
              <a:rPr lang="en-US" dirty="0" smtClean="0"/>
              <a:t>		      is </a:t>
            </a:r>
            <a:r>
              <a:rPr lang="en-US" dirty="0" err="1" smtClean="0"/>
              <a:t>r</a:t>
            </a:r>
            <a:r>
              <a:rPr lang="en-US" baseline="30000" dirty="0" err="1" smtClean="0"/>
              <a:t>th</a:t>
            </a:r>
            <a:r>
              <a:rPr lang="en-US" dirty="0" smtClean="0"/>
              <a:t> symmetric form.        </a:t>
            </a:r>
            <a:endParaRPr lang="en-US" dirty="0"/>
          </a:p>
        </p:txBody>
      </p:sp>
      <p:pic>
        <p:nvPicPr>
          <p:cNvPr id="9" name="Picture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838200" y="3001963"/>
            <a:ext cx="6781798" cy="1606529"/>
          </a:xfrm>
          <a:prstGeom prst="rect">
            <a:avLst/>
          </a:prstGeom>
        </p:spPr>
      </p:pic>
      <p:pic>
        <p:nvPicPr>
          <p:cNvPr id="10" name="Pictur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057400" y="5029200"/>
            <a:ext cx="2153873" cy="228600"/>
          </a:xfrm>
          <a:prstGeom prst="rect">
            <a:avLst/>
          </a:prstGeom>
        </p:spPr>
      </p:pic>
      <p:pic>
        <p:nvPicPr>
          <p:cNvPr id="11" name="Picture 10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914400" y="5486400"/>
            <a:ext cx="820003" cy="355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" y="1600200"/>
            <a:ext cx="71579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Expected projection distance achieved by </a:t>
            </a:r>
          </a:p>
          <a:p>
            <a:r>
              <a:rPr lang="en-US" sz="3200" dirty="0" smtClean="0"/>
              <a:t>volume sampling equals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Schur</a:t>
            </a:r>
            <a:r>
              <a:rPr lang="en-US" dirty="0" smtClean="0"/>
              <a:t> Concavity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      	     is a </a:t>
            </a:r>
            <a:r>
              <a:rPr lang="en-US" i="1" dirty="0" err="1" smtClean="0"/>
              <a:t>Schur</a:t>
            </a:r>
            <a:r>
              <a:rPr lang="en-US" i="1" dirty="0" smtClean="0"/>
              <a:t>-Concave </a:t>
            </a:r>
            <a:r>
              <a:rPr lang="en-US" dirty="0" smtClean="0"/>
              <a:t>function.</a:t>
            </a:r>
          </a:p>
          <a:p>
            <a:pPr lvl="1"/>
            <a:r>
              <a:rPr lang="en-US" dirty="0" smtClean="0"/>
              <a:t>F(</a:t>
            </a:r>
            <a:r>
              <a:rPr lang="en-US" dirty="0" smtClean="0">
                <a:sym typeface="Symbol"/>
              </a:rPr>
              <a:t>)  F() if  </a:t>
            </a:r>
            <a:r>
              <a:rPr lang="en-US" dirty="0" err="1" smtClean="0">
                <a:sym typeface="Symbol"/>
              </a:rPr>
              <a:t>majorizes</a:t>
            </a:r>
            <a:r>
              <a:rPr lang="en-US" dirty="0" smtClean="0">
                <a:sym typeface="Symbol"/>
              </a:rPr>
              <a:t>  </a:t>
            </a:r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For a fixed prefix sum </a:t>
            </a:r>
          </a:p>
          <a:p>
            <a:pPr>
              <a:spcBef>
                <a:spcPts val="600"/>
              </a:spcBef>
              <a:buNone/>
            </a:pPr>
            <a:r>
              <a:rPr lang="en-US" dirty="0" smtClean="0"/>
              <a:t>    F(</a:t>
            </a:r>
            <a:r>
              <a:rPr lang="en-US" dirty="0" smtClean="0">
                <a:sym typeface="Symbol"/>
              </a:rPr>
              <a:t>) is </a:t>
            </a:r>
            <a:r>
              <a:rPr lang="en-US" dirty="0" smtClean="0"/>
              <a:t>maximized by</a:t>
            </a:r>
          </a:p>
          <a:p>
            <a:endParaRPr lang="en-US" dirty="0" smtClean="0"/>
          </a:p>
          <a:p>
            <a:pPr>
              <a:spcBef>
                <a:spcPts val="2400"/>
              </a:spcBef>
            </a:pPr>
            <a:r>
              <a:rPr lang="en-US" dirty="0" smtClean="0"/>
              <a:t>Substituting back: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1" name="Picture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838200" y="1676400"/>
            <a:ext cx="1756410" cy="539115"/>
          </a:xfrm>
          <a:prstGeom prst="rect">
            <a:avLst/>
          </a:prstGeom>
        </p:spPr>
      </p:pic>
      <p:pic>
        <p:nvPicPr>
          <p:cNvPr id="15" name="Picture 1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038600" y="4953000"/>
            <a:ext cx="4000090" cy="609599"/>
          </a:xfrm>
          <a:prstGeom prst="rect">
            <a:avLst/>
          </a:prstGeom>
        </p:spPr>
      </p:pic>
      <p:grpSp>
        <p:nvGrpSpPr>
          <p:cNvPr id="4" name="Group 22"/>
          <p:cNvGrpSpPr/>
          <p:nvPr/>
        </p:nvGrpSpPr>
        <p:grpSpPr>
          <a:xfrm>
            <a:off x="5794077" y="5638800"/>
            <a:ext cx="2957476" cy="1088886"/>
            <a:chOff x="3508077" y="3962400"/>
            <a:chExt cx="2957476" cy="1088886"/>
          </a:xfrm>
        </p:grpSpPr>
        <p:sp>
          <p:nvSpPr>
            <p:cNvPr id="20" name="Right Brace 19"/>
            <p:cNvSpPr/>
            <p:nvPr/>
          </p:nvSpPr>
          <p:spPr>
            <a:xfrm rot="5400000">
              <a:off x="5067300" y="3695700"/>
              <a:ext cx="304800" cy="8382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08077" y="4343400"/>
              <a:ext cx="2957476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 smtClean="0"/>
                <a:t>Best rank-r approximation </a:t>
              </a:r>
            </a:p>
            <a:p>
              <a:pPr algn="ctr"/>
              <a:r>
                <a:rPr lang="en-US" sz="2000" dirty="0" smtClean="0"/>
                <a:t>error.</a:t>
              </a:r>
              <a:endParaRPr lang="en-US" sz="2000" dirty="0"/>
            </a:p>
          </p:txBody>
        </p:sp>
      </p:grpSp>
      <p:pic>
        <p:nvPicPr>
          <p:cNvPr id="12" name="Picture 11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752600" y="4267200"/>
            <a:ext cx="5679161" cy="304799"/>
          </a:xfrm>
          <a:prstGeom prst="rect">
            <a:avLst/>
          </a:prstGeom>
        </p:spPr>
      </p:pic>
      <p:pic>
        <p:nvPicPr>
          <p:cNvPr id="14" name="Picture 13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4648200" y="3048000"/>
            <a:ext cx="3267808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Introduction to problems we study</a:t>
            </a:r>
          </a:p>
          <a:p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Laplacian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eigenvalues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and our results</a:t>
            </a:r>
          </a:p>
          <a:p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Lasserre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hierarchy</a:t>
            </a:r>
          </a:p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Case study: Minimum bisection</a:t>
            </a:r>
          </a:p>
          <a:p>
            <a:r>
              <a:rPr lang="en-US" b="1" dirty="0" smtClean="0"/>
              <a:t>Concluding remarks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867400"/>
          </a:xfrm>
        </p:spPr>
        <p:txBody>
          <a:bodyPr>
            <a:normAutofit lnSpcReduction="10000"/>
          </a:bodyPr>
          <a:lstStyle/>
          <a:p>
            <a:r>
              <a:rPr lang="en-US" sz="3300" dirty="0" smtClean="0"/>
              <a:t>Rounding for </a:t>
            </a:r>
            <a:r>
              <a:rPr lang="en-US" sz="3300" dirty="0" err="1" smtClean="0"/>
              <a:t>Lasserre</a:t>
            </a:r>
            <a:r>
              <a:rPr lang="en-US" sz="3300" dirty="0" smtClean="0"/>
              <a:t> hierarchy SDPs for certain QIPs  + analysis based on column selection</a:t>
            </a:r>
          </a:p>
          <a:p>
            <a:pPr lvl="1"/>
            <a:r>
              <a:rPr lang="en-US" dirty="0" smtClean="0"/>
              <a:t>Approximation scheme-like guarantees for several graph partitioning problems</a:t>
            </a:r>
          </a:p>
          <a:p>
            <a:pPr lvl="1"/>
            <a:r>
              <a:rPr lang="en-US" dirty="0" err="1" smtClean="0"/>
              <a:t>n</a:t>
            </a:r>
            <a:r>
              <a:rPr lang="en-US" baseline="30000" dirty="0" err="1" smtClean="0"/>
              <a:t>O</a:t>
            </a:r>
            <a:r>
              <a:rPr lang="en-US" baseline="30000" dirty="0" smtClean="0"/>
              <a:t>(r)</a:t>
            </a:r>
            <a:r>
              <a:rPr lang="en-US" dirty="0" smtClean="0"/>
              <a:t> time to solve r-levels of hierarchy. Rounding framework only looks at 2</a:t>
            </a:r>
            <a:r>
              <a:rPr lang="en-US" baseline="30000" dirty="0" smtClean="0"/>
              <a:t>O(r)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30000" dirty="0" err="1" smtClean="0"/>
              <a:t>O</a:t>
            </a:r>
            <a:r>
              <a:rPr lang="en-US" baseline="30000" dirty="0" smtClean="0"/>
              <a:t>(1)</a:t>
            </a:r>
            <a:r>
              <a:rPr lang="en-US" dirty="0" smtClean="0"/>
              <a:t> bits of solution. </a:t>
            </a:r>
          </a:p>
          <a:p>
            <a:pPr lvl="1">
              <a:buNone/>
            </a:pPr>
            <a:r>
              <a:rPr lang="en-US" dirty="0" smtClean="0"/>
              <a:t>	Can also make runtime 2</a:t>
            </a:r>
            <a:r>
              <a:rPr lang="en-US" baseline="30000" dirty="0" smtClean="0"/>
              <a:t>O(r)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30000" dirty="0" err="1" smtClean="0"/>
              <a:t>O</a:t>
            </a:r>
            <a:r>
              <a:rPr lang="en-US" baseline="30000" dirty="0" smtClean="0"/>
              <a:t>(1) </a:t>
            </a:r>
            <a:r>
              <a:rPr lang="en-US" dirty="0" smtClean="0"/>
              <a:t> [</a:t>
            </a:r>
            <a:r>
              <a:rPr lang="en-US" dirty="0" err="1" smtClean="0"/>
              <a:t>G.-Sinop</a:t>
            </a:r>
            <a:r>
              <a:rPr lang="en-US" dirty="0" smtClean="0"/>
              <a:t>, FOCS’12]</a:t>
            </a:r>
          </a:p>
          <a:p>
            <a:r>
              <a:rPr lang="en-US" sz="3300" dirty="0" err="1" smtClean="0"/>
              <a:t>Lasserre</a:t>
            </a:r>
            <a:r>
              <a:rPr lang="en-US" sz="3300" dirty="0" smtClean="0"/>
              <a:t> SDP seems very powerful</a:t>
            </a:r>
          </a:p>
          <a:p>
            <a:pPr lvl="1"/>
            <a:r>
              <a:rPr lang="en-US" dirty="0" smtClean="0"/>
              <a:t>Only very weak integrality gaps known for the studied problems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Open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143000"/>
            <a:ext cx="9067800" cy="5867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Can O(log n) rounds of </a:t>
            </a:r>
            <a:r>
              <a:rPr lang="en-US" sz="2800" dirty="0" err="1" smtClean="0"/>
              <a:t>Lasserre</a:t>
            </a:r>
            <a:r>
              <a:rPr lang="en-US" sz="2800" dirty="0" smtClean="0"/>
              <a:t> hierarchy refute SSE conjecture? Refute UGC? </a:t>
            </a:r>
          </a:p>
          <a:p>
            <a:pPr lvl="1"/>
            <a:r>
              <a:rPr lang="en-US" sz="2400" dirty="0" smtClean="0"/>
              <a:t>Currently no candidate hard instances for </a:t>
            </a:r>
            <a:r>
              <a:rPr lang="en-US" sz="2400" smtClean="0"/>
              <a:t>even </a:t>
            </a:r>
            <a:r>
              <a:rPr lang="en-US" sz="2400" smtClean="0"/>
              <a:t>5</a:t>
            </a:r>
            <a:r>
              <a:rPr lang="en-US" sz="2400" smtClean="0"/>
              <a:t> </a:t>
            </a:r>
            <a:r>
              <a:rPr lang="en-US" sz="2400" dirty="0" smtClean="0"/>
              <a:t>rounds</a:t>
            </a:r>
          </a:p>
          <a:p>
            <a:r>
              <a:rPr lang="en-US" sz="2800" dirty="0" smtClean="0">
                <a:sym typeface="Symbol"/>
              </a:rPr>
              <a:t>0.878 approx. for Max-Bisection? </a:t>
            </a:r>
            <a:r>
              <a:rPr lang="en-US" sz="2400" dirty="0" smtClean="0">
                <a:sym typeface="Symbol"/>
              </a:rPr>
              <a:t>(0.85 </a:t>
            </a:r>
            <a:r>
              <a:rPr lang="en-US" sz="2400" dirty="0" smtClean="0">
                <a:solidFill>
                  <a:srgbClr val="00B0F0"/>
                </a:solidFill>
                <a:sym typeface="Symbol"/>
              </a:rPr>
              <a:t>[Raghavendra-Tan’12])</a:t>
            </a:r>
            <a:endParaRPr lang="en-US" sz="2800" dirty="0" smtClean="0">
              <a:solidFill>
                <a:srgbClr val="00B0F0"/>
              </a:solidFill>
              <a:sym typeface="Symbol"/>
            </a:endParaRPr>
          </a:p>
          <a:p>
            <a:r>
              <a:rPr lang="en-US" sz="2800" dirty="0" smtClean="0">
                <a:sym typeface="Symbol"/>
              </a:rPr>
              <a:t>Integrality gaps for </a:t>
            </a:r>
            <a:r>
              <a:rPr lang="en-US" sz="2800" dirty="0" err="1" smtClean="0">
                <a:sym typeface="Symbol"/>
              </a:rPr>
              <a:t>Lasserre</a:t>
            </a:r>
            <a:r>
              <a:rPr lang="en-US" sz="2800" dirty="0" smtClean="0">
                <a:sym typeface="Symbol"/>
              </a:rPr>
              <a:t> hierarchy </a:t>
            </a:r>
            <a:r>
              <a:rPr lang="en-US" sz="2800" i="1" dirty="0" smtClean="0">
                <a:sym typeface="Symbol"/>
              </a:rPr>
              <a:t>beating</a:t>
            </a:r>
            <a:r>
              <a:rPr lang="en-US" sz="2800" dirty="0" smtClean="0">
                <a:sym typeface="Symbol"/>
              </a:rPr>
              <a:t> NP-hardness (or matching UG/SSE-hardness) results 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  <a:sym typeface="Symbol"/>
              </a:rPr>
              <a:t>[Tulsiani’09] </a:t>
            </a:r>
            <a:r>
              <a:rPr lang="en-US" sz="2400" dirty="0" smtClean="0">
                <a:sym typeface="Symbol"/>
              </a:rPr>
              <a:t>For Max k-CSP, clique/coloring</a:t>
            </a:r>
          </a:p>
          <a:p>
            <a:pPr lvl="1"/>
            <a:r>
              <a:rPr lang="en-US" sz="2000" dirty="0" smtClean="0">
                <a:solidFill>
                  <a:srgbClr val="00B0F0"/>
                </a:solidFill>
                <a:sym typeface="Symbol"/>
              </a:rPr>
              <a:t>[G.-Sinop-Zhou’12] </a:t>
            </a:r>
            <a:r>
              <a:rPr lang="en-US" sz="2400" dirty="0" smtClean="0">
                <a:sym typeface="Symbol"/>
              </a:rPr>
              <a:t>Balanced separator, uniform sparsest cut</a:t>
            </a:r>
            <a:endParaRPr lang="en-US" sz="2000" dirty="0" smtClean="0">
              <a:solidFill>
                <a:srgbClr val="00B0F0"/>
              </a:solidFill>
              <a:sym typeface="Symbol"/>
            </a:endParaRPr>
          </a:p>
          <a:p>
            <a:pPr lvl="1"/>
            <a:r>
              <a:rPr lang="en-US" sz="2000" dirty="0" smtClean="0">
                <a:solidFill>
                  <a:srgbClr val="00B0F0"/>
                </a:solidFill>
                <a:sym typeface="Symbol"/>
              </a:rPr>
              <a:t>[</a:t>
            </a:r>
            <a:r>
              <a:rPr lang="en-US" sz="2000" dirty="0" err="1" smtClean="0">
                <a:solidFill>
                  <a:srgbClr val="00B0F0"/>
                </a:solidFill>
                <a:sym typeface="Symbol"/>
              </a:rPr>
              <a:t>Bhaskara</a:t>
            </a:r>
            <a:r>
              <a:rPr lang="en-US" sz="2000" dirty="0" smtClean="0">
                <a:solidFill>
                  <a:srgbClr val="00B0F0"/>
                </a:solidFill>
                <a:sym typeface="Symbol"/>
              </a:rPr>
              <a:t>, </a:t>
            </a:r>
            <a:r>
              <a:rPr lang="en-US" sz="2000" dirty="0" err="1" smtClean="0">
                <a:solidFill>
                  <a:srgbClr val="00B0F0"/>
                </a:solidFill>
                <a:sym typeface="Symbol"/>
              </a:rPr>
              <a:t>Charikar</a:t>
            </a:r>
            <a:r>
              <a:rPr lang="en-US" sz="2000" dirty="0" smtClean="0">
                <a:solidFill>
                  <a:srgbClr val="00B0F0"/>
                </a:solidFill>
                <a:sym typeface="Symbol"/>
              </a:rPr>
              <a:t>, G., </a:t>
            </a:r>
            <a:r>
              <a:rPr lang="en-US" sz="2000" dirty="0" err="1" smtClean="0">
                <a:solidFill>
                  <a:srgbClr val="00B0F0"/>
                </a:solidFill>
                <a:sym typeface="Symbol"/>
              </a:rPr>
              <a:t>Vijayaraghavan</a:t>
            </a:r>
            <a:r>
              <a:rPr lang="en-US" sz="2000" dirty="0" smtClean="0">
                <a:solidFill>
                  <a:srgbClr val="00B0F0"/>
                </a:solidFill>
                <a:sym typeface="Symbol"/>
              </a:rPr>
              <a:t>, Zhou’12] </a:t>
            </a:r>
            <a:r>
              <a:rPr lang="en-US" sz="2400" dirty="0" smtClean="0">
                <a:sym typeface="Symbol"/>
              </a:rPr>
              <a:t>Densest k-</a:t>
            </a:r>
            <a:r>
              <a:rPr lang="en-US" sz="2400" dirty="0" err="1" smtClean="0">
                <a:sym typeface="Symbol"/>
              </a:rPr>
              <a:t>subgraph</a:t>
            </a:r>
            <a:r>
              <a:rPr lang="en-US" sz="2400" dirty="0" smtClean="0">
                <a:sym typeface="Symbol"/>
              </a:rPr>
              <a:t>  	(n</a:t>
            </a:r>
            <a:r>
              <a:rPr lang="en-US" sz="2400" baseline="30000" dirty="0" smtClean="0">
                <a:sym typeface="Symbol"/>
              </a:rPr>
              <a:t>(1) </a:t>
            </a:r>
            <a:r>
              <a:rPr lang="en-US" sz="2400" dirty="0" smtClean="0">
                <a:sym typeface="Symbol"/>
              </a:rPr>
              <a:t> integrality gap for (n) rounds of </a:t>
            </a:r>
            <a:r>
              <a:rPr lang="en-US" sz="2400" dirty="0" err="1" smtClean="0">
                <a:sym typeface="Symbol"/>
              </a:rPr>
              <a:t>Lasserre</a:t>
            </a:r>
            <a:r>
              <a:rPr lang="en-US" sz="2400" dirty="0" smtClean="0">
                <a:sym typeface="Symbol"/>
              </a:rPr>
              <a:t> hierarchy)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Approximation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Unfortunately such cut problems are NP-hard.</a:t>
            </a:r>
            <a:r>
              <a:rPr lang="tr-TR" dirty="0" smtClean="0"/>
              <a:t> </a:t>
            </a:r>
            <a:endParaRPr lang="en-US" dirty="0" smtClean="0"/>
          </a:p>
          <a:p>
            <a:r>
              <a:rPr lang="en-US" dirty="0" smtClean="0"/>
              <a:t>Find an </a:t>
            </a:r>
            <a:r>
              <a:rPr lang="el-GR" dirty="0" smtClean="0">
                <a:solidFill>
                  <a:schemeClr val="accent1"/>
                </a:solidFill>
              </a:rPr>
              <a:t>α</a:t>
            </a:r>
            <a:r>
              <a:rPr lang="en-US" dirty="0" smtClean="0">
                <a:solidFill>
                  <a:schemeClr val="accent1"/>
                </a:solidFill>
              </a:rPr>
              <a:t>-factor </a:t>
            </a:r>
            <a:r>
              <a:rPr lang="en-US" dirty="0" smtClean="0"/>
              <a:t>approximation instead.</a:t>
            </a:r>
          </a:p>
          <a:p>
            <a:pPr lvl="1"/>
            <a:r>
              <a:rPr lang="en-US" dirty="0" smtClean="0"/>
              <a:t>If minimum cost = OPT,  algorithm always finds a solution with value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≤ </a:t>
            </a:r>
            <a:r>
              <a:rPr lang="el-GR" dirty="0" smtClean="0">
                <a:solidFill>
                  <a:schemeClr val="accent5">
                    <a:lumMod val="75000"/>
                  </a:schemeClr>
                </a:solidFill>
              </a:rPr>
              <a:t>α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OPT.</a:t>
            </a:r>
          </a:p>
          <a:p>
            <a:pPr lvl="2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2"/>
                </a:solidFill>
              </a:rPr>
              <a:t>Rounding Algorithm</a:t>
            </a:r>
            <a:r>
              <a:rPr lang="en-US" dirty="0" smtClean="0"/>
              <a:t>: Solve a convex relaxation and round the “fractional” solution to  “integral” solution.</a:t>
            </a:r>
          </a:p>
          <a:p>
            <a:pPr>
              <a:buNone/>
            </a:pPr>
            <a:endParaRPr lang="en-US" dirty="0"/>
          </a:p>
        </p:txBody>
      </p:sp>
      <p:grpSp>
        <p:nvGrpSpPr>
          <p:cNvPr id="10" name="Group 27"/>
          <p:cNvGrpSpPr/>
          <p:nvPr/>
        </p:nvGrpSpPr>
        <p:grpSpPr>
          <a:xfrm>
            <a:off x="4641831" y="3974068"/>
            <a:ext cx="566758" cy="521732"/>
            <a:chOff x="4641831" y="4431268"/>
            <a:chExt cx="566758" cy="521732"/>
          </a:xfrm>
        </p:grpSpPr>
        <p:cxnSp>
          <p:nvCxnSpPr>
            <p:cNvPr id="5" name="Straight Connector 4"/>
            <p:cNvCxnSpPr/>
            <p:nvPr/>
          </p:nvCxnSpPr>
          <p:spPr>
            <a:xfrm rot="5400000">
              <a:off x="4870430" y="4507468"/>
              <a:ext cx="152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4641831" y="4583668"/>
              <a:ext cx="566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OPT</a:t>
              </a:r>
              <a:endParaRPr lang="en-US" dirty="0"/>
            </a:p>
          </p:txBody>
        </p:sp>
      </p:grpSp>
      <p:grpSp>
        <p:nvGrpSpPr>
          <p:cNvPr id="11" name="Group 28"/>
          <p:cNvGrpSpPr/>
          <p:nvPr/>
        </p:nvGrpSpPr>
        <p:grpSpPr>
          <a:xfrm>
            <a:off x="5562600" y="3974068"/>
            <a:ext cx="1116011" cy="521732"/>
            <a:chOff x="5562600" y="4431268"/>
            <a:chExt cx="1116011" cy="521732"/>
          </a:xfrm>
        </p:grpSpPr>
        <p:cxnSp>
          <p:nvCxnSpPr>
            <p:cNvPr id="7" name="Straight Connector 6"/>
            <p:cNvCxnSpPr/>
            <p:nvPr/>
          </p:nvCxnSpPr>
          <p:spPr>
            <a:xfrm rot="5400000">
              <a:off x="5791200" y="4507468"/>
              <a:ext cx="152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562600" y="4583668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Algorithm</a:t>
              </a:r>
              <a:endParaRPr lang="en-US" dirty="0"/>
            </a:p>
          </p:txBody>
        </p:sp>
      </p:grpSp>
      <p:grpSp>
        <p:nvGrpSpPr>
          <p:cNvPr id="20" name="Group 29"/>
          <p:cNvGrpSpPr/>
          <p:nvPr/>
        </p:nvGrpSpPr>
        <p:grpSpPr>
          <a:xfrm>
            <a:off x="6945097" y="3974068"/>
            <a:ext cx="751103" cy="521732"/>
            <a:chOff x="6945097" y="4431268"/>
            <a:chExt cx="751103" cy="521732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7130855" y="4507468"/>
              <a:ext cx="152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6945097" y="4583668"/>
              <a:ext cx="751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α </a:t>
              </a:r>
              <a:r>
                <a:rPr lang="en-US" dirty="0" smtClean="0"/>
                <a:t>OPT</a:t>
              </a:r>
              <a:endParaRPr lang="en-US" dirty="0"/>
            </a:p>
          </p:txBody>
        </p:sp>
      </p:grpSp>
      <p:grpSp>
        <p:nvGrpSpPr>
          <p:cNvPr id="21" name="Group 26"/>
          <p:cNvGrpSpPr/>
          <p:nvPr/>
        </p:nvGrpSpPr>
        <p:grpSpPr>
          <a:xfrm>
            <a:off x="1295400" y="3962400"/>
            <a:ext cx="7467600" cy="533400"/>
            <a:chOff x="1295400" y="4419600"/>
            <a:chExt cx="7467600" cy="533400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2438400" y="4507468"/>
              <a:ext cx="63246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1524000" y="4495800"/>
              <a:ext cx="152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1828800" y="44958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1935481" y="44958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057400" y="44958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164081" y="4495800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50914" y="458366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1295400" y="4507468"/>
              <a:ext cx="457200" cy="1588"/>
            </a:xfrm>
            <a:prstGeom prst="straightConnector1">
              <a:avLst/>
            </a:prstGeom>
            <a:ln>
              <a:tailEnd type="non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9"/>
          <p:cNvGrpSpPr/>
          <p:nvPr/>
        </p:nvGrpSpPr>
        <p:grpSpPr>
          <a:xfrm>
            <a:off x="3259924" y="3962400"/>
            <a:ext cx="1159676" cy="521732"/>
            <a:chOff x="3183724" y="4431268"/>
            <a:chExt cx="1159676" cy="521732"/>
          </a:xfrm>
        </p:grpSpPr>
        <p:cxnSp>
          <p:nvCxnSpPr>
            <p:cNvPr id="31" name="Straight Connector 30"/>
            <p:cNvCxnSpPr/>
            <p:nvPr/>
          </p:nvCxnSpPr>
          <p:spPr>
            <a:xfrm rot="5400000">
              <a:off x="3477627" y="4507468"/>
              <a:ext cx="1524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TextBox 32"/>
            <p:cNvSpPr txBox="1"/>
            <p:nvPr/>
          </p:nvSpPr>
          <p:spPr>
            <a:xfrm>
              <a:off x="3183724" y="4583668"/>
              <a:ext cx="11596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Relaxation</a:t>
              </a:r>
              <a:endParaRPr lang="en-US" dirty="0"/>
            </a:p>
          </p:txBody>
        </p:sp>
      </p:grpSp>
      <p:grpSp>
        <p:nvGrpSpPr>
          <p:cNvPr id="23" name="Group 36"/>
          <p:cNvGrpSpPr/>
          <p:nvPr/>
        </p:nvGrpSpPr>
        <p:grpSpPr>
          <a:xfrm>
            <a:off x="3505200" y="4419600"/>
            <a:ext cx="1565108" cy="609600"/>
            <a:chOff x="3505200" y="4419600"/>
            <a:chExt cx="1565108" cy="609600"/>
          </a:xfrm>
        </p:grpSpPr>
        <p:sp>
          <p:nvSpPr>
            <p:cNvPr id="34" name="Right Brace 33"/>
            <p:cNvSpPr/>
            <p:nvPr/>
          </p:nvSpPr>
          <p:spPr>
            <a:xfrm rot="5400000">
              <a:off x="4191000" y="3886200"/>
              <a:ext cx="152400" cy="121920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505200" y="4659868"/>
              <a:ext cx="15651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Integrality Gap</a:t>
              </a:r>
              <a:endParaRPr lang="en-US" dirty="0"/>
            </a:p>
          </p:txBody>
        </p:sp>
      </p:grpSp>
      <p:cxnSp>
        <p:nvCxnSpPr>
          <p:cNvPr id="42" name="Straight Arrow Connector 41"/>
          <p:cNvCxnSpPr/>
          <p:nvPr/>
        </p:nvCxnSpPr>
        <p:spPr>
          <a:xfrm>
            <a:off x="3657600" y="3733800"/>
            <a:ext cx="2209800" cy="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648200" y="3352800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Symbol"/>
              </a:rPr>
              <a:t>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 notorious problem: </a:t>
            </a:r>
            <a:r>
              <a:rPr lang="en-US" dirty="0" smtClean="0"/>
              <a:t>Unique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Graph G=(V,E)</a:t>
            </a:r>
          </a:p>
          <a:p>
            <a:r>
              <a:rPr lang="en-US" dirty="0" smtClean="0"/>
              <a:t>Number of labels k </a:t>
            </a:r>
          </a:p>
          <a:p>
            <a:r>
              <a:rPr lang="en-US" dirty="0" smtClean="0"/>
              <a:t>For each edge e=(</a:t>
            </a:r>
            <a:r>
              <a:rPr lang="en-US" dirty="0" err="1" smtClean="0"/>
              <a:t>u,v</a:t>
            </a:r>
            <a:r>
              <a:rPr lang="en-US" dirty="0" smtClean="0"/>
              <a:t>), </a:t>
            </a:r>
          </a:p>
          <a:p>
            <a:pPr lvl="1"/>
            <a:r>
              <a:rPr lang="en-US" dirty="0" smtClean="0"/>
              <a:t>A permutation</a:t>
            </a:r>
          </a:p>
          <a:p>
            <a:r>
              <a:rPr lang="en-US" dirty="0" smtClean="0"/>
              <a:t>Goal: Label vertices with k colors to minimize number of </a:t>
            </a:r>
            <a:r>
              <a:rPr lang="en-US" i="1" dirty="0" smtClean="0"/>
              <a:t>unsatisfied</a:t>
            </a:r>
            <a:r>
              <a:rPr lang="en-US" dirty="0" smtClean="0"/>
              <a:t> edges </a:t>
            </a:r>
          </a:p>
          <a:p>
            <a:pPr lvl="2">
              <a:buNone/>
            </a:pPr>
            <a:endParaRPr lang="en-US" dirty="0"/>
          </a:p>
        </p:txBody>
      </p:sp>
      <p:pic>
        <p:nvPicPr>
          <p:cNvPr id="7" name="Picture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505200" y="3429000"/>
            <a:ext cx="5562600" cy="372694"/>
          </a:xfrm>
          <a:prstGeom prst="rect">
            <a:avLst/>
          </a:prstGeom>
        </p:spPr>
      </p:pic>
      <p:pic>
        <p:nvPicPr>
          <p:cNvPr id="8" name="Picture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142999" y="5181601"/>
            <a:ext cx="7010401" cy="932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Games: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k=3.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533400" y="3581400"/>
            <a:ext cx="990600" cy="933994"/>
            <a:chOff x="3048000" y="2286000"/>
            <a:chExt cx="2667000" cy="2514600"/>
          </a:xfrm>
        </p:grpSpPr>
        <p:grpSp>
          <p:nvGrpSpPr>
            <p:cNvPr id="5" name="Group 17"/>
            <p:cNvGrpSpPr/>
            <p:nvPr/>
          </p:nvGrpSpPr>
          <p:grpSpPr>
            <a:xfrm>
              <a:off x="3810000" y="2286000"/>
              <a:ext cx="1905000" cy="1905000"/>
              <a:chOff x="5638800" y="3810000"/>
              <a:chExt cx="1905000" cy="1905000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5791200" y="3962400"/>
                <a:ext cx="1600200" cy="1600200"/>
              </a:xfrm>
              <a:custGeom>
                <a:avLst/>
                <a:gdLst>
                  <a:gd name="connsiteX0" fmla="*/ 0 w 1600200"/>
                  <a:gd name="connsiteY0" fmla="*/ 0 h 1600200"/>
                  <a:gd name="connsiteX1" fmla="*/ 1600200 w 1600200"/>
                  <a:gd name="connsiteY1" fmla="*/ 0 h 1600200"/>
                  <a:gd name="connsiteX2" fmla="*/ 1600200 w 1600200"/>
                  <a:gd name="connsiteY2" fmla="*/ 1600200 h 1600200"/>
                  <a:gd name="connsiteX3" fmla="*/ 0 w 1600200"/>
                  <a:gd name="connsiteY3" fmla="*/ 1600200 h 1600200"/>
                  <a:gd name="connsiteX4" fmla="*/ 0 w 1600200"/>
                  <a:gd name="connsiteY4" fmla="*/ 0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0200" h="1600200">
                    <a:moveTo>
                      <a:pt x="0" y="0"/>
                    </a:moveTo>
                    <a:lnTo>
                      <a:pt x="1600200" y="0"/>
                    </a:lnTo>
                    <a:lnTo>
                      <a:pt x="1600200" y="1600200"/>
                    </a:lnTo>
                    <a:lnTo>
                      <a:pt x="0" y="1600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638800" y="5410200"/>
                <a:ext cx="304800" cy="304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638800" y="3810000"/>
                <a:ext cx="304800" cy="304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239000" y="3810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239000" y="5410200"/>
                <a:ext cx="304800" cy="304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3200400" y="2438400"/>
              <a:ext cx="762000" cy="609600"/>
            </a:xfrm>
            <a:prstGeom prst="line">
              <a:avLst/>
            </a:prstGeom>
            <a:ln>
              <a:gradFill flip="none" rotWithShape="1">
                <a:gsLst>
                  <a:gs pos="49000">
                    <a:schemeClr val="bg1">
                      <a:lumMod val="50000"/>
                    </a:schemeClr>
                  </a:gs>
                  <a:gs pos="80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800600" y="2438400"/>
              <a:ext cx="762000" cy="609600"/>
            </a:xfrm>
            <a:prstGeom prst="line">
              <a:avLst/>
            </a:prstGeom>
            <a:ln>
              <a:gradFill flip="none" rotWithShape="1">
                <a:gsLst>
                  <a:gs pos="49000">
                    <a:schemeClr val="bg1">
                      <a:lumMod val="50000"/>
                    </a:schemeClr>
                  </a:gs>
                  <a:gs pos="80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800600" y="4038600"/>
              <a:ext cx="762000" cy="609600"/>
            </a:xfrm>
            <a:prstGeom prst="line">
              <a:avLst/>
            </a:prstGeom>
            <a:ln>
              <a:gradFill flip="none" rotWithShape="1">
                <a:gsLst>
                  <a:gs pos="49000">
                    <a:schemeClr val="bg1">
                      <a:lumMod val="50000"/>
                    </a:schemeClr>
                  </a:gs>
                  <a:gs pos="80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200400" y="4038600"/>
              <a:ext cx="762000" cy="609600"/>
            </a:xfrm>
            <a:prstGeom prst="line">
              <a:avLst/>
            </a:prstGeom>
            <a:ln>
              <a:gradFill flip="none" rotWithShape="1">
                <a:gsLst>
                  <a:gs pos="49000">
                    <a:schemeClr val="bg1">
                      <a:lumMod val="50000"/>
                    </a:schemeClr>
                  </a:gs>
                  <a:gs pos="80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19"/>
            <p:cNvGrpSpPr/>
            <p:nvPr/>
          </p:nvGrpSpPr>
          <p:grpSpPr>
            <a:xfrm>
              <a:off x="3048000" y="2895600"/>
              <a:ext cx="1905000" cy="1905000"/>
              <a:chOff x="5638800" y="3810000"/>
              <a:chExt cx="1905000" cy="1905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791200" y="3962400"/>
                <a:ext cx="1600200" cy="16002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638800" y="3810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239000" y="38100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239000" y="5410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638800" y="54102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126"/>
          <p:cNvGrpSpPr/>
          <p:nvPr/>
        </p:nvGrpSpPr>
        <p:grpSpPr>
          <a:xfrm>
            <a:off x="2590800" y="2095500"/>
            <a:ext cx="4343400" cy="3924300"/>
            <a:chOff x="3776659" y="2065229"/>
            <a:chExt cx="4343400" cy="3924300"/>
          </a:xfrm>
        </p:grpSpPr>
        <p:grpSp>
          <p:nvGrpSpPr>
            <p:cNvPr id="13" name="Group 71"/>
            <p:cNvGrpSpPr/>
            <p:nvPr/>
          </p:nvGrpSpPr>
          <p:grpSpPr>
            <a:xfrm>
              <a:off x="5719759" y="3017729"/>
              <a:ext cx="838200" cy="1600200"/>
              <a:chOff x="4648200" y="2971800"/>
              <a:chExt cx="838200" cy="1600200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4648200" y="2971800"/>
                <a:ext cx="838200" cy="1600200"/>
              </a:xfrm>
              <a:prstGeom prst="ellipse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4876800" y="31242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4876800" y="35814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4876800" y="40386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24" name="Group 125"/>
            <p:cNvGrpSpPr/>
            <p:nvPr/>
          </p:nvGrpSpPr>
          <p:grpSpPr>
            <a:xfrm rot="19987357">
              <a:off x="3776659" y="2065229"/>
              <a:ext cx="4343400" cy="3924300"/>
              <a:chOff x="3124200" y="1371600"/>
              <a:chExt cx="4343400" cy="3924300"/>
            </a:xfrm>
          </p:grpSpPr>
          <p:grpSp>
            <p:nvGrpSpPr>
              <p:cNvPr id="25" name="Group 72"/>
              <p:cNvGrpSpPr/>
              <p:nvPr/>
            </p:nvGrpSpPr>
            <p:grpSpPr>
              <a:xfrm rot="18900000">
                <a:off x="6629400" y="1371600"/>
                <a:ext cx="838200" cy="1600200"/>
                <a:chOff x="4648200" y="2971800"/>
                <a:chExt cx="838200" cy="1600200"/>
              </a:xfrm>
            </p:grpSpPr>
            <p:sp>
              <p:nvSpPr>
                <p:cNvPr id="74" name="Oval 73"/>
                <p:cNvSpPr/>
                <p:nvPr/>
              </p:nvSpPr>
              <p:spPr>
                <a:xfrm>
                  <a:off x="4648200" y="2971800"/>
                  <a:ext cx="838200" cy="1600200"/>
                </a:xfrm>
                <a:prstGeom prst="ellips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4876800" y="31242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4876800" y="35814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4876800" y="40386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</p:grpSp>
          <p:grpSp>
            <p:nvGrpSpPr>
              <p:cNvPr id="26" name="Group 77"/>
              <p:cNvGrpSpPr/>
              <p:nvPr/>
            </p:nvGrpSpPr>
            <p:grpSpPr>
              <a:xfrm rot="5400000">
                <a:off x="5067300" y="4076700"/>
                <a:ext cx="838200" cy="1600200"/>
                <a:chOff x="4648200" y="2971800"/>
                <a:chExt cx="838200" cy="1600200"/>
              </a:xfrm>
            </p:grpSpPr>
            <p:sp>
              <p:nvSpPr>
                <p:cNvPr id="79" name="Oval 78"/>
                <p:cNvSpPr/>
                <p:nvPr/>
              </p:nvSpPr>
              <p:spPr>
                <a:xfrm>
                  <a:off x="4648200" y="2971800"/>
                  <a:ext cx="838200" cy="1600200"/>
                </a:xfrm>
                <a:prstGeom prst="ellips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4876800" y="31242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4876800" y="35814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4876800" y="40386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</p:grpSp>
          <p:grpSp>
            <p:nvGrpSpPr>
              <p:cNvPr id="27" name="Group 82"/>
              <p:cNvGrpSpPr/>
              <p:nvPr/>
            </p:nvGrpSpPr>
            <p:grpSpPr>
              <a:xfrm rot="2700000">
                <a:off x="3505200" y="1371600"/>
                <a:ext cx="838200" cy="1600200"/>
                <a:chOff x="4648200" y="2971800"/>
                <a:chExt cx="838200" cy="1600200"/>
              </a:xfrm>
            </p:grpSpPr>
            <p:sp>
              <p:nvSpPr>
                <p:cNvPr id="84" name="Oval 83"/>
                <p:cNvSpPr/>
                <p:nvPr/>
              </p:nvSpPr>
              <p:spPr>
                <a:xfrm>
                  <a:off x="4648200" y="2971800"/>
                  <a:ext cx="838200" cy="1600200"/>
                </a:xfrm>
                <a:prstGeom prst="ellipse">
                  <a:avLst/>
                </a:prstGeom>
                <a:ln>
                  <a:solidFill>
                    <a:schemeClr val="accent5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4876800" y="31242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4876800" y="35814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4876800" y="4038600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</p:grpSp>
        </p:grpSp>
        <p:cxnSp>
          <p:nvCxnSpPr>
            <p:cNvPr id="90" name="Straight Connector 89"/>
            <p:cNvCxnSpPr>
              <a:stCxn id="85" idx="6"/>
              <a:endCxn id="70" idx="1"/>
            </p:cNvCxnSpPr>
            <p:nvPr/>
          </p:nvCxnSpPr>
          <p:spPr>
            <a:xfrm>
              <a:off x="4522845" y="3235670"/>
              <a:ext cx="1481310" cy="447455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>
              <a:stCxn id="71" idx="2"/>
              <a:endCxn id="86" idx="6"/>
            </p:cNvCxnSpPr>
            <p:nvPr/>
          </p:nvCxnSpPr>
          <p:spPr>
            <a:xfrm flipH="1" flipV="1">
              <a:off x="4380632" y="3670190"/>
              <a:ext cx="1567727" cy="60483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stCxn id="87" idx="6"/>
              <a:endCxn id="69" idx="2"/>
            </p:cNvCxnSpPr>
            <p:nvPr/>
          </p:nvCxnSpPr>
          <p:spPr>
            <a:xfrm flipV="1">
              <a:off x="4238419" y="3360629"/>
              <a:ext cx="1709940" cy="74408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>
              <a:stCxn id="69" idx="6"/>
              <a:endCxn id="76" idx="2"/>
            </p:cNvCxnSpPr>
            <p:nvPr/>
          </p:nvCxnSpPr>
          <p:spPr>
            <a:xfrm flipV="1">
              <a:off x="6329359" y="2379588"/>
              <a:ext cx="597680" cy="98104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>
              <a:stCxn id="70" idx="6"/>
              <a:endCxn id="77" idx="2"/>
            </p:cNvCxnSpPr>
            <p:nvPr/>
          </p:nvCxnSpPr>
          <p:spPr>
            <a:xfrm flipV="1">
              <a:off x="6329359" y="2521801"/>
              <a:ext cx="1032200" cy="12960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>
              <a:stCxn id="71" idx="6"/>
              <a:endCxn id="75" idx="2"/>
            </p:cNvCxnSpPr>
            <p:nvPr/>
          </p:nvCxnSpPr>
          <p:spPr>
            <a:xfrm flipV="1">
              <a:off x="6329359" y="2237375"/>
              <a:ext cx="163160" cy="20376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69" idx="4"/>
              <a:endCxn id="80" idx="2"/>
            </p:cNvCxnSpPr>
            <p:nvPr/>
          </p:nvCxnSpPr>
          <p:spPr>
            <a:xfrm>
              <a:off x="6138859" y="3551129"/>
              <a:ext cx="998697" cy="138987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70" idx="4"/>
              <a:endCxn id="81" idx="2"/>
            </p:cNvCxnSpPr>
            <p:nvPr/>
          </p:nvCxnSpPr>
          <p:spPr>
            <a:xfrm>
              <a:off x="6138859" y="4008329"/>
              <a:ext cx="590886" cy="113937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71" idx="3"/>
              <a:endCxn id="82" idx="2"/>
            </p:cNvCxnSpPr>
            <p:nvPr/>
          </p:nvCxnSpPr>
          <p:spPr>
            <a:xfrm>
              <a:off x="6004155" y="4409733"/>
              <a:ext cx="317779" cy="94465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8" name="TextBox 127"/>
          <p:cNvSpPr txBox="1"/>
          <p:nvPr/>
        </p:nvSpPr>
        <p:spPr>
          <a:xfrm>
            <a:off x="4191000" y="6019800"/>
            <a:ext cx="224760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Label Extended Graph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152400" y="4724400"/>
            <a:ext cx="177991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Constraint Graph</a:t>
            </a:r>
            <a:endParaRPr lang="en-US" dirty="0"/>
          </a:p>
        </p:txBody>
      </p:sp>
      <p:sp>
        <p:nvSpPr>
          <p:cNvPr id="131" name="Left Arrow 130"/>
          <p:cNvSpPr/>
          <p:nvPr/>
        </p:nvSpPr>
        <p:spPr>
          <a:xfrm flipH="1">
            <a:off x="1752600" y="3810000"/>
            <a:ext cx="609600" cy="304800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>
          <a:xfrm>
            <a:off x="76200" y="2590800"/>
            <a:ext cx="2438400" cy="3200400"/>
          </a:xfrm>
          <a:prstGeom prst="rect">
            <a:avLst/>
          </a:prstGeom>
          <a:solidFill>
            <a:schemeClr val="lt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629400" y="5486400"/>
            <a:ext cx="2540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 cloud of k=3 vertices</a:t>
            </a:r>
          </a:p>
          <a:p>
            <a:r>
              <a:rPr lang="en-US" sz="2000" dirty="0" smtClean="0"/>
              <a:t>per vertex of 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129" grpId="0" animBg="1"/>
      <p:bldP spid="131" grpId="0" animBg="1"/>
      <p:bldP spid="131" grpId="1" animBg="1"/>
      <p:bldP spid="132" grpId="0" animBg="1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6"/>
          <p:cNvGrpSpPr/>
          <p:nvPr/>
        </p:nvGrpSpPr>
        <p:grpSpPr>
          <a:xfrm>
            <a:off x="1143000" y="2819400"/>
            <a:ext cx="1465277" cy="2133600"/>
            <a:chOff x="1658923" y="2895600"/>
            <a:chExt cx="1465277" cy="2133600"/>
          </a:xfrm>
        </p:grpSpPr>
        <p:sp>
          <p:nvSpPr>
            <p:cNvPr id="25" name="Rectangle 24"/>
            <p:cNvSpPr/>
            <p:nvPr/>
          </p:nvSpPr>
          <p:spPr>
            <a:xfrm>
              <a:off x="1658923" y="3623344"/>
              <a:ext cx="228600" cy="5676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895600" y="2895600"/>
              <a:ext cx="228600" cy="21336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labeling: </a:t>
            </a:r>
            <a:endParaRPr lang="en-US" dirty="0"/>
          </a:p>
        </p:txBody>
      </p:sp>
      <p:grpSp>
        <p:nvGrpSpPr>
          <p:cNvPr id="5" name="Group 6"/>
          <p:cNvGrpSpPr/>
          <p:nvPr/>
        </p:nvGrpSpPr>
        <p:grpSpPr>
          <a:xfrm>
            <a:off x="533400" y="3581400"/>
            <a:ext cx="990600" cy="933994"/>
            <a:chOff x="3048000" y="2286000"/>
            <a:chExt cx="2667000" cy="2514600"/>
          </a:xfrm>
        </p:grpSpPr>
        <p:grpSp>
          <p:nvGrpSpPr>
            <p:cNvPr id="7" name="Group 17"/>
            <p:cNvGrpSpPr/>
            <p:nvPr/>
          </p:nvGrpSpPr>
          <p:grpSpPr>
            <a:xfrm>
              <a:off x="3810000" y="2286000"/>
              <a:ext cx="1905000" cy="1905000"/>
              <a:chOff x="5638800" y="3810000"/>
              <a:chExt cx="1905000" cy="1905000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5791200" y="3962400"/>
                <a:ext cx="1600200" cy="1600200"/>
              </a:xfrm>
              <a:custGeom>
                <a:avLst/>
                <a:gdLst>
                  <a:gd name="connsiteX0" fmla="*/ 0 w 1600200"/>
                  <a:gd name="connsiteY0" fmla="*/ 0 h 1600200"/>
                  <a:gd name="connsiteX1" fmla="*/ 1600200 w 1600200"/>
                  <a:gd name="connsiteY1" fmla="*/ 0 h 1600200"/>
                  <a:gd name="connsiteX2" fmla="*/ 1600200 w 1600200"/>
                  <a:gd name="connsiteY2" fmla="*/ 1600200 h 1600200"/>
                  <a:gd name="connsiteX3" fmla="*/ 0 w 1600200"/>
                  <a:gd name="connsiteY3" fmla="*/ 1600200 h 1600200"/>
                  <a:gd name="connsiteX4" fmla="*/ 0 w 1600200"/>
                  <a:gd name="connsiteY4" fmla="*/ 0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0200" h="1600200">
                    <a:moveTo>
                      <a:pt x="0" y="0"/>
                    </a:moveTo>
                    <a:lnTo>
                      <a:pt x="1600200" y="0"/>
                    </a:lnTo>
                    <a:lnTo>
                      <a:pt x="1600200" y="1600200"/>
                    </a:lnTo>
                    <a:lnTo>
                      <a:pt x="0" y="1600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638800" y="5410200"/>
                <a:ext cx="304800" cy="304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638800" y="3810000"/>
                <a:ext cx="304800" cy="304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239000" y="3810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239000" y="5410200"/>
                <a:ext cx="304800" cy="304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3200400" y="2438400"/>
              <a:ext cx="762000" cy="609600"/>
            </a:xfrm>
            <a:prstGeom prst="line">
              <a:avLst/>
            </a:prstGeom>
            <a:ln>
              <a:gradFill flip="none" rotWithShape="1">
                <a:gsLst>
                  <a:gs pos="49000">
                    <a:schemeClr val="bg1">
                      <a:lumMod val="50000"/>
                    </a:schemeClr>
                  </a:gs>
                  <a:gs pos="80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800600" y="2438400"/>
              <a:ext cx="762000" cy="609600"/>
            </a:xfrm>
            <a:prstGeom prst="line">
              <a:avLst/>
            </a:prstGeom>
            <a:ln>
              <a:gradFill flip="none" rotWithShape="1">
                <a:gsLst>
                  <a:gs pos="49000">
                    <a:schemeClr val="bg1">
                      <a:lumMod val="50000"/>
                    </a:schemeClr>
                  </a:gs>
                  <a:gs pos="80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800600" y="4038600"/>
              <a:ext cx="762000" cy="609600"/>
            </a:xfrm>
            <a:prstGeom prst="line">
              <a:avLst/>
            </a:prstGeom>
            <a:ln>
              <a:gradFill flip="none" rotWithShape="1">
                <a:gsLst>
                  <a:gs pos="49000">
                    <a:schemeClr val="bg1">
                      <a:lumMod val="50000"/>
                    </a:schemeClr>
                  </a:gs>
                  <a:gs pos="80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200400" y="4038600"/>
              <a:ext cx="762000" cy="609600"/>
            </a:xfrm>
            <a:prstGeom prst="line">
              <a:avLst/>
            </a:prstGeom>
            <a:ln>
              <a:gradFill flip="none" rotWithShape="1">
                <a:gsLst>
                  <a:gs pos="49000">
                    <a:schemeClr val="bg1">
                      <a:lumMod val="50000"/>
                    </a:schemeClr>
                  </a:gs>
                  <a:gs pos="80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19"/>
            <p:cNvGrpSpPr/>
            <p:nvPr/>
          </p:nvGrpSpPr>
          <p:grpSpPr>
            <a:xfrm>
              <a:off x="3048000" y="2895600"/>
              <a:ext cx="1905000" cy="1905000"/>
              <a:chOff x="5638800" y="3810000"/>
              <a:chExt cx="1905000" cy="1905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791200" y="3962400"/>
                <a:ext cx="1600200" cy="16002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638800" y="3810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239000" y="38100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239000" y="5410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638800" y="54102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" name="Oval 35"/>
          <p:cNvSpPr/>
          <p:nvPr/>
        </p:nvSpPr>
        <p:spPr>
          <a:xfrm>
            <a:off x="4533900" y="3048000"/>
            <a:ext cx="838200" cy="1600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762500" y="32004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4762500" y="36576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4762500" y="41148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13" name="Group 64"/>
          <p:cNvGrpSpPr/>
          <p:nvPr/>
        </p:nvGrpSpPr>
        <p:grpSpPr>
          <a:xfrm>
            <a:off x="2594623" y="1809709"/>
            <a:ext cx="4005912" cy="3957283"/>
            <a:chOff x="2594623" y="1809709"/>
            <a:chExt cx="4005912" cy="3957283"/>
          </a:xfrm>
        </p:grpSpPr>
        <p:grpSp>
          <p:nvGrpSpPr>
            <p:cNvPr id="24" name="Group 63"/>
            <p:cNvGrpSpPr/>
            <p:nvPr/>
          </p:nvGrpSpPr>
          <p:grpSpPr>
            <a:xfrm>
              <a:off x="5000335" y="1809709"/>
              <a:ext cx="1600200" cy="838200"/>
              <a:chOff x="5000335" y="1809709"/>
              <a:chExt cx="1600200" cy="838200"/>
            </a:xfrm>
          </p:grpSpPr>
          <p:sp>
            <p:nvSpPr>
              <p:cNvPr id="74" name="Oval 73"/>
              <p:cNvSpPr/>
              <p:nvPr/>
            </p:nvSpPr>
            <p:spPr>
              <a:xfrm rot="17287357">
                <a:off x="5381335" y="1428709"/>
                <a:ext cx="838200" cy="1600200"/>
              </a:xfrm>
              <a:prstGeom prst="ellips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 rot="17287357">
                <a:off x="5175415" y="1896096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 rot="17287357">
                <a:off x="5609935" y="2038309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 rot="17287357">
                <a:off x="6044455" y="2180522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27" name="Group 60"/>
            <p:cNvGrpSpPr/>
            <p:nvPr/>
          </p:nvGrpSpPr>
          <p:grpSpPr>
            <a:xfrm>
              <a:off x="4829908" y="4928792"/>
              <a:ext cx="1600200" cy="838200"/>
              <a:chOff x="4829908" y="4928792"/>
              <a:chExt cx="1600200" cy="838200"/>
            </a:xfrm>
          </p:grpSpPr>
          <p:sp>
            <p:nvSpPr>
              <p:cNvPr id="79" name="Oval 78"/>
              <p:cNvSpPr/>
              <p:nvPr/>
            </p:nvSpPr>
            <p:spPr>
              <a:xfrm rot="3787357">
                <a:off x="5210908" y="4547792"/>
                <a:ext cx="838200" cy="1600200"/>
              </a:xfrm>
              <a:prstGeom prst="ellips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 rot="3787357">
                <a:off x="5847319" y="49507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 rot="3787357">
                <a:off x="5439508" y="5157392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 rot="3787357">
                <a:off x="5031697" y="5364084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28" name="Group 62"/>
            <p:cNvGrpSpPr/>
            <p:nvPr/>
          </p:nvGrpSpPr>
          <p:grpSpPr>
            <a:xfrm>
              <a:off x="2594623" y="2841106"/>
              <a:ext cx="838200" cy="1600200"/>
              <a:chOff x="2594623" y="2841106"/>
              <a:chExt cx="838200" cy="1600200"/>
            </a:xfrm>
          </p:grpSpPr>
          <p:sp>
            <p:nvSpPr>
              <p:cNvPr id="84" name="Oval 83"/>
              <p:cNvSpPr/>
              <p:nvPr/>
            </p:nvSpPr>
            <p:spPr>
              <a:xfrm rot="1087357">
                <a:off x="2594623" y="2841106"/>
                <a:ext cx="838200" cy="1600200"/>
              </a:xfrm>
              <a:prstGeom prst="ellips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61"/>
              <p:cNvGrpSpPr/>
              <p:nvPr/>
            </p:nvGrpSpPr>
            <p:grpSpPr>
              <a:xfrm>
                <a:off x="2681010" y="3016186"/>
                <a:ext cx="665426" cy="1250040"/>
                <a:chOff x="2681010" y="3016186"/>
                <a:chExt cx="665426" cy="1250040"/>
              </a:xfrm>
            </p:grpSpPr>
            <p:sp>
              <p:nvSpPr>
                <p:cNvPr id="85" name="Oval 84"/>
                <p:cNvSpPr/>
                <p:nvPr/>
              </p:nvSpPr>
              <p:spPr>
                <a:xfrm rot="1087357">
                  <a:off x="2965436" y="3016186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 rot="1087357">
                  <a:off x="2823223" y="3450706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 rot="1087357">
                  <a:off x="2681010" y="3885226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</p:grpSp>
        </p:grpSp>
      </p:grpSp>
      <p:cxnSp>
        <p:nvCxnSpPr>
          <p:cNvPr id="90" name="Straight Connector 89"/>
          <p:cNvCxnSpPr>
            <a:stCxn id="85" idx="6"/>
            <a:endCxn id="70" idx="1"/>
          </p:cNvCxnSpPr>
          <p:nvPr/>
        </p:nvCxnSpPr>
        <p:spPr>
          <a:xfrm>
            <a:off x="3336986" y="3265941"/>
            <a:ext cx="1481310" cy="44745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71" idx="2"/>
            <a:endCxn id="86" idx="6"/>
          </p:cNvCxnSpPr>
          <p:nvPr/>
        </p:nvCxnSpPr>
        <p:spPr>
          <a:xfrm flipH="1" flipV="1">
            <a:off x="3194773" y="3700461"/>
            <a:ext cx="1567727" cy="60483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7" idx="6"/>
            <a:endCxn id="69" idx="2"/>
          </p:cNvCxnSpPr>
          <p:nvPr/>
        </p:nvCxnSpPr>
        <p:spPr>
          <a:xfrm flipV="1">
            <a:off x="3052560" y="3390900"/>
            <a:ext cx="1709940" cy="74408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69" idx="6"/>
            <a:endCxn id="76" idx="2"/>
          </p:cNvCxnSpPr>
          <p:nvPr/>
        </p:nvCxnSpPr>
        <p:spPr>
          <a:xfrm flipV="1">
            <a:off x="5143500" y="2409859"/>
            <a:ext cx="597680" cy="9810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70" idx="6"/>
            <a:endCxn id="77" idx="2"/>
          </p:cNvCxnSpPr>
          <p:nvPr/>
        </p:nvCxnSpPr>
        <p:spPr>
          <a:xfrm flipV="1">
            <a:off x="5143500" y="2552072"/>
            <a:ext cx="1032200" cy="12960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71" idx="6"/>
            <a:endCxn id="75" idx="2"/>
          </p:cNvCxnSpPr>
          <p:nvPr/>
        </p:nvCxnSpPr>
        <p:spPr>
          <a:xfrm flipV="1">
            <a:off x="5143500" y="2267646"/>
            <a:ext cx="163160" cy="20376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>
            <a:stCxn id="69" idx="4"/>
            <a:endCxn id="80" idx="2"/>
          </p:cNvCxnSpPr>
          <p:nvPr/>
        </p:nvCxnSpPr>
        <p:spPr>
          <a:xfrm>
            <a:off x="4953000" y="3581400"/>
            <a:ext cx="998697" cy="138987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70" idx="4"/>
            <a:endCxn id="81" idx="2"/>
          </p:cNvCxnSpPr>
          <p:nvPr/>
        </p:nvCxnSpPr>
        <p:spPr>
          <a:xfrm>
            <a:off x="4953000" y="4038600"/>
            <a:ext cx="590886" cy="11393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>
            <a:stCxn id="71" idx="3"/>
            <a:endCxn id="82" idx="2"/>
          </p:cNvCxnSpPr>
          <p:nvPr/>
        </p:nvCxnSpPr>
        <p:spPr>
          <a:xfrm>
            <a:off x="4818296" y="4440004"/>
            <a:ext cx="317779" cy="94465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4191000" y="6019800"/>
            <a:ext cx="224760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Label Extended Graph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152400" y="4724400"/>
            <a:ext cx="177991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Constraint Graph</a:t>
            </a:r>
            <a:endParaRPr lang="en-US" dirty="0"/>
          </a:p>
        </p:txBody>
      </p:sp>
      <p:sp>
        <p:nvSpPr>
          <p:cNvPr id="66" name="Rectangle 65"/>
          <p:cNvSpPr/>
          <p:nvPr/>
        </p:nvSpPr>
        <p:spPr>
          <a:xfrm>
            <a:off x="76200" y="2590800"/>
            <a:ext cx="2438400" cy="3200400"/>
          </a:xfrm>
          <a:prstGeom prst="rect">
            <a:avLst/>
          </a:prstGeom>
          <a:solidFill>
            <a:schemeClr val="lt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Games: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Unsatisfied constraints:</a:t>
            </a:r>
          </a:p>
          <a:p>
            <a:pPr lvl="1">
              <a:buNone/>
            </a:pPr>
            <a:r>
              <a:rPr lang="en-US" dirty="0" smtClean="0"/>
              <a:t>(in red’s neighborhood)</a:t>
            </a:r>
            <a:endParaRPr lang="en-US" dirty="0"/>
          </a:p>
        </p:txBody>
      </p:sp>
      <p:grpSp>
        <p:nvGrpSpPr>
          <p:cNvPr id="4" name="Group 6"/>
          <p:cNvGrpSpPr/>
          <p:nvPr/>
        </p:nvGrpSpPr>
        <p:grpSpPr>
          <a:xfrm>
            <a:off x="533400" y="3581400"/>
            <a:ext cx="990600" cy="933994"/>
            <a:chOff x="3048000" y="2286000"/>
            <a:chExt cx="2667000" cy="2514600"/>
          </a:xfrm>
        </p:grpSpPr>
        <p:grpSp>
          <p:nvGrpSpPr>
            <p:cNvPr id="5" name="Group 17"/>
            <p:cNvGrpSpPr/>
            <p:nvPr/>
          </p:nvGrpSpPr>
          <p:grpSpPr>
            <a:xfrm>
              <a:off x="3810000" y="2286000"/>
              <a:ext cx="1905000" cy="1905000"/>
              <a:chOff x="5638800" y="3810000"/>
              <a:chExt cx="1905000" cy="1905000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5791200" y="3962400"/>
                <a:ext cx="1600200" cy="1600200"/>
              </a:xfrm>
              <a:custGeom>
                <a:avLst/>
                <a:gdLst>
                  <a:gd name="connsiteX0" fmla="*/ 0 w 1600200"/>
                  <a:gd name="connsiteY0" fmla="*/ 0 h 1600200"/>
                  <a:gd name="connsiteX1" fmla="*/ 1600200 w 1600200"/>
                  <a:gd name="connsiteY1" fmla="*/ 0 h 1600200"/>
                  <a:gd name="connsiteX2" fmla="*/ 1600200 w 1600200"/>
                  <a:gd name="connsiteY2" fmla="*/ 1600200 h 1600200"/>
                  <a:gd name="connsiteX3" fmla="*/ 0 w 1600200"/>
                  <a:gd name="connsiteY3" fmla="*/ 1600200 h 1600200"/>
                  <a:gd name="connsiteX4" fmla="*/ 0 w 1600200"/>
                  <a:gd name="connsiteY4" fmla="*/ 0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0200" h="1600200">
                    <a:moveTo>
                      <a:pt x="0" y="0"/>
                    </a:moveTo>
                    <a:lnTo>
                      <a:pt x="1600200" y="0"/>
                    </a:lnTo>
                    <a:lnTo>
                      <a:pt x="1600200" y="1600200"/>
                    </a:lnTo>
                    <a:lnTo>
                      <a:pt x="0" y="160020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638800" y="5410200"/>
                <a:ext cx="304800" cy="304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638800" y="3810000"/>
                <a:ext cx="304800" cy="304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239000" y="3810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7239000" y="5410200"/>
                <a:ext cx="304800" cy="30480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 flipV="1">
              <a:off x="3200400" y="2438400"/>
              <a:ext cx="762000" cy="609600"/>
            </a:xfrm>
            <a:prstGeom prst="line">
              <a:avLst/>
            </a:prstGeom>
            <a:ln>
              <a:gradFill flip="none" rotWithShape="1">
                <a:gsLst>
                  <a:gs pos="49000">
                    <a:schemeClr val="bg1">
                      <a:lumMod val="50000"/>
                    </a:schemeClr>
                  </a:gs>
                  <a:gs pos="80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4800600" y="2438400"/>
              <a:ext cx="762000" cy="609600"/>
            </a:xfrm>
            <a:prstGeom prst="line">
              <a:avLst/>
            </a:prstGeom>
            <a:ln>
              <a:gradFill flip="none" rotWithShape="1">
                <a:gsLst>
                  <a:gs pos="49000">
                    <a:schemeClr val="bg1">
                      <a:lumMod val="50000"/>
                    </a:schemeClr>
                  </a:gs>
                  <a:gs pos="80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800600" y="4038600"/>
              <a:ext cx="762000" cy="609600"/>
            </a:xfrm>
            <a:prstGeom prst="line">
              <a:avLst/>
            </a:prstGeom>
            <a:ln>
              <a:gradFill flip="none" rotWithShape="1">
                <a:gsLst>
                  <a:gs pos="49000">
                    <a:schemeClr val="bg1">
                      <a:lumMod val="50000"/>
                    </a:schemeClr>
                  </a:gs>
                  <a:gs pos="80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V="1">
              <a:off x="3200400" y="4038600"/>
              <a:ext cx="762000" cy="609600"/>
            </a:xfrm>
            <a:prstGeom prst="line">
              <a:avLst/>
            </a:prstGeom>
            <a:ln>
              <a:gradFill flip="none" rotWithShape="1">
                <a:gsLst>
                  <a:gs pos="49000">
                    <a:schemeClr val="bg1">
                      <a:lumMod val="50000"/>
                    </a:schemeClr>
                  </a:gs>
                  <a:gs pos="80000">
                    <a:schemeClr val="tx1"/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19"/>
            <p:cNvGrpSpPr/>
            <p:nvPr/>
          </p:nvGrpSpPr>
          <p:grpSpPr>
            <a:xfrm>
              <a:off x="3048000" y="2895600"/>
              <a:ext cx="1905000" cy="1905000"/>
              <a:chOff x="5638800" y="3810000"/>
              <a:chExt cx="1905000" cy="19050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5791200" y="3962400"/>
                <a:ext cx="1600200" cy="1600200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5638800" y="38100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7239000" y="38100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239000" y="5410200"/>
                <a:ext cx="304800" cy="3048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638800" y="5410200"/>
                <a:ext cx="304800" cy="304800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6" name="Oval 35"/>
          <p:cNvSpPr/>
          <p:nvPr/>
        </p:nvSpPr>
        <p:spPr>
          <a:xfrm>
            <a:off x="4533900" y="3048000"/>
            <a:ext cx="838200" cy="1600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762500" y="32004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4762500" y="3657600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1" name="Oval 70"/>
          <p:cNvSpPr/>
          <p:nvPr/>
        </p:nvSpPr>
        <p:spPr>
          <a:xfrm>
            <a:off x="4762500" y="4114800"/>
            <a:ext cx="381000" cy="381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</a:t>
            </a:r>
            <a:endParaRPr lang="en-US" dirty="0"/>
          </a:p>
        </p:txBody>
      </p:sp>
      <p:grpSp>
        <p:nvGrpSpPr>
          <p:cNvPr id="8" name="Group 64"/>
          <p:cNvGrpSpPr/>
          <p:nvPr/>
        </p:nvGrpSpPr>
        <p:grpSpPr>
          <a:xfrm>
            <a:off x="2594623" y="1809709"/>
            <a:ext cx="4005912" cy="3957283"/>
            <a:chOff x="2594623" y="1809709"/>
            <a:chExt cx="4005912" cy="3957283"/>
          </a:xfrm>
        </p:grpSpPr>
        <p:grpSp>
          <p:nvGrpSpPr>
            <p:cNvPr id="13" name="Group 63"/>
            <p:cNvGrpSpPr/>
            <p:nvPr/>
          </p:nvGrpSpPr>
          <p:grpSpPr>
            <a:xfrm>
              <a:off x="5000335" y="1809709"/>
              <a:ext cx="1600200" cy="838200"/>
              <a:chOff x="5000335" y="1809709"/>
              <a:chExt cx="1600200" cy="838200"/>
            </a:xfrm>
          </p:grpSpPr>
          <p:sp>
            <p:nvSpPr>
              <p:cNvPr id="74" name="Oval 73"/>
              <p:cNvSpPr/>
              <p:nvPr/>
            </p:nvSpPr>
            <p:spPr>
              <a:xfrm rot="17287357">
                <a:off x="5381335" y="1428709"/>
                <a:ext cx="838200" cy="1600200"/>
              </a:xfrm>
              <a:prstGeom prst="ellips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 rot="17287357">
                <a:off x="5175415" y="1896096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 rot="17287357">
                <a:off x="5609935" y="2038309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 rot="17287357">
                <a:off x="6044455" y="2180522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24" name="Group 60"/>
            <p:cNvGrpSpPr/>
            <p:nvPr/>
          </p:nvGrpSpPr>
          <p:grpSpPr>
            <a:xfrm>
              <a:off x="4829908" y="4928792"/>
              <a:ext cx="1600200" cy="838200"/>
              <a:chOff x="4829908" y="4928792"/>
              <a:chExt cx="1600200" cy="838200"/>
            </a:xfrm>
          </p:grpSpPr>
          <p:sp>
            <p:nvSpPr>
              <p:cNvPr id="79" name="Oval 78"/>
              <p:cNvSpPr/>
              <p:nvPr/>
            </p:nvSpPr>
            <p:spPr>
              <a:xfrm rot="3787357">
                <a:off x="5210908" y="4547792"/>
                <a:ext cx="838200" cy="1600200"/>
              </a:xfrm>
              <a:prstGeom prst="ellips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 rot="3787357">
                <a:off x="5847319" y="4950700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81" name="Oval 80"/>
              <p:cNvSpPr/>
              <p:nvPr/>
            </p:nvSpPr>
            <p:spPr>
              <a:xfrm rot="3787357">
                <a:off x="5439508" y="5157392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sp>
            <p:nvSpPr>
              <p:cNvPr id="82" name="Oval 81"/>
              <p:cNvSpPr/>
              <p:nvPr/>
            </p:nvSpPr>
            <p:spPr>
              <a:xfrm rot="3787357">
                <a:off x="5031697" y="5364084"/>
                <a:ext cx="381000" cy="381000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  <p:grpSp>
          <p:nvGrpSpPr>
            <p:cNvPr id="25" name="Group 62"/>
            <p:cNvGrpSpPr/>
            <p:nvPr/>
          </p:nvGrpSpPr>
          <p:grpSpPr>
            <a:xfrm>
              <a:off x="2594623" y="2841106"/>
              <a:ext cx="838200" cy="1600200"/>
              <a:chOff x="2594623" y="2841106"/>
              <a:chExt cx="838200" cy="1600200"/>
            </a:xfrm>
          </p:grpSpPr>
          <p:sp>
            <p:nvSpPr>
              <p:cNvPr id="84" name="Oval 83"/>
              <p:cNvSpPr/>
              <p:nvPr/>
            </p:nvSpPr>
            <p:spPr>
              <a:xfrm rot="1087357">
                <a:off x="2594623" y="2841106"/>
                <a:ext cx="838200" cy="1600200"/>
              </a:xfrm>
              <a:prstGeom prst="ellipse">
                <a:avLst/>
              </a:prstGeom>
              <a:ln>
                <a:solidFill>
                  <a:schemeClr val="accent5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61"/>
              <p:cNvGrpSpPr/>
              <p:nvPr/>
            </p:nvGrpSpPr>
            <p:grpSpPr>
              <a:xfrm>
                <a:off x="2681010" y="3016186"/>
                <a:ext cx="665426" cy="1250040"/>
                <a:chOff x="2681010" y="3016186"/>
                <a:chExt cx="665426" cy="1250040"/>
              </a:xfrm>
            </p:grpSpPr>
            <p:sp>
              <p:nvSpPr>
                <p:cNvPr id="85" name="Oval 84"/>
                <p:cNvSpPr/>
                <p:nvPr/>
              </p:nvSpPr>
              <p:spPr>
                <a:xfrm rot="1087357">
                  <a:off x="2965436" y="3016186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 rot="1087357">
                  <a:off x="2823223" y="3450706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2</a:t>
                  </a:r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 rot="1087357">
                  <a:off x="2681010" y="3885226"/>
                  <a:ext cx="381000" cy="381000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3</a:t>
                  </a:r>
                  <a:endParaRPr lang="en-US" dirty="0"/>
                </a:p>
              </p:txBody>
            </p:sp>
          </p:grpSp>
        </p:grpSp>
      </p:grpSp>
      <p:cxnSp>
        <p:nvCxnSpPr>
          <p:cNvPr id="90" name="Straight Connector 89"/>
          <p:cNvCxnSpPr>
            <a:stCxn id="85" idx="6"/>
            <a:endCxn id="70" idx="1"/>
          </p:cNvCxnSpPr>
          <p:nvPr/>
        </p:nvCxnSpPr>
        <p:spPr>
          <a:xfrm>
            <a:off x="3336986" y="3265941"/>
            <a:ext cx="1481310" cy="447455"/>
          </a:xfrm>
          <a:prstGeom prst="line">
            <a:avLst/>
          </a:prstGeom>
          <a:ln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70" idx="6"/>
            <a:endCxn id="77" idx="2"/>
          </p:cNvCxnSpPr>
          <p:nvPr/>
        </p:nvCxnSpPr>
        <p:spPr>
          <a:xfrm flipV="1">
            <a:off x="5143500" y="2552072"/>
            <a:ext cx="1032200" cy="12960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>
            <a:stCxn id="70" idx="4"/>
            <a:endCxn id="81" idx="2"/>
          </p:cNvCxnSpPr>
          <p:nvPr/>
        </p:nvCxnSpPr>
        <p:spPr>
          <a:xfrm>
            <a:off x="4953000" y="4038600"/>
            <a:ext cx="590886" cy="113937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8" name="TextBox 127"/>
          <p:cNvSpPr txBox="1"/>
          <p:nvPr/>
        </p:nvSpPr>
        <p:spPr>
          <a:xfrm>
            <a:off x="4191000" y="6019800"/>
            <a:ext cx="224760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Label Extended Graph</a:t>
            </a:r>
            <a:endParaRPr lang="en-US" dirty="0"/>
          </a:p>
        </p:txBody>
      </p:sp>
      <p:sp>
        <p:nvSpPr>
          <p:cNvPr id="129" name="TextBox 128"/>
          <p:cNvSpPr txBox="1"/>
          <p:nvPr/>
        </p:nvSpPr>
        <p:spPr>
          <a:xfrm>
            <a:off x="152400" y="4724400"/>
            <a:ext cx="1779911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mtClean="0"/>
              <a:t>Constraint Graph</a:t>
            </a:r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6200" y="2590800"/>
            <a:ext cx="2438400" cy="3200400"/>
          </a:xfrm>
          <a:prstGeom prst="rect">
            <a:avLst/>
          </a:prstGeom>
          <a:solidFill>
            <a:schemeClr val="lt1">
              <a:alpha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VENKAT@ELEUNMZFUVWYY57I" val="417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frac}&#10;\pagestyle{empty}&#10;\begin{document}&#10;&#10;&#10;\[&#10;\mbox{Eigenvalues } L x = \lambda x&#10;\]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frac}&#10;\pagestyle{empty}&#10;\begin{document}&#10;&#10;&#10;\[&#10;\mbox{Normalized Laplacian Matrix } L&#10;\]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frac}&#10;\pagestyle{empty}&#10;\begin{document}&#10;&#10;&#10;\[&#10;\mbox{Graph } G=(V,E)&#10;\]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frac}&#10;\pagestyle{empty}&#10;\begin{document}&#10;&#10;&#10;\[&#10;\lambda_1 = 0,\ \lambda_2 = \lambda_3 = 1,\ \lambda_4 = 2.&#10;\]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L_{u,v} = &#10;\begin{cases}&#10;1 &amp; \mbox{ if $u=v$,}\\&#10;-\frac{1}{\sqrt{\mathrm{deg}(u) \mathrm{deg}(v)}} &amp; \mbox{else.}&#10;\end{cases}&#10;\]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n^{O_\epsilon(r)}$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rac{1+\epsilon}{2-\lambda_{n-r}}$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frac{1+\epsilon}{\lambda_{r}}$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{3}/\lambda_{r}$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(kn)^{O(r)}$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5.3|16.2|57.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O\left(\frac{1}{\lambda_r}\right)$&#10;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2^{O(k r)} n^{O(1)}$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frac}&#10;\pagestyle{empty}&#10;\begin{document}&#10;&#10;&#10;\[&#10;\widetilde{x}_{S}(f) \in \{0,1\}&#10;\]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frac}&#10;\pagestyle{empty}&#10;\begin{document}&#10;&#10;&#10;\[&#10;\widetilde{x}_{S}(f) &#10;= \begin{cases}&#10;1 &amp; \mbox{if $S$ is labelled with $f$,} \\&#10;0 &amp; \mbox{else.}&#10;\end{cases}&#10;\]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frac}&#10;\pagestyle{empty}&#10;\begin{document}&#10;&#10;\[&#10;x_{S}(f) &#10;\in \mathbb{R}^m\]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frac}&#10;\pagestyle{empty}&#10;\begin{document}&#10;&#10;\[&#10;\widetilde{x}_{S}(f) &#10;\cdot \widetilde{x}_{T}(g) \mapsto \langle x_{S}(f), x_{T}(g) \rangle.\]&#10;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frac}&#10;\pagestyle{empty}&#10;\begin{document}&#10;&#10;&#10;\[&#10;\widetilde{x}_{S}(f) \]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tilde{x}_{\{u\}}(1) \tilde{x}_{\{v\}}(0) = \tilde{x}_{\{u,v\}}(1,0)$&#10;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langle x_S(f), x_T(g)\rangle = &#10;\begin{cases}&#10;\|x_{S\cup T}(f\circ g)\|^2 &amp; \mbox{ if $f$ and $g$ are consistent&#10;on $S\cap T$,} \\&#10;0 &amp; \mbox{else.}&#10;\end{cases}&#10;$&#10;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sum_{f:f|_T = g} x_S(f) = x_T(g)$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5|10.9|15.5|36.8|12.6|16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|x_{\emptyset}\|^2 = 1.&#10;\]&#10;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sum_u x_u(1) = \mu x_{\emptyset}. &#10;\]&#10;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mbox{subject to }&#10;\]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sum_{e=\{u,v\} \in E} \|x_u(1) - x_v(1)\|^2 \]&#10;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langle x_{S}(f), x_{T}(g)\rangle&#10;= \mathrm{Prob}_F\left[&#10;\forall u\in S: F(u)=f(u)\wedge &#10;\forall v\in T: F(v)=g(v)&#10;\right]&#10;\]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frac{\langle x_{S}(f), x_{T}(g)\rangle}{\|x_{S}(f)\|^2}&#10;= \mathrm{Prob}_F\left[&#10;\forall v\in T: F(v)=g(v)~&#10;\bigg| ~ \forall u\in S: F(u)=f(u)&#10;\right]&#10;\]&#10;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frac}&#10;\pagestyle{empty}&#10;\begin{document}&#10;\[&#10;\|x_{S}(f)\|^2&#10;\]&#10;&#10;\end{document}"/>
  <p:tag name="IGUANATEXSIZE" val="3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frac}&#10;\pagestyle{empty}&#10;\begin{document}&#10;&#10;&#10;\[&#10;\mbox{Pr[u and v separated]}\sim \|x_u - x_v\|_2&#10;\]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frac}&#10;\pagestyle{empty}&#10;\begin{document}&#10;\[&#10;\|x_{S}(f)\|^2&#10;\]&#10;&#10;\end{document}"/>
  <p:tag name="IGUANATEXSIZE" val="3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frac}&#10;\pagestyle{empty}&#10;\begin{document}&#10;\[&#10;f\in\{1,\ldots,k\}^S&#10;\]&#10;&#10;\end{document}"/>
  <p:tag name="IGUANATEXSIZE" val="3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 \pi_{u \rightarrow v}:\{1,2,\ldots,k\}\to\{1,2,\ldots,k\}\]&#10;&#10;&#10;\end{document}"/>
  <p:tag name="IGUANATEXSIZE" val="2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frac}&#10;\pagestyle{empty}&#10;\begin{document}&#10;&#10;\[&#10;\mathrm{Prob}\left[\chi_u = i\right] = \frac{ \langle x_{S}(f), x_{u}(i)\rangle&#10;}{\|x_{S}(f)\|^2}&#10;\]&#10;\end{document}"/>
  <p:tag name="IGUANATEXSIZE" val="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usepackage{xfrac}&#10;\pagestyle{empty}&#10;\begin{document}&#10;\[&#10;\chi:V\to\{1,\ldots,k\}&#10;\]&#10;&#10;\end{document}"/>
  <p:tag name="IGUANATEXSIZE" val="3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1 + \frac{1+\epsilon}{\lambda_r}&#10;\]&#10;&#10;&#10;\end{document}"/>
  <p:tag name="IGUANATEXSIZE" val="2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frac{1+\epsilon}{\lambda_r}&#10;\]&#10;&#10;&#10;\end{document}"/>
  <p:tag name="IGUANATEXSIZE" val="2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langle x_S(f), x_T(g)\rangle = &#10;\begin{cases}&#10;\|x_{S\cup T}(f\circ g)\|^2 &amp; \mbox{ if $f$ and $g$ are consistent&#10;on $S\cap T$,} \\&#10;0 &amp; \mbox{else.}&#10;\end{cases}&#10;$&#10;&#10;&#10;\end{document}"/>
  <p:tag name="IGUANATEXSIZE" val="2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sum_{f:f|_T = g} x_S(f) = x_T(g)$&#10;&#10;&#10;\end{document}"/>
  <p:tag name="IGUANATEXSIZE" val="2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|x_{\emptyset}\|^2 = 1.&#10;\]&#10;&#10;&#10;\end{document}"/>
  <p:tag name="IGUANATEXSIZE" val="2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sum_u x_u(1) = \mu x_{\emptyset}. &#10;\]&#10;&#10;&#10;\end{document}"/>
  <p:tag name="IGUANATEXSIZE" val="2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mbox{subject to }&#10;\]&#10;&#10;\end{document}"/>
  <p:tag name="IGUANATEXSIZE" val="2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sum_{e=\{u,v\} \in E} \|x_u(1) - x_v(1)\|^2 \]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&#10;\[&#10;\min_{\chi:V\to\{1,\ldots,k\}} \sum_{(u,v)\in E} ~\text{{\bf 1}} &#10;[\chi(v)\neq \pi_{u \rightarrow v}(\chi(u))]&#10;\]&#10;&#10;&#10;\end{document}"/>
  <p:tag name="IGUANATEXSIZE" val="2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|x_S(f)\|^2&#10;\]&#10;&#10;&#10;\end{document}"/>
  <p:tag name="IGUANATEXSIZE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frac{\langle x_S(f), x_v(1) \rangle}{\|x_S(f)\|^2}&#10;\]&#10;&#10;&#10;\end{document}"/>
  <p:tag name="IGUANATEXSIZE" val="2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left| U \right| = \mu\left(1 \pm o(1)\right).&#10;\]&#10;&#10;&#10;\end{document}"/>
  <p:tag name="IGUANATEXSIZE" val="2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 \sum_u \frac{\langle x_{S}(f),x_u(1)\rangle}{\|x_{S}(f)\|^2} = &#10;\frac{\langle x_{S}(f),\mu x_\emptyset \rangle}{\|x_{S}(f)\|^2} = \mu \]&#10;\end{document}"/>
  <p:tag name="IGUANATEXSIZE" val="2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sum_{e=(u,v)\in E} \|x_u(1) - x_v(1)\|^2 + d \cdot \sum_{v}&#10;x_v(1)^T \left(I - \sum_f \overline{x_S(f)}\cdot&#10;\overline{x_S(f)}^T \right)&#10;x_v(1).&#10;\]&#10;&#10;&#10;\end{document}"/>
  <p:tag name="IGUANATEXSIZE" val="2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\begin{align*}&#10;\mathrm{Pr}_f[ u \in U \mbox{ and } v \notin U ] =&#10;&amp;&#10;\sum_f \|x_{S}(f) \|^2 \frac{\langle x_{S}(f), x_{u}(1)\rangle}&#10;{\|x_{S}(f)\|^2}&#10;\frac{\langle x_{S}(f), x_{v}(0)\rangle}{\|x_{S}(f)\|^2} \\&#10;= &amp;\sum_f {\langle \overline{x_{S}(f)}, x_u(1)\rangle}&#10;{\langle \overline{x_{S}(f)}, x_v(0)\rangle}.&#10;\end{align*}&#10;\end{document}"/>
  <p:tag name="IGUANATEXSIZE" val="2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Pi_S = \sum_f \overline{x_S(f)}\cdot \overline{x_S(f)}^T&#10;\]&#10;&#10;&#10;\end{document}"/>
  <p:tag name="IGUANATEXSIZE" val="2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u\in S,~~ x_u(1) = \sum_{f:f(u)=1} x_S(f).&#10;\]&#10;&#10;&#10;\end{document}"/>
  <p:tag name="IGUANATEXSIZE" val="2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mathrm{span}\left( \left\{x_u(1)\right\}_{u\in S}\right)&#10;\subseteq &#10;\mathrm{span}\left( \left\{x_S(f)\right\}_{f:S\to\{0,1\}}\right)\]&#10;&#10;&#10;\end{document}"/>
  <p:tag name="IGUANATEXSIZE" val="2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|\Pi_S^{} x_v(1)\|^2&#10;\ge \|P_S x_v(1)\|^2 \implies x_v(1)^T ( I - \Pi_S ) x_v(1)&#10;\le \|P_S^{\perp} x_v(1)\|^2.&#10;\]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log^{\Omega(1)} n&#10;\]&#10;&#10;&#10;\end{document}"/>
  <p:tag name="IGUANATEXSIZE" val="2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mbox{Expected number of edges cut}&#10;\le \mathrm{OPT}+ d \cdot \sum_u \|P_S^{\perp} x_u(1)\|^2&#10;\]&#10;&#10;\end{document}"/>
  <p:tag name="IGUANATEXSIZE" val="2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 \sum_u \|P_S^{\perp} x_u(1)\|^2 = \| X_S^{\perp} X \|_F^2 \ . \]&#10;\end{document}"/>
  <p:tag name="IGUANATEXSIZE" val="2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|X_S^{\perp} X\|_F^2 \le &#10;(1+\epsilon)&#10;\|X - X_{[r]}\|_F^2.&#10;\]&#10;&#10;\end{document}"/>
  <p:tag name="IGUANATEXSIZE" val="2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frac{r}{\epsilon} + r-1&#10;\]&#10;&#10;\end{document}"/>
  <p:tag name="IGUANATEXSIZE" val="2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|X - X_{[r]}\|_F^2 \le \|X_S^{\perp} X\|_F^2.&#10;\]&#10;&#10;\end{document}"/>
  <p:tag name="IGUANATEXSIZE" val="2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$\sum_{i=1}^n\|X_S^{\perp} X_i\|^2 = \| X_S^{\perp} X \|_F^2$&#10;&#10;\end{document}"/>
  <p:tag name="IGUANATEXSIZE" val="2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sum_{e=\{u,v\}\in E} \|x_u(1) - x_v(1)\|^2 = &#10;\sum_{e=\{u,v\}\in E} \|X_u - X_v\|^2 &#10;\ge (\lambda_{r+1} d) \|X - X_{[r]}\|_F^2 &#10;\]&#10;&#10;&#10;\end{document}"/>
  <p:tag name="IGUANATEXSIZE" val="2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mathrm{OPT} \ge &#10;\]&#10;&#10;\end{document}"/>
  <p:tag name="IGUANATEXSIZE" val="2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mbox{Expected number of edges cut}&#10;\le \mathrm{OPT} \left(1 + \frac{1+\epsilon}{\lambda_{r+1}}\right)\]&#10;&#10;\end{document}"/>
  <p:tag name="IGUANATEXSIZE" val="2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Hence the seed set $S$ satisfies&#10;\[&#10;d \|X_S^{\perp} X\|_F^2 \le &#10;d (1+\epsilon)&#10;\|X - X_{[r]}\|_F^2 \le \mathrm{OPT} \frac{1+\epsilon}{\lambda_{r+1}}&#10; \ . \]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mathrm{OPT}^{\Omega(1)} &#10;\]&#10;&#10;&#10;\end{document}"/>
  <p:tag name="IGUANATEXSIZE" val="2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sum_{i=1}^n &#10;\|X_S^{\perp} X_i\|^2 \le &#10;(1+\epsilon)&#10;\|X - X_{[r]}\|_F^2.&#10;\]&#10;&#10;\end{document}"/>
  <p:tag name="IGUANATEXSIZE" val="2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[&#10;\frac{r}{\epsilon} + r-1&#10;\]&#10;&#10;\end{document}"/>
  <p:tag name="IGUANATEXSIZE" val="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$\sum_{i=1}^n\|X_S^{\perp} X_i\|^2 = \| X_S^{\perp} X \|_F^2$&#10;&#10;\end{document}"/>
  <p:tag name="IGUANATEXSIZE" val="2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}&#10;\usepackage{amsmath}&#10;\pagestyle{empty}&#10;\begin{document}&#10;\noindent&#10;Note that $\|X - X_{[r]}\|_F^2 = \sum_{i = r+1}^n \sigma_i$ \\ &#10;where $\sigma_1 \ge \sigma_2 \ge \cdots \ge \sigma_n$ &#10;are the eigenvalues of $X^T X$.&#10;&#10;\end{document}"/>
  <p:tag name="IGUANATEXSIZE" val="25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 \min_{S: |S|=t} \sum_i \left\| X_S^{\perp} X_i \right\|^2&#10;\]&#10;&#10;&#10;\end{document}"/>
  <p:tag name="IGUANATEXSIZE" val="2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\sum_i \left\| X_S^{\perp} X_i \right\|^2&#10;= \sum_i \frac{ \mathrm{det}([X]_{S\cup\{i\}}^T [X]_{S\cup\{i\}})}&#10;{ \mathrm{det}([X]_{S}^T [X]_{S})}&#10;\]&#10;&#10;&#10;\end{document}"/>
  <p:tag name="IGUANATEXSIZE" val="2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[ \propto \mathrm{det}([X]_{S}^T [X]_{S})&#10;\]&#10;&#10;&#10;\end{document}"/>
  <p:tag name="IGUANATEXSIZE" val="2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(t+1) \frac{\displaystyle \sum_{A:|A|=t+1} \mathrm{det}([X]_{A}^T [X]_{A})}&#10;{\displaystyle \sum_{S:|S|=t} \mathrm{det}([X]_{S}^T [X]_{S})}&#10;=&#10;(t+1) \frac{\displaystyle \mathcal{S}_{t+1}(\sigma)}&#10;{\displaystyle \mathcal{S}_{t}(\sigma)}.&#10;$&#10;&#10;&#10;\end{document}"/>
  <p:tag name="IGUANATEXSIZE" val="2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sigma_1\ge \ldots \ge \sigma_n \ge 0$&#10;&#10;&#10;\end{document}"/>
  <p:tag name="IGUANATEXSIZE" val="2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cal{S}_{r}(\sigma)$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2|7.4|5.3|11.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F(\sigma)= \frac{\displaystyle \mathcal{S}_{t+1}(\sigma)}&#10;{\displaystyle \mathcal{S}_{t}(\sigma)}&#10;$&#10;&#10;&#10;\end{document}"/>
  <p:tag name="IGUANATEXSIZE" val="2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(t+1) \frac{\displaystyle \mathcal{S}_{t+1}(\sigma)}&#10;{\displaystyle \mathcal{S}_{t}(\sigma)} \le \frac{t+1}{t-r+1}&#10;\sum_{j&gt; r} \sigma_j&#10;$&#10;&#10;&#10;\end{document}"/>
  <p:tag name="IGUANATEXSIZE" val="2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 \sigma_1=\sigma_2 = \ldots =\sigma_{r} \ge \sigma_{r+1} = &#10;\ldots = \sigma_n$&#10;&#10;&#10;\end{document}"/>
  <p:tag name="IGUANATEXSIZE" val="2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$\sigma_1+\sigma_2+\cdots+\sigma_r \ ,$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xfrac}&#10;\pagestyle{empty}&#10;\begin{document}&#10;&#10;&#10;\[&#10;L = \frac{1}{2} \left[\begin{array}{ccccc}&#10;2 &amp; -1 &amp; 0 &amp; -1 \\&#10;-1 &amp; 2 &amp; -1 &amp; 0 \\&#10;0 &amp; -1 &amp; 2 &amp; -1 \\&#10;-1 &amp; 0 &amp; -1 &amp; 2&#10;\end{array}\right]&#10;\]&#10;&#10;\end{document}"/>
  <p:tag name="IGUANATEXSIZE" val="20"/>
</p:tagLst>
</file>

<file path=ppt/theme/theme1.xml><?xml version="1.0" encoding="utf-8"?>
<a:theme xmlns:a="http://schemas.openxmlformats.org/drawingml/2006/main" name="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/>
      <a:bodyPr/>
      <a:lstStyle/>
      <a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2082</TotalTime>
  <Words>2111</Words>
  <Application>Microsoft Office PowerPoint</Application>
  <PresentationFormat>On-screen Show (4:3)</PresentationFormat>
  <Paragraphs>442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Office Theme</vt:lpstr>
      <vt:lpstr>Lasserre Hierarchy, Higher Eigenvalues,  and Graph Partitioning</vt:lpstr>
      <vt:lpstr>Talk Outline</vt:lpstr>
      <vt:lpstr>Graph partitioning problems </vt:lpstr>
      <vt:lpstr>Many Practical Applications</vt:lpstr>
      <vt:lpstr>Approximation Algorithms</vt:lpstr>
      <vt:lpstr>A notorious problem: Unique Games</vt:lpstr>
      <vt:lpstr>Unique Games: Example</vt:lpstr>
      <vt:lpstr>Example</vt:lpstr>
      <vt:lpstr>Unique Games: Example</vt:lpstr>
      <vt:lpstr>Unique Games: Example</vt:lpstr>
      <vt:lpstr>Unique Games = Special sparse cut</vt:lpstr>
      <vt:lpstr>Slide 12</vt:lpstr>
      <vt:lpstr>Our work</vt:lpstr>
      <vt:lpstr>Motivations: Algorithmic Perspective</vt:lpstr>
      <vt:lpstr>Motivations: Complexity Perspective</vt:lpstr>
      <vt:lpstr>Talk Outline</vt:lpstr>
      <vt:lpstr>Laplacian and Graph Spectrum</vt:lpstr>
      <vt:lpstr>Our Results I</vt:lpstr>
      <vt:lpstr>Our Results II: Unique Games</vt:lpstr>
      <vt:lpstr>Interpretation</vt:lpstr>
      <vt:lpstr>Our Results III</vt:lpstr>
      <vt:lpstr>Talk Outline</vt:lpstr>
      <vt:lpstr>Basic Lasserre Hierarchy Relaxation</vt:lpstr>
      <vt:lpstr>Lasserre Relaxation for Minimum Bisection</vt:lpstr>
      <vt:lpstr>Intuition Behind Lasserre Relaxation</vt:lpstr>
      <vt:lpstr>Previous Work on Lasserre Hierarchy</vt:lpstr>
      <vt:lpstr>Rounding Lasserre Relaxation</vt:lpstr>
      <vt:lpstr>General Rounding Framework</vt:lpstr>
      <vt:lpstr>Talk Outline</vt:lpstr>
      <vt:lpstr>Case Study: Minimum Bisection</vt:lpstr>
      <vt:lpstr>Lasserre SDP for Min -section</vt:lpstr>
      <vt:lpstr>Rounding Algorithm</vt:lpstr>
      <vt:lpstr>Analysis</vt:lpstr>
      <vt:lpstr>Analysis</vt:lpstr>
      <vt:lpstr>Matrix ΠS</vt:lpstr>
      <vt:lpstr>Picking the seed set</vt:lpstr>
      <vt:lpstr>Column selection</vt:lpstr>
      <vt:lpstr>Relating Performance to Graph Spectrum</vt:lpstr>
      <vt:lpstr>Few words about column selection</vt:lpstr>
      <vt:lpstr>Proof Idea </vt:lpstr>
      <vt:lpstr>Proof Idea (contd.)</vt:lpstr>
      <vt:lpstr>Schur Concavity</vt:lpstr>
      <vt:lpstr>Talk Outline</vt:lpstr>
      <vt:lpstr>Summary</vt:lpstr>
      <vt:lpstr>Open questions</vt:lpstr>
    </vt:vector>
  </TitlesOfParts>
  <Company>Carnegie Mellon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 Partitioning Problems and Lasserre Hierarchy</dc:title>
  <dc:creator>School of Computer Science</dc:creator>
  <cp:lastModifiedBy>venkat</cp:lastModifiedBy>
  <cp:revision>2786</cp:revision>
  <dcterms:created xsi:type="dcterms:W3CDTF">2011-11-09T18:54:21Z</dcterms:created>
  <dcterms:modified xsi:type="dcterms:W3CDTF">2012-08-13T15:02:13Z</dcterms:modified>
</cp:coreProperties>
</file>