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2"/>
  </p:notesMasterIdLst>
  <p:sldIdLst>
    <p:sldId id="256" r:id="rId2"/>
    <p:sldId id="259" r:id="rId3"/>
    <p:sldId id="260" r:id="rId4"/>
    <p:sldId id="261" r:id="rId5"/>
    <p:sldId id="262" r:id="rId6"/>
    <p:sldId id="292" r:id="rId7"/>
    <p:sldId id="264" r:id="rId8"/>
    <p:sldId id="269" r:id="rId9"/>
    <p:sldId id="270" r:id="rId10"/>
    <p:sldId id="271" r:id="rId11"/>
    <p:sldId id="272" r:id="rId12"/>
    <p:sldId id="273" r:id="rId13"/>
    <p:sldId id="284" r:id="rId14"/>
    <p:sldId id="285" r:id="rId15"/>
    <p:sldId id="278" r:id="rId16"/>
    <p:sldId id="286" r:id="rId17"/>
    <p:sldId id="287" r:id="rId18"/>
    <p:sldId id="288" r:id="rId19"/>
    <p:sldId id="289" r:id="rId20"/>
    <p:sldId id="291" r:id="rId21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>
        <p:scale>
          <a:sx n="66" d="100"/>
          <a:sy n="66" d="100"/>
        </p:scale>
        <p:origin x="644" y="-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079900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Lecture 1 covers the motivation for EF1, the formal model, the envy graph, and round robin. Lecture 2 covers envy-cycle elimination, doubly monotone valuations, max Nash welfare, and open problems.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Stress that EF is not an unreasonable ask in the divisible world. This makes its failure for indivisible items informative rather than expected.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shape of the obstruction should dictate the shape of the relaxation. Ask the class what they would relax before showing the next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failure is not that α-EF is hard to achieve. It is that no positive α is achievable at all.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the pivot of the argument. The slack must be a function of the instance, not a parameter of the definition.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Emphasise: EF1 and EFX differ only in the quantifier. That single change of quantifier is the whole design decision.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0766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Emphasise: EF1 and EFX differ only in the quantifier. That single change of quantifier is the whole design decision.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Flag the completeness point — it recurs on the round-robin non-PO example.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one thing to land: additivity and monotonicity are independent restrictions, and different results need different combinations.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Concrete example of disagreement: a shift on Christmas Day; a cat; a car with an expensive lease.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Worth one full minute: students routinely misremember which bundle the witness lives in for chores, and that error makes Part 5 incomprehensible.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Note that utilitarian welfare maximisation always gives PO but can be grotesquely unfair; Nash welfare is the object that threads the needle.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simplest algorithm in the course, with the prettiest proof. Make sure the shifted-rounds picture lands.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Mention that round robin is also the standard mechanism in sports drafts and course allocation, which makes the not-PO example feel less academic.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Let the class compute one or two rows themselves. The EF1 remark matters: cycle elimination will be applied to an allocation that is already EF1, and must keep it that way.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Walk one column live. Ask the class to predict agent 2's second pick before revealing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Draw out the direction of envy from the class before stating the theorem — it makes the proof feel discovered rather than presented.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 the strip on the board first, then reveal. The 'delete one pick and re-index' move is the whole idea.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Check the monotonicity of v1 with the class: 100 exceeds the maximum value of the additive branch, 6.5.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Close by returning to the progress table on slide 20.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C2B3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85800" y="1600200"/>
            <a:ext cx="1082009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kern="0" spc="180" dirty="0">
                <a:solidFill>
                  <a:srgbClr val="8FA3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FAIR DIVISION OF INDIVISIBLE ITEMS</a:t>
            </a:r>
            <a:endParaRPr lang="en-US" sz="1150" dirty="0"/>
          </a:p>
        </p:txBody>
      </p:sp>
      <p:sp>
        <p:nvSpPr>
          <p:cNvPr id="3" name="Text 1"/>
          <p:cNvSpPr txBox="1"/>
          <p:nvPr/>
        </p:nvSpPr>
        <p:spPr>
          <a:xfrm>
            <a:off x="685800" y="2057400"/>
            <a:ext cx="10820095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5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EF1 and Pareto Optimality</a:t>
            </a:r>
            <a:endParaRPr lang="en-US" sz="5000" dirty="0"/>
          </a:p>
        </p:txBody>
      </p:sp>
      <p:sp>
        <p:nvSpPr>
          <p:cNvPr id="5" name="Shape 3"/>
          <p:cNvSpPr/>
          <p:nvPr/>
        </p:nvSpPr>
        <p:spPr>
          <a:xfrm>
            <a:off x="685800" y="3794760"/>
            <a:ext cx="1463040" cy="18288"/>
          </a:xfrm>
          <a:prstGeom prst="rect">
            <a:avLst/>
          </a:prstGeom>
          <a:solidFill>
            <a:srgbClr val="4A5B68"/>
          </a:solidFill>
          <a:ln w="12700">
            <a:solidFill>
              <a:srgbClr val="4A5B68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85800" y="274320"/>
            <a:ext cx="1082009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140" dirty="0">
                <a:solidFill>
                  <a:srgbClr val="6E7C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0 · MOTIVATION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685800" y="530352"/>
            <a:ext cx="10820095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900" b="1" dirty="0">
                <a:solidFill>
                  <a:srgbClr val="1C2B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benchmark: envy-freeness</a:t>
            </a:r>
            <a:endParaRPr lang="en-US" sz="2900" dirty="0"/>
          </a:p>
        </p:txBody>
      </p:sp>
      <p:sp>
        <p:nvSpPr>
          <p:cNvPr id="4" name="Text 2"/>
          <p:cNvSpPr txBox="1"/>
          <p:nvPr/>
        </p:nvSpPr>
        <p:spPr>
          <a:xfrm>
            <a:off x="10957255" y="6327648"/>
            <a:ext cx="548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50" dirty="0">
                <a:solidFill>
                  <a:srgbClr val="6E7C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950" dirty="0"/>
          </a:p>
        </p:txBody>
      </p:sp>
      <p:sp>
        <p:nvSpPr>
          <p:cNvPr id="5" name="Shape 3"/>
          <p:cNvSpPr/>
          <p:nvPr/>
        </p:nvSpPr>
        <p:spPr>
          <a:xfrm>
            <a:off x="685800" y="1508760"/>
            <a:ext cx="10820095" cy="1051560"/>
          </a:xfrm>
          <a:prstGeom prst="roundRect">
            <a:avLst>
              <a:gd name="adj" fmla="val 4348"/>
            </a:avLst>
          </a:prstGeom>
          <a:solidFill>
            <a:srgbClr val="F1F4F6"/>
          </a:solidFill>
          <a:ln w="9525">
            <a:solidFill>
              <a:srgbClr val="F1F4F6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1051560" y="1664208"/>
            <a:ext cx="4572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50" dirty="0">
                <a:solidFill>
                  <a:srgbClr val="B45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ENVY-FREENESS (EF)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1051560" y="2011680"/>
            <a:ext cx="1008857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0" i="1" dirty="0">
                <a:solidFill>
                  <a:srgbClr val="1C2B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</a:t>
            </a:r>
            <a:r>
              <a:rPr lang="en-US" sz="1900" i="1" baseline="-40000" dirty="0">
                <a:solidFill>
                  <a:srgbClr val="1C2B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900" i="1" dirty="0">
                <a:solidFill>
                  <a:srgbClr val="1C2B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(A</a:t>
            </a:r>
            <a:r>
              <a:rPr lang="en-US" sz="1900" i="1" baseline="-40000" dirty="0">
                <a:solidFill>
                  <a:srgbClr val="1C2B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900" i="1" dirty="0">
                <a:solidFill>
                  <a:srgbClr val="1C2B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 ≥ v</a:t>
            </a:r>
            <a:r>
              <a:rPr lang="en-US" sz="1900" i="1" baseline="-40000" dirty="0">
                <a:solidFill>
                  <a:srgbClr val="1C2B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900" i="1" dirty="0">
                <a:solidFill>
                  <a:srgbClr val="1C2B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(A</a:t>
            </a:r>
            <a:r>
              <a:rPr lang="en-US" sz="1900" i="1" baseline="-40000" dirty="0">
                <a:solidFill>
                  <a:srgbClr val="1C2B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</a:t>
            </a:r>
            <a:r>
              <a:rPr lang="en-US" sz="1900" i="1" dirty="0">
                <a:solidFill>
                  <a:srgbClr val="1C2B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    for all agents i, j</a:t>
            </a:r>
            <a:endParaRPr lang="en-US" sz="1900" dirty="0"/>
          </a:p>
        </p:txBody>
      </p:sp>
      <p:sp>
        <p:nvSpPr>
          <p:cNvPr id="8" name="Text 6"/>
          <p:cNvSpPr txBox="1"/>
          <p:nvPr/>
        </p:nvSpPr>
        <p:spPr>
          <a:xfrm>
            <a:off x="685800" y="2834640"/>
            <a:ext cx="10820095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lnSpc>
                <a:spcPts val="1950"/>
              </a:lnSpc>
              <a:spcAft>
                <a:spcPts val="700"/>
              </a:spcAft>
              <a:buSzPct val="100000"/>
              <a:buChar char="–"/>
            </a:pPr>
            <a:r>
              <a:rPr lang="en-US" sz="1500" dirty="0">
                <a:solidFill>
                  <a:srgbClr val="2E3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envy-free division of a cake exists for any number of agents with any continuous, non-atomic preferences.</a:t>
            </a:r>
            <a:endParaRPr lang="en-US" sz="1500" dirty="0"/>
          </a:p>
          <a:p>
            <a:pPr marL="177800" indent="-177800">
              <a:lnSpc>
                <a:spcPts val="1950"/>
              </a:lnSpc>
              <a:spcAft>
                <a:spcPts val="700"/>
              </a:spcAft>
              <a:buSzPct val="100000"/>
              <a:buChar char="–"/>
            </a:pPr>
            <a:r>
              <a:rPr lang="en-US" sz="1500" dirty="0">
                <a:solidFill>
                  <a:srgbClr val="2E3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Existence there is a fixed-point or combinatorial fact (Dubins–Spanier, Stromquist, Su), not an algorithmic accident.</a:t>
            </a:r>
            <a:endParaRPr lang="en-US" sz="1500" dirty="0"/>
          </a:p>
          <a:p>
            <a:pPr marL="177800" indent="-177800">
              <a:lnSpc>
                <a:spcPts val="1950"/>
              </a:lnSpc>
              <a:spcAft>
                <a:spcPts val="700"/>
              </a:spcAft>
              <a:buSzPct val="100000"/>
              <a:buChar char="–"/>
            </a:pPr>
            <a:r>
              <a:rPr lang="en-US" sz="1500" dirty="0">
                <a:solidFill>
                  <a:srgbClr val="2E3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survives when the resource cannot be cut?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685800" y="4572000"/>
            <a:ext cx="10820095" cy="960120"/>
          </a:xfrm>
          <a:prstGeom prst="roundRect">
            <a:avLst>
              <a:gd name="adj" fmla="val 4762"/>
            </a:avLst>
          </a:prstGeom>
          <a:solidFill>
            <a:srgbClr val="FFFFFF"/>
          </a:solidFill>
          <a:ln w="12700">
            <a:solidFill>
              <a:srgbClr val="B4532A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1051560" y="4800600"/>
            <a:ext cx="1008857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93"/>
              </a:lnSpc>
              <a:buNone/>
            </a:pPr>
            <a:r>
              <a:rPr lang="en-US" sz="1550" i="1" dirty="0">
                <a:solidFill>
                  <a:srgbClr val="1C2B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Everything today is about how to weaken that one inequality — and, just as importantly, how not to.</a:t>
            </a:r>
            <a:endParaRPr lang="en-US" sz="15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85800" y="274320"/>
            <a:ext cx="1082009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140" dirty="0">
                <a:solidFill>
                  <a:srgbClr val="6E7C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0 · MOTIVATION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685800" y="530352"/>
            <a:ext cx="10820095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900" b="1" dirty="0">
                <a:solidFill>
                  <a:srgbClr val="1C2B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obstruction is granularity, not difficulty</a:t>
            </a:r>
            <a:endParaRPr lang="en-US" sz="2900" dirty="0"/>
          </a:p>
        </p:txBody>
      </p:sp>
      <p:sp>
        <p:nvSpPr>
          <p:cNvPr id="4" name="Text 2"/>
          <p:cNvSpPr txBox="1"/>
          <p:nvPr/>
        </p:nvSpPr>
        <p:spPr>
          <a:xfrm>
            <a:off x="10957255" y="6327648"/>
            <a:ext cx="548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50" dirty="0">
                <a:solidFill>
                  <a:srgbClr val="6E7C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950" dirty="0"/>
          </a:p>
        </p:txBody>
      </p:sp>
      <p:sp>
        <p:nvSpPr>
          <p:cNvPr id="5" name="Text 3"/>
          <p:cNvSpPr txBox="1"/>
          <p:nvPr/>
        </p:nvSpPr>
        <p:spPr>
          <a:xfrm>
            <a:off x="685800" y="1463040"/>
            <a:ext cx="10820095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600" b="1" dirty="0">
                <a:solidFill>
                  <a:srgbClr val="1C2B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agents. One good. Both value it at 1.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685800" y="1920240"/>
            <a:ext cx="5120640" cy="1737360"/>
          </a:xfrm>
          <a:prstGeom prst="roundRect">
            <a:avLst>
              <a:gd name="adj" fmla="val 2632"/>
            </a:avLst>
          </a:prstGeom>
          <a:solidFill>
            <a:srgbClr val="F1F4F6"/>
          </a:solidFill>
          <a:ln w="9525">
            <a:solidFill>
              <a:srgbClr val="F1F4F6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188720" y="2423160"/>
            <a:ext cx="1737360" cy="777240"/>
          </a:xfrm>
          <a:prstGeom prst="roundRect">
            <a:avLst>
              <a:gd name="adj" fmla="val 5882"/>
            </a:avLst>
          </a:prstGeom>
          <a:solidFill>
            <a:srgbClr val="FFFFFF"/>
          </a:solidFill>
          <a:ln w="19050">
            <a:solidFill>
              <a:srgbClr val="B4532A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1188720" y="2423160"/>
            <a:ext cx="1737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700"/>
              </a:lnSpc>
              <a:buNone/>
            </a:pPr>
            <a:r>
              <a:rPr lang="en-US" sz="1300" dirty="0">
                <a:solidFill>
                  <a:srgbClr val="1C2B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agent 1</a:t>
            </a:r>
            <a:endParaRPr lang="en-US" sz="1300" dirty="0"/>
          </a:p>
          <a:p>
            <a:pPr marL="0" indent="0" algn="ctr">
              <a:lnSpc>
                <a:spcPts val="1700"/>
              </a:lnSpc>
              <a:buNone/>
            </a:pPr>
            <a:r>
              <a:rPr lang="en-US" sz="1300" dirty="0">
                <a:solidFill>
                  <a:srgbClr val="1C2B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{ g }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3474720" y="2423160"/>
            <a:ext cx="1737360" cy="777240"/>
          </a:xfrm>
          <a:prstGeom prst="roundRect">
            <a:avLst>
              <a:gd name="adj" fmla="val 5882"/>
            </a:avLst>
          </a:prstGeom>
          <a:solidFill>
            <a:srgbClr val="FFFFFF"/>
          </a:solidFill>
          <a:ln w="19050">
            <a:solidFill>
              <a:srgbClr val="2E6E6B"/>
            </a:solidFill>
            <a:prstDash val="dash"/>
          </a:ln>
        </p:spPr>
      </p:sp>
      <p:sp>
        <p:nvSpPr>
          <p:cNvPr id="10" name="Text 8"/>
          <p:cNvSpPr txBox="1"/>
          <p:nvPr/>
        </p:nvSpPr>
        <p:spPr>
          <a:xfrm>
            <a:off x="3474720" y="2423160"/>
            <a:ext cx="1737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700"/>
              </a:lnSpc>
              <a:buNone/>
            </a:pPr>
            <a:r>
              <a:rPr lang="en-US" sz="1300" dirty="0">
                <a:solidFill>
                  <a:srgbClr val="1C2B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agent 2</a:t>
            </a:r>
            <a:endParaRPr lang="en-US" sz="1300" dirty="0"/>
          </a:p>
          <a:p>
            <a:pPr marL="0" indent="0" algn="ctr">
              <a:lnSpc>
                <a:spcPts val="1700"/>
              </a:lnSpc>
              <a:buNone/>
            </a:pPr>
            <a:r>
              <a:rPr lang="en-US" sz="1300" dirty="0">
                <a:solidFill>
                  <a:srgbClr val="1C2B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∅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 flipH="1">
            <a:off x="2971800" y="3401568"/>
            <a:ext cx="457200" cy="914"/>
          </a:xfrm>
          <a:prstGeom prst="line">
            <a:avLst/>
          </a:prstGeom>
          <a:noFill/>
          <a:ln w="19050">
            <a:solidFill>
              <a:srgbClr val="2E6E6B"/>
            </a:solidFill>
            <a:prstDash val="solid"/>
            <a:tailEnd type="triangle"/>
          </a:ln>
        </p:spPr>
      </p:sp>
      <p:sp>
        <p:nvSpPr>
          <p:cNvPr id="12" name="Text 10"/>
          <p:cNvSpPr txBox="1"/>
          <p:nvPr/>
        </p:nvSpPr>
        <p:spPr>
          <a:xfrm>
            <a:off x="3474720" y="3246120"/>
            <a:ext cx="1737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2E6E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envies</a:t>
            </a:r>
            <a:endParaRPr lang="en-US" sz="1100" dirty="0"/>
          </a:p>
        </p:txBody>
      </p:sp>
      <p:sp>
        <p:nvSpPr>
          <p:cNvPr id="13" name="Text 11"/>
          <p:cNvSpPr txBox="1"/>
          <p:nvPr/>
        </p:nvSpPr>
        <p:spPr>
          <a:xfrm>
            <a:off x="6263640" y="2148840"/>
            <a:ext cx="524225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i="1" dirty="0">
                <a:solidFill>
                  <a:srgbClr val="1C2B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</a:t>
            </a:r>
            <a:r>
              <a:rPr lang="en-US" sz="2000" i="1" baseline="-40000" dirty="0">
                <a:solidFill>
                  <a:srgbClr val="1C2B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r>
              <a:rPr lang="en-US" sz="2000" i="1" dirty="0">
                <a:solidFill>
                  <a:srgbClr val="1C2B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(A</a:t>
            </a:r>
            <a:r>
              <a:rPr lang="en-US" sz="2000" i="1" baseline="-40000" dirty="0">
                <a:solidFill>
                  <a:srgbClr val="1C2B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r>
              <a:rPr lang="en-US" sz="2000" i="1" dirty="0">
                <a:solidFill>
                  <a:srgbClr val="1C2B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 = 0  &lt;  1 = v</a:t>
            </a:r>
            <a:r>
              <a:rPr lang="en-US" sz="2000" i="1" baseline="-40000" dirty="0">
                <a:solidFill>
                  <a:srgbClr val="1C2B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r>
              <a:rPr lang="en-US" sz="2000" i="1" dirty="0">
                <a:solidFill>
                  <a:srgbClr val="1C2B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(A</a:t>
            </a:r>
            <a:r>
              <a:rPr lang="en-US" sz="2000" i="1" baseline="-40000" dirty="0">
                <a:solidFill>
                  <a:srgbClr val="1C2B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r>
              <a:rPr lang="en-US" sz="2000" i="1" dirty="0">
                <a:solidFill>
                  <a:srgbClr val="1C2B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</a:t>
            </a:r>
            <a:endParaRPr lang="en-US" sz="2000" dirty="0"/>
          </a:p>
        </p:txBody>
      </p:sp>
      <p:sp>
        <p:nvSpPr>
          <p:cNvPr id="14" name="Text 12"/>
          <p:cNvSpPr txBox="1"/>
          <p:nvPr/>
        </p:nvSpPr>
        <p:spPr>
          <a:xfrm>
            <a:off x="6263640" y="2697480"/>
            <a:ext cx="524225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500" dirty="0">
                <a:solidFill>
                  <a:srgbClr val="2E3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Some agent receives the empty bundle, and envies. No allocation avoids it.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85800" y="274320"/>
            <a:ext cx="1082009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140" dirty="0">
                <a:solidFill>
                  <a:srgbClr val="6E7C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0 · MOTIVATION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685800" y="530352"/>
            <a:ext cx="10820095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900" b="1" dirty="0">
                <a:solidFill>
                  <a:srgbClr val="1C2B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First attempt: relax the inequality by a factor</a:t>
            </a:r>
            <a:endParaRPr lang="en-US" sz="2900" dirty="0"/>
          </a:p>
        </p:txBody>
      </p:sp>
      <p:sp>
        <p:nvSpPr>
          <p:cNvPr id="4" name="Text 2"/>
          <p:cNvSpPr txBox="1"/>
          <p:nvPr/>
        </p:nvSpPr>
        <p:spPr>
          <a:xfrm>
            <a:off x="10957255" y="6327648"/>
            <a:ext cx="548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50" dirty="0">
                <a:solidFill>
                  <a:srgbClr val="6E7C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950" dirty="0"/>
          </a:p>
        </p:txBody>
      </p:sp>
      <p:sp>
        <p:nvSpPr>
          <p:cNvPr id="5" name="Shape 3"/>
          <p:cNvSpPr/>
          <p:nvPr/>
        </p:nvSpPr>
        <p:spPr>
          <a:xfrm>
            <a:off x="685800" y="1463040"/>
            <a:ext cx="10820095" cy="960120"/>
          </a:xfrm>
          <a:prstGeom prst="roundRect">
            <a:avLst>
              <a:gd name="adj" fmla="val 4762"/>
            </a:avLst>
          </a:prstGeom>
          <a:solidFill>
            <a:srgbClr val="F1F4F6"/>
          </a:solidFill>
          <a:ln w="9525">
            <a:solidFill>
              <a:srgbClr val="F1F4F6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1051560" y="1591056"/>
            <a:ext cx="4572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50" dirty="0">
                <a:solidFill>
                  <a:srgbClr val="B45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α-ENVY-FREENESS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1051560" y="1920240"/>
            <a:ext cx="1008857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700" i="1" dirty="0">
                <a:solidFill>
                  <a:srgbClr val="1C2B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</a:t>
            </a:r>
            <a:r>
              <a:rPr lang="en-US" sz="1700" i="1" baseline="-40000" dirty="0">
                <a:solidFill>
                  <a:srgbClr val="1C2B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700" i="1" dirty="0">
                <a:solidFill>
                  <a:srgbClr val="1C2B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(A</a:t>
            </a:r>
            <a:r>
              <a:rPr lang="en-US" sz="1700" i="1" baseline="-40000" dirty="0">
                <a:solidFill>
                  <a:srgbClr val="1C2B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700" i="1" dirty="0">
                <a:solidFill>
                  <a:srgbClr val="1C2B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 ≥ α · v</a:t>
            </a:r>
            <a:r>
              <a:rPr lang="en-US" sz="1700" i="1" baseline="-40000" dirty="0">
                <a:solidFill>
                  <a:srgbClr val="1C2B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700" i="1" dirty="0">
                <a:solidFill>
                  <a:srgbClr val="1C2B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(A</a:t>
            </a:r>
            <a:r>
              <a:rPr lang="en-US" sz="1700" i="1" baseline="-40000" dirty="0">
                <a:solidFill>
                  <a:srgbClr val="1C2B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</a:t>
            </a:r>
            <a:r>
              <a:rPr lang="en-US" sz="1700" i="1" dirty="0">
                <a:solidFill>
                  <a:srgbClr val="1C2B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    for all i, j,   for some fixed α ∈ (0, 1]</a:t>
            </a:r>
            <a:endParaRPr lang="en-US" sz="1700" dirty="0"/>
          </a:p>
        </p:txBody>
      </p:sp>
      <p:sp>
        <p:nvSpPr>
          <p:cNvPr id="8" name="Text 6"/>
          <p:cNvSpPr txBox="1"/>
          <p:nvPr/>
        </p:nvSpPr>
        <p:spPr>
          <a:xfrm>
            <a:off x="685800" y="2697480"/>
            <a:ext cx="1082009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500" dirty="0">
                <a:solidFill>
                  <a:srgbClr val="6E7C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Apply it to the one-good instance: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685800" y="3063240"/>
            <a:ext cx="1082009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0" i="1" dirty="0">
                <a:solidFill>
                  <a:srgbClr val="B453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 = v</a:t>
            </a:r>
            <a:r>
              <a:rPr lang="en-US" sz="1900" i="1" baseline="-40000" dirty="0">
                <a:solidFill>
                  <a:srgbClr val="B453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r>
              <a:rPr lang="en-US" sz="1900" i="1" dirty="0">
                <a:solidFill>
                  <a:srgbClr val="B453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(A</a:t>
            </a:r>
            <a:r>
              <a:rPr lang="en-US" sz="1900" i="1" baseline="-40000" dirty="0">
                <a:solidFill>
                  <a:srgbClr val="B453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r>
              <a:rPr lang="en-US" sz="1900" i="1" dirty="0">
                <a:solidFill>
                  <a:srgbClr val="B453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 ≥ α · v</a:t>
            </a:r>
            <a:r>
              <a:rPr lang="en-US" sz="1900" i="1" baseline="-40000" dirty="0">
                <a:solidFill>
                  <a:srgbClr val="B453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r>
              <a:rPr lang="en-US" sz="1900" i="1" dirty="0">
                <a:solidFill>
                  <a:srgbClr val="B453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(A</a:t>
            </a:r>
            <a:r>
              <a:rPr lang="en-US" sz="1900" i="1" baseline="-40000" dirty="0">
                <a:solidFill>
                  <a:srgbClr val="B453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r>
              <a:rPr lang="en-US" sz="1900" i="1" dirty="0">
                <a:solidFill>
                  <a:srgbClr val="B453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 = α    ⟹    α ≤ 0</a:t>
            </a:r>
            <a:endParaRPr lang="en-US" sz="1900" dirty="0"/>
          </a:p>
        </p:txBody>
      </p:sp>
      <p:sp>
        <p:nvSpPr>
          <p:cNvPr id="10" name="Shape 8"/>
          <p:cNvSpPr/>
          <p:nvPr/>
        </p:nvSpPr>
        <p:spPr>
          <a:xfrm>
            <a:off x="685800" y="3886200"/>
            <a:ext cx="10820095" cy="1417320"/>
          </a:xfrm>
          <a:prstGeom prst="roundRect">
            <a:avLst>
              <a:gd name="adj" fmla="val 3226"/>
            </a:avLst>
          </a:prstGeom>
          <a:solidFill>
            <a:srgbClr val="FFFFFF"/>
          </a:solidFill>
          <a:ln w="15875">
            <a:solidFill>
              <a:srgbClr val="1C2B36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1051560" y="4069080"/>
            <a:ext cx="1008857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50" dirty="0">
                <a:solidFill>
                  <a:srgbClr val="1C2B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PROPOSITION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1051560" y="4407408"/>
            <a:ext cx="1008857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93"/>
              </a:lnSpc>
              <a:buNone/>
            </a:pPr>
            <a:r>
              <a:rPr lang="en-US" sz="1550" dirty="0">
                <a:solidFill>
                  <a:srgbClr val="2E3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every α &gt; 0 there is an instance admitting no α-EF allocation — and it has two agents, one good, and identical valuations.</a:t>
            </a:r>
            <a:endParaRPr lang="en-US" sz="1550" dirty="0"/>
          </a:p>
        </p:txBody>
      </p:sp>
      <p:sp>
        <p:nvSpPr>
          <p:cNvPr id="13" name="Text 11"/>
          <p:cNvSpPr txBox="1"/>
          <p:nvPr/>
        </p:nvSpPr>
        <p:spPr>
          <a:xfrm>
            <a:off x="685800" y="6327648"/>
            <a:ext cx="1008857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6E7C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fairness notion that fails on a two-agent instance is not an axiom; it is a wish.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85800" y="274320"/>
            <a:ext cx="1082009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140" dirty="0">
                <a:solidFill>
                  <a:srgbClr val="6E7C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0 · MOTIVATION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685800" y="530352"/>
            <a:ext cx="10820095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900" b="1" dirty="0">
                <a:solidFill>
                  <a:srgbClr val="1C2B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obvious repairs do not work</a:t>
            </a:r>
            <a:endParaRPr lang="en-US" sz="2900" dirty="0"/>
          </a:p>
        </p:txBody>
      </p:sp>
      <p:sp>
        <p:nvSpPr>
          <p:cNvPr id="4" name="Text 2"/>
          <p:cNvSpPr txBox="1"/>
          <p:nvPr/>
        </p:nvSpPr>
        <p:spPr>
          <a:xfrm>
            <a:off x="10957255" y="6327648"/>
            <a:ext cx="548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50" dirty="0">
                <a:solidFill>
                  <a:srgbClr val="6E7C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950" dirty="0"/>
          </a:p>
        </p:txBody>
      </p:sp>
      <p:sp>
        <p:nvSpPr>
          <p:cNvPr id="5" name="Shape 3"/>
          <p:cNvSpPr/>
          <p:nvPr/>
        </p:nvSpPr>
        <p:spPr>
          <a:xfrm>
            <a:off x="685800" y="1463040"/>
            <a:ext cx="5181448" cy="2148840"/>
          </a:xfrm>
          <a:prstGeom prst="roundRect">
            <a:avLst>
              <a:gd name="adj" fmla="val 2128"/>
            </a:avLst>
          </a:prstGeom>
          <a:solidFill>
            <a:srgbClr val="F1F4F6"/>
          </a:solidFill>
          <a:ln w="9525">
            <a:solidFill>
              <a:srgbClr val="F1F4F6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1005840" y="1627632"/>
            <a:ext cx="4541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50" dirty="0">
                <a:solidFill>
                  <a:srgbClr val="B45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REPAIR 1 — INSIST m ≥ n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1005840" y="1993392"/>
            <a:ext cx="454136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dirty="0">
                <a:solidFill>
                  <a:srgbClr val="2E3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agents, two goods worth 1 and ε, both agents agreeing.</a:t>
            </a:r>
            <a:endParaRPr lang="en-US" sz="1400" dirty="0"/>
          </a:p>
          <a:p>
            <a:pPr marL="0" indent="0" algn="l">
              <a:lnSpc>
                <a:spcPts val="1890"/>
              </a:lnSpc>
              <a:buNone/>
            </a:pPr>
            <a:r>
              <a:rPr lang="en-US" sz="1400" dirty="0">
                <a:solidFill>
                  <a:srgbClr val="2E3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agent holds only the ε good:</a:t>
            </a:r>
            <a:endParaRPr lang="en-US" sz="1400" dirty="0"/>
          </a:p>
        </p:txBody>
      </p:sp>
      <p:sp>
        <p:nvSpPr>
          <p:cNvPr id="8" name="Text 6"/>
          <p:cNvSpPr txBox="1"/>
          <p:nvPr/>
        </p:nvSpPr>
        <p:spPr>
          <a:xfrm>
            <a:off x="1005840" y="2788920"/>
            <a:ext cx="454136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i="1" dirty="0">
                <a:solidFill>
                  <a:srgbClr val="B453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ε ≥ α · 1   ⟹   α ≤ ε → 0</a:t>
            </a:r>
            <a:endParaRPr lang="en-US" sz="1600" dirty="0"/>
          </a:p>
        </p:txBody>
      </p:sp>
      <p:sp>
        <p:nvSpPr>
          <p:cNvPr id="9" name="Text 7"/>
          <p:cNvSpPr txBox="1"/>
          <p:nvPr/>
        </p:nvSpPr>
        <p:spPr>
          <a:xfrm>
            <a:off x="1005840" y="3200400"/>
            <a:ext cx="45413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688"/>
              </a:lnSpc>
              <a:buNone/>
            </a:pPr>
            <a:r>
              <a:rPr lang="en-US" sz="1250" i="1" dirty="0">
                <a:solidFill>
                  <a:srgbClr val="6E7C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agent holding an item does not help.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6324448" y="1463040"/>
            <a:ext cx="5181448" cy="2148840"/>
          </a:xfrm>
          <a:prstGeom prst="roundRect">
            <a:avLst>
              <a:gd name="adj" fmla="val 2128"/>
            </a:avLst>
          </a:prstGeom>
          <a:solidFill>
            <a:srgbClr val="F1F4F6"/>
          </a:solidFill>
          <a:ln w="9525">
            <a:solidFill>
              <a:srgbClr val="F1F4F6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6644488" y="1627632"/>
            <a:ext cx="4541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50" dirty="0">
                <a:solidFill>
                  <a:srgbClr val="B45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REPAIR 2 — ADDITIVE SLACK ε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6644488" y="1993392"/>
            <a:ext cx="454136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dirty="0">
                <a:solidFill>
                  <a:srgbClr val="2E3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Normalise so that each agent values the whole set at 1, then ask for: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6644488" y="2560320"/>
            <a:ext cx="454136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i="1" dirty="0">
                <a:solidFill>
                  <a:srgbClr val="1C2B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</a:t>
            </a:r>
            <a:r>
              <a:rPr lang="en-US" sz="1600" i="1" baseline="-40000" dirty="0">
                <a:solidFill>
                  <a:srgbClr val="1C2B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600" i="1" dirty="0">
                <a:solidFill>
                  <a:srgbClr val="1C2B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(A</a:t>
            </a:r>
            <a:r>
              <a:rPr lang="en-US" sz="1600" i="1" baseline="-40000" dirty="0">
                <a:solidFill>
                  <a:srgbClr val="1C2B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600" i="1" dirty="0">
                <a:solidFill>
                  <a:srgbClr val="1C2B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 ≥ v</a:t>
            </a:r>
            <a:r>
              <a:rPr lang="en-US" sz="1600" i="1" baseline="-40000" dirty="0">
                <a:solidFill>
                  <a:srgbClr val="1C2B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600" i="1" dirty="0">
                <a:solidFill>
                  <a:srgbClr val="1C2B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(A</a:t>
            </a:r>
            <a:r>
              <a:rPr lang="en-US" sz="1600" i="1" baseline="-40000" dirty="0">
                <a:solidFill>
                  <a:srgbClr val="1C2B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</a:t>
            </a:r>
            <a:r>
              <a:rPr lang="en-US" sz="1600" i="1" dirty="0">
                <a:solidFill>
                  <a:srgbClr val="1C2B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 − ε</a:t>
            </a:r>
            <a:endParaRPr lang="en-US" sz="1600" dirty="0"/>
          </a:p>
        </p:txBody>
      </p:sp>
      <p:sp>
        <p:nvSpPr>
          <p:cNvPr id="14" name="Text 12"/>
          <p:cNvSpPr txBox="1"/>
          <p:nvPr/>
        </p:nvSpPr>
        <p:spPr>
          <a:xfrm>
            <a:off x="6644488" y="2971800"/>
            <a:ext cx="454136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dirty="0">
                <a:solidFill>
                  <a:srgbClr val="2E3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 the one-good instance the envy is exactly 1, so no ε &lt; 1 is satisfiable.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685800" y="3886200"/>
            <a:ext cx="10820095" cy="160020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 w="12700">
            <a:solidFill>
              <a:srgbClr val="B4532A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1051560" y="4069080"/>
            <a:ext cx="1008857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50" dirty="0">
                <a:solidFill>
                  <a:srgbClr val="B45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COMMON FAILURE</a:t>
            </a:r>
            <a:endParaRPr lang="en-US" sz="1300" dirty="0"/>
          </a:p>
        </p:txBody>
      </p:sp>
      <p:sp>
        <p:nvSpPr>
          <p:cNvPr id="17" name="Text 15"/>
          <p:cNvSpPr txBox="1"/>
          <p:nvPr/>
        </p:nvSpPr>
        <p:spPr>
          <a:xfrm>
            <a:off x="1051560" y="4407408"/>
            <a:ext cx="1008857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500" dirty="0">
                <a:solidFill>
                  <a:srgbClr val="2E3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Both repairs fix the slack in advance. But the size of the obstruction is an instance-dependent quantity — the value of a single item — and no constant, multiplicative or additive, can track it.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85800" y="274320"/>
            <a:ext cx="1082009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140" dirty="0">
                <a:solidFill>
                  <a:srgbClr val="6E7C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0 · MOTIVATION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685800" y="530352"/>
            <a:ext cx="10820095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900" b="1" dirty="0">
                <a:solidFill>
                  <a:srgbClr val="1C2B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relaxation the obstruction asks for</a:t>
            </a:r>
            <a:endParaRPr lang="en-US" sz="2900" dirty="0"/>
          </a:p>
        </p:txBody>
      </p:sp>
      <p:sp>
        <p:nvSpPr>
          <p:cNvPr id="4" name="Text 2"/>
          <p:cNvSpPr txBox="1"/>
          <p:nvPr/>
        </p:nvSpPr>
        <p:spPr>
          <a:xfrm>
            <a:off x="10957255" y="6327648"/>
            <a:ext cx="548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50" dirty="0">
                <a:solidFill>
                  <a:srgbClr val="6E7C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950" dirty="0"/>
          </a:p>
        </p:txBody>
      </p:sp>
      <p:sp>
        <p:nvSpPr>
          <p:cNvPr id="5" name="Text 3"/>
          <p:cNvSpPr txBox="1"/>
          <p:nvPr/>
        </p:nvSpPr>
        <p:spPr>
          <a:xfrm>
            <a:off x="685800" y="1444752"/>
            <a:ext cx="10820095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600" b="1" dirty="0">
                <a:solidFill>
                  <a:srgbClr val="1C2B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Forgive exactly one item — the unit of granularity itself.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685800" y="1874520"/>
            <a:ext cx="5181448" cy="1783080"/>
          </a:xfrm>
          <a:prstGeom prst="roundRect">
            <a:avLst>
              <a:gd name="adj" fmla="val 2564"/>
            </a:avLst>
          </a:prstGeom>
          <a:solidFill>
            <a:srgbClr val="F1F4F6"/>
          </a:solidFill>
          <a:ln w="9525">
            <a:solidFill>
              <a:srgbClr val="F1F4F6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1005840" y="2057400"/>
            <a:ext cx="4541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50" dirty="0">
                <a:solidFill>
                  <a:srgbClr val="B45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EF1 — ENVY-FREE UP TO ONE GOOD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1005840" y="2468880"/>
            <a:ext cx="454136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i="1" dirty="0">
                <a:solidFill>
                  <a:srgbClr val="1C2B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∃ g ∈ A</a:t>
            </a:r>
            <a:r>
              <a:rPr lang="en-US" sz="1600" i="1" baseline="-40000" dirty="0">
                <a:solidFill>
                  <a:srgbClr val="1C2B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</a:t>
            </a:r>
            <a:r>
              <a:rPr lang="en-US" sz="1600" i="1" dirty="0">
                <a:solidFill>
                  <a:srgbClr val="1C2B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:   v</a:t>
            </a:r>
            <a:r>
              <a:rPr lang="en-US" sz="1600" i="1" baseline="-40000" dirty="0">
                <a:solidFill>
                  <a:srgbClr val="1C2B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600" i="1" dirty="0">
                <a:solidFill>
                  <a:srgbClr val="1C2B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(A</a:t>
            </a:r>
            <a:r>
              <a:rPr lang="en-US" sz="1600" i="1" baseline="-40000" dirty="0">
                <a:solidFill>
                  <a:srgbClr val="1C2B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600" i="1" dirty="0">
                <a:solidFill>
                  <a:srgbClr val="1C2B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 ≥ v</a:t>
            </a:r>
            <a:r>
              <a:rPr lang="en-US" sz="1600" i="1" baseline="-40000" dirty="0">
                <a:solidFill>
                  <a:srgbClr val="1C2B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600" i="1" dirty="0">
                <a:solidFill>
                  <a:srgbClr val="1C2B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(A</a:t>
            </a:r>
            <a:r>
              <a:rPr lang="en-US" sz="1600" i="1" baseline="-40000" dirty="0">
                <a:solidFill>
                  <a:srgbClr val="1C2B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</a:t>
            </a:r>
            <a:r>
              <a:rPr lang="en-US" sz="1600" i="1" dirty="0">
                <a:solidFill>
                  <a:srgbClr val="1C2B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\ {g})</a:t>
            </a:r>
            <a:endParaRPr lang="en-US" sz="1600" dirty="0"/>
          </a:p>
        </p:txBody>
      </p:sp>
      <p:sp>
        <p:nvSpPr>
          <p:cNvPr id="9" name="Text 7"/>
          <p:cNvSpPr txBox="1"/>
          <p:nvPr/>
        </p:nvSpPr>
        <p:spPr>
          <a:xfrm>
            <a:off x="1005840" y="2926080"/>
            <a:ext cx="454136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i="1" dirty="0">
                <a:solidFill>
                  <a:srgbClr val="6E7C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Forgive the most valuable item in the envied bundle.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4913089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85800" y="274320"/>
            <a:ext cx="1082009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140" dirty="0">
                <a:solidFill>
                  <a:srgbClr val="6E7C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0 · MOTIVATION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685800" y="530352"/>
            <a:ext cx="10820095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900" b="1" dirty="0">
                <a:solidFill>
                  <a:srgbClr val="1C2B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relaxation the obstruction asks for</a:t>
            </a:r>
            <a:endParaRPr lang="en-US" sz="2900" dirty="0"/>
          </a:p>
        </p:txBody>
      </p:sp>
      <p:sp>
        <p:nvSpPr>
          <p:cNvPr id="4" name="Text 2"/>
          <p:cNvSpPr txBox="1"/>
          <p:nvPr/>
        </p:nvSpPr>
        <p:spPr>
          <a:xfrm>
            <a:off x="10957255" y="6327648"/>
            <a:ext cx="548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50" dirty="0">
                <a:solidFill>
                  <a:srgbClr val="6E7C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950" dirty="0"/>
          </a:p>
        </p:txBody>
      </p:sp>
      <p:sp>
        <p:nvSpPr>
          <p:cNvPr id="5" name="Text 3"/>
          <p:cNvSpPr txBox="1"/>
          <p:nvPr/>
        </p:nvSpPr>
        <p:spPr>
          <a:xfrm>
            <a:off x="685800" y="1444752"/>
            <a:ext cx="10820095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600" b="1" dirty="0">
                <a:solidFill>
                  <a:srgbClr val="1C2B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Forgive exactly one item — the unit of granularity itself.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685800" y="1874520"/>
            <a:ext cx="5181448" cy="1783080"/>
          </a:xfrm>
          <a:prstGeom prst="roundRect">
            <a:avLst>
              <a:gd name="adj" fmla="val 2564"/>
            </a:avLst>
          </a:prstGeom>
          <a:solidFill>
            <a:srgbClr val="F1F4F6"/>
          </a:solidFill>
          <a:ln w="9525">
            <a:solidFill>
              <a:srgbClr val="F1F4F6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1005840" y="2057400"/>
            <a:ext cx="4541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50" dirty="0">
                <a:solidFill>
                  <a:srgbClr val="B45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EF1 — ENVY-FREE UP TO ONE GOOD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1005840" y="2468880"/>
            <a:ext cx="454136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i="1" dirty="0">
                <a:solidFill>
                  <a:srgbClr val="1C2B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∃ g ∈ A</a:t>
            </a:r>
            <a:r>
              <a:rPr lang="en-US" sz="1600" i="1" baseline="-40000" dirty="0">
                <a:solidFill>
                  <a:srgbClr val="1C2B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</a:t>
            </a:r>
            <a:r>
              <a:rPr lang="en-US" sz="1600" i="1" dirty="0">
                <a:solidFill>
                  <a:srgbClr val="1C2B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:   v</a:t>
            </a:r>
            <a:r>
              <a:rPr lang="en-US" sz="1600" i="1" baseline="-40000" dirty="0">
                <a:solidFill>
                  <a:srgbClr val="1C2B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600" i="1" dirty="0">
                <a:solidFill>
                  <a:srgbClr val="1C2B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(A</a:t>
            </a:r>
            <a:r>
              <a:rPr lang="en-US" sz="1600" i="1" baseline="-40000" dirty="0">
                <a:solidFill>
                  <a:srgbClr val="1C2B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600" i="1" dirty="0">
                <a:solidFill>
                  <a:srgbClr val="1C2B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 ≥ v</a:t>
            </a:r>
            <a:r>
              <a:rPr lang="en-US" sz="1600" i="1" baseline="-40000" dirty="0">
                <a:solidFill>
                  <a:srgbClr val="1C2B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600" i="1" dirty="0">
                <a:solidFill>
                  <a:srgbClr val="1C2B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(A</a:t>
            </a:r>
            <a:r>
              <a:rPr lang="en-US" sz="1600" i="1" baseline="-40000" dirty="0">
                <a:solidFill>
                  <a:srgbClr val="1C2B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</a:t>
            </a:r>
            <a:r>
              <a:rPr lang="en-US" sz="1600" i="1" dirty="0">
                <a:solidFill>
                  <a:srgbClr val="1C2B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\ {g})</a:t>
            </a:r>
            <a:endParaRPr lang="en-US" sz="1600" dirty="0"/>
          </a:p>
        </p:txBody>
      </p:sp>
      <p:sp>
        <p:nvSpPr>
          <p:cNvPr id="9" name="Text 7"/>
          <p:cNvSpPr txBox="1"/>
          <p:nvPr/>
        </p:nvSpPr>
        <p:spPr>
          <a:xfrm>
            <a:off x="1005840" y="2926080"/>
            <a:ext cx="454136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i="1" dirty="0">
                <a:solidFill>
                  <a:srgbClr val="6E7C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Forgive the most valuable item in the envied bundle.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6324448" y="1874520"/>
            <a:ext cx="5181448" cy="1783080"/>
          </a:xfrm>
          <a:prstGeom prst="roundRect">
            <a:avLst>
              <a:gd name="adj" fmla="val 2564"/>
            </a:avLst>
          </a:prstGeom>
          <a:solidFill>
            <a:srgbClr val="F1F4F6"/>
          </a:solidFill>
          <a:ln w="9525">
            <a:solidFill>
              <a:srgbClr val="F1F4F6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6644488" y="2057400"/>
            <a:ext cx="4541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50" dirty="0">
                <a:solidFill>
                  <a:srgbClr val="B45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EFX — ENVY-FREE UP TO ANY GOOD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6644488" y="2468880"/>
            <a:ext cx="454136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i="1" dirty="0">
                <a:solidFill>
                  <a:srgbClr val="1C2B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∀ g ∈ A</a:t>
            </a:r>
            <a:r>
              <a:rPr lang="en-US" sz="1600" i="1" baseline="-40000" dirty="0">
                <a:solidFill>
                  <a:srgbClr val="1C2B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</a:t>
            </a:r>
            <a:r>
              <a:rPr lang="en-US" sz="1600" i="1" dirty="0">
                <a:solidFill>
                  <a:srgbClr val="1C2B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:   v</a:t>
            </a:r>
            <a:r>
              <a:rPr lang="en-US" sz="1600" i="1" baseline="-40000" dirty="0">
                <a:solidFill>
                  <a:srgbClr val="1C2B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600" i="1" dirty="0">
                <a:solidFill>
                  <a:srgbClr val="1C2B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(A</a:t>
            </a:r>
            <a:r>
              <a:rPr lang="en-US" sz="1600" i="1" baseline="-40000" dirty="0">
                <a:solidFill>
                  <a:srgbClr val="1C2B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600" i="1" dirty="0">
                <a:solidFill>
                  <a:srgbClr val="1C2B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 ≥ v</a:t>
            </a:r>
            <a:r>
              <a:rPr lang="en-US" sz="1600" i="1" baseline="-40000" dirty="0">
                <a:solidFill>
                  <a:srgbClr val="1C2B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600" i="1" dirty="0">
                <a:solidFill>
                  <a:srgbClr val="1C2B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(A</a:t>
            </a:r>
            <a:r>
              <a:rPr lang="en-US" sz="1600" i="1" baseline="-40000" dirty="0">
                <a:solidFill>
                  <a:srgbClr val="1C2B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</a:t>
            </a:r>
            <a:r>
              <a:rPr lang="en-US" sz="1600" i="1" dirty="0">
                <a:solidFill>
                  <a:srgbClr val="1C2B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\ {g})</a:t>
            </a:r>
            <a:endParaRPr lang="en-US" sz="1600" dirty="0"/>
          </a:p>
        </p:txBody>
      </p:sp>
      <p:sp>
        <p:nvSpPr>
          <p:cNvPr id="13" name="Text 11"/>
          <p:cNvSpPr txBox="1"/>
          <p:nvPr/>
        </p:nvSpPr>
        <p:spPr>
          <a:xfrm>
            <a:off x="6644488" y="2926080"/>
            <a:ext cx="454136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i="1" dirty="0">
                <a:solidFill>
                  <a:srgbClr val="6E7C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Forgive only the least valuable item.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685800" y="3977640"/>
            <a:ext cx="10820095" cy="1463040"/>
          </a:xfrm>
          <a:prstGeom prst="roundRect">
            <a:avLst>
              <a:gd name="adj" fmla="val 3125"/>
            </a:avLst>
          </a:prstGeom>
          <a:solidFill>
            <a:srgbClr val="FFFFFF"/>
          </a:solidFill>
          <a:ln w="9525">
            <a:solidFill>
              <a:srgbClr val="D3DAE0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1051560" y="4297680"/>
            <a:ext cx="1008857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i="1" dirty="0">
                <a:solidFill>
                  <a:srgbClr val="1C2B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EF   ⟹   EFX   ⟹   EF1</a:t>
            </a:r>
            <a:endParaRPr lang="en-US" sz="2000" dirty="0"/>
          </a:p>
        </p:txBody>
      </p:sp>
      <p:sp>
        <p:nvSpPr>
          <p:cNvPr id="16" name="Text 14"/>
          <p:cNvSpPr txBox="1"/>
          <p:nvPr/>
        </p:nvSpPr>
        <p:spPr>
          <a:xfrm>
            <a:off x="1051560" y="4800600"/>
            <a:ext cx="1008857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890"/>
              </a:lnSpc>
              <a:buNone/>
            </a:pPr>
            <a:r>
              <a:rPr lang="en-US" sz="1400" i="1" dirty="0">
                <a:solidFill>
                  <a:srgbClr val="6E7C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Both quantify over items rather than over values. The slack is a bundle element, not a constant.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85800" y="274320"/>
            <a:ext cx="1082009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140" dirty="0">
                <a:solidFill>
                  <a:srgbClr val="6E7C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1 · MODEL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685800" y="530352"/>
            <a:ext cx="10820095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900" b="1" dirty="0">
                <a:solidFill>
                  <a:srgbClr val="1C2B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Instances and allocations</a:t>
            </a:r>
            <a:endParaRPr lang="en-US" sz="2900" dirty="0"/>
          </a:p>
        </p:txBody>
      </p:sp>
      <p:sp>
        <p:nvSpPr>
          <p:cNvPr id="4" name="Text 2"/>
          <p:cNvSpPr txBox="1"/>
          <p:nvPr/>
        </p:nvSpPr>
        <p:spPr>
          <a:xfrm>
            <a:off x="10957255" y="6327648"/>
            <a:ext cx="548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50" dirty="0">
                <a:solidFill>
                  <a:srgbClr val="6E7C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950" dirty="0"/>
          </a:p>
        </p:txBody>
      </p:sp>
      <p:sp>
        <p:nvSpPr>
          <p:cNvPr id="5" name="Shape 3"/>
          <p:cNvSpPr/>
          <p:nvPr/>
        </p:nvSpPr>
        <p:spPr>
          <a:xfrm>
            <a:off x="685800" y="1463040"/>
            <a:ext cx="10820095" cy="1691640"/>
          </a:xfrm>
          <a:prstGeom prst="roundRect">
            <a:avLst>
              <a:gd name="adj" fmla="val 2703"/>
            </a:avLst>
          </a:prstGeom>
          <a:solidFill>
            <a:srgbClr val="F1F4F6"/>
          </a:solidFill>
          <a:ln w="9525">
            <a:solidFill>
              <a:srgbClr val="F1F4F6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1051560" y="1627632"/>
            <a:ext cx="3657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50" dirty="0">
                <a:solidFill>
                  <a:srgbClr val="B45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INSTANCE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1051560" y="1993392"/>
            <a:ext cx="1008857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500" i="1" dirty="0">
                <a:solidFill>
                  <a:srgbClr val="1C2B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 = (N, M, (v</a:t>
            </a:r>
            <a:r>
              <a:rPr lang="en-US" sz="1500" i="1" baseline="-40000" dirty="0">
                <a:solidFill>
                  <a:srgbClr val="1C2B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500" i="1" dirty="0">
                <a:solidFill>
                  <a:srgbClr val="1C2B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</a:t>
            </a:r>
            <a:r>
              <a:rPr lang="en-US" sz="1500" i="1" baseline="-40000" dirty="0">
                <a:solidFill>
                  <a:srgbClr val="1C2B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i∈N</a:t>
            </a:r>
            <a:r>
              <a:rPr lang="en-US" sz="1500" i="1" dirty="0">
                <a:solidFill>
                  <a:srgbClr val="1C2B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),    N = [n] agents,    M = m indivisible items,    v</a:t>
            </a:r>
            <a:r>
              <a:rPr lang="en-US" sz="1500" i="1" baseline="-40000" dirty="0">
                <a:solidFill>
                  <a:srgbClr val="1C2B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500" i="1" dirty="0">
                <a:solidFill>
                  <a:srgbClr val="1C2B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: 2</a:t>
            </a:r>
            <a:r>
              <a:rPr lang="en-US" sz="1500" i="1" baseline="30000" dirty="0">
                <a:solidFill>
                  <a:srgbClr val="1C2B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</a:t>
            </a:r>
            <a:r>
              <a:rPr lang="en-US" sz="1500" i="1" dirty="0">
                <a:solidFill>
                  <a:srgbClr val="1C2B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→ ℝ,   v</a:t>
            </a:r>
            <a:r>
              <a:rPr lang="en-US" sz="1500" i="1" baseline="-40000" dirty="0">
                <a:solidFill>
                  <a:srgbClr val="1C2B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500" i="1" dirty="0">
                <a:solidFill>
                  <a:srgbClr val="1C2B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(∅) = 0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1051560" y="2395728"/>
            <a:ext cx="3657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50" dirty="0">
                <a:solidFill>
                  <a:srgbClr val="B45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ALLOCATION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1051560" y="2743200"/>
            <a:ext cx="1008857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500" i="1" dirty="0">
                <a:solidFill>
                  <a:srgbClr val="1C2B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= (A</a:t>
            </a:r>
            <a:r>
              <a:rPr lang="en-US" sz="1500" i="1" baseline="-40000" dirty="0">
                <a:solidFill>
                  <a:srgbClr val="1C2B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r>
              <a:rPr lang="en-US" sz="1500" i="1" dirty="0">
                <a:solidFill>
                  <a:srgbClr val="1C2B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, …, A</a:t>
            </a:r>
            <a:r>
              <a:rPr lang="en-US" sz="1500" i="1" baseline="-40000" dirty="0">
                <a:solidFill>
                  <a:srgbClr val="1C2B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</a:t>
            </a:r>
            <a:r>
              <a:rPr lang="en-US" sz="1500" i="1" dirty="0">
                <a:solidFill>
                  <a:srgbClr val="1C2B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),    A</a:t>
            </a:r>
            <a:r>
              <a:rPr lang="en-US" sz="1500" i="1" baseline="-40000" dirty="0">
                <a:solidFill>
                  <a:srgbClr val="1C2B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500" i="1" dirty="0">
                <a:solidFill>
                  <a:srgbClr val="1C2B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∩ A</a:t>
            </a:r>
            <a:r>
              <a:rPr lang="en-US" sz="1500" i="1" baseline="-40000" dirty="0">
                <a:solidFill>
                  <a:srgbClr val="1C2B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</a:t>
            </a:r>
            <a:r>
              <a:rPr lang="en-US" sz="1500" i="1" dirty="0">
                <a:solidFill>
                  <a:srgbClr val="1C2B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∅,    ⋃ A</a:t>
            </a:r>
            <a:r>
              <a:rPr lang="en-US" sz="1500" i="1" baseline="-40000" dirty="0">
                <a:solidFill>
                  <a:srgbClr val="1C2B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500" i="1" dirty="0">
                <a:solidFill>
                  <a:srgbClr val="1C2B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⊆ M     (complete if ⋃ A</a:t>
            </a:r>
            <a:r>
              <a:rPr lang="en-US" sz="1500" i="1" baseline="-40000" dirty="0">
                <a:solidFill>
                  <a:srgbClr val="1C2B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500" i="1" dirty="0">
                <a:solidFill>
                  <a:srgbClr val="1C2B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M)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685800" y="3429000"/>
            <a:ext cx="10820095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lnSpc>
                <a:spcPts val="1885"/>
              </a:lnSpc>
              <a:spcAft>
                <a:spcPts val="700"/>
              </a:spcAft>
              <a:buSzPct val="100000"/>
              <a:buChar char="–"/>
            </a:pPr>
            <a:r>
              <a:rPr lang="en-US" sz="1450" dirty="0">
                <a:solidFill>
                  <a:srgbClr val="2E3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Bundles are ordered: agent i receives Aᵢ, and identity matters because valuations differ.</a:t>
            </a:r>
            <a:endParaRPr lang="en-US" sz="1450" dirty="0"/>
          </a:p>
          <a:p>
            <a:pPr marL="177800" indent="-177800">
              <a:lnSpc>
                <a:spcPts val="1885"/>
              </a:lnSpc>
              <a:spcAft>
                <a:spcPts val="700"/>
              </a:spcAft>
              <a:buSzPct val="100000"/>
              <a:buChar char="–"/>
            </a:pPr>
            <a:r>
              <a:rPr lang="en-US" sz="1450" dirty="0">
                <a:solidFill>
                  <a:srgbClr val="2E3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Free disposal is not assumed. Completeness is a real constraint — it is exactly what forces an agent to accept an item she does not want.</a:t>
            </a:r>
            <a:endParaRPr lang="en-US" sz="1450" dirty="0"/>
          </a:p>
          <a:p>
            <a:pPr marL="177800" indent="-177800">
              <a:lnSpc>
                <a:spcPts val="1885"/>
              </a:lnSpc>
              <a:spcAft>
                <a:spcPts val="700"/>
              </a:spcAft>
              <a:buSzPct val="100000"/>
              <a:buChar char="–"/>
            </a:pPr>
            <a:r>
              <a:rPr lang="en-US" sz="1450" dirty="0">
                <a:solidFill>
                  <a:srgbClr val="2E3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Partial allocations are first-class objects for us, not an intermediate accident.</a:t>
            </a:r>
            <a:endParaRPr lang="en-US" sz="1450" dirty="0"/>
          </a:p>
        </p:txBody>
      </p:sp>
      <p:sp>
        <p:nvSpPr>
          <p:cNvPr id="11" name="Shape 9"/>
          <p:cNvSpPr/>
          <p:nvPr/>
        </p:nvSpPr>
        <p:spPr>
          <a:xfrm>
            <a:off x="685800" y="4983480"/>
            <a:ext cx="10820095" cy="9144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B4532A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1051560" y="5138928"/>
            <a:ext cx="1008857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dirty="0">
                <a:solidFill>
                  <a:srgbClr val="1C2B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Both algorithms in Parts 3–5 build an allocation one item at a time, maintaining EF1 on the partial allocation as an invariant. That is only possible because EF1 is meaningful for partial allocations.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85800" y="274320"/>
            <a:ext cx="1082009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140" dirty="0">
                <a:solidFill>
                  <a:srgbClr val="6E7C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1 · MODEL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685800" y="530352"/>
            <a:ext cx="10820095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900" b="1" dirty="0">
                <a:solidFill>
                  <a:srgbClr val="1C2B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Valuation classes</a:t>
            </a:r>
            <a:endParaRPr lang="en-US" sz="2900" dirty="0"/>
          </a:p>
        </p:txBody>
      </p:sp>
      <p:sp>
        <p:nvSpPr>
          <p:cNvPr id="4" name="Text 2"/>
          <p:cNvSpPr txBox="1"/>
          <p:nvPr/>
        </p:nvSpPr>
        <p:spPr>
          <a:xfrm>
            <a:off x="10957255" y="6327648"/>
            <a:ext cx="548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50" dirty="0">
                <a:solidFill>
                  <a:srgbClr val="6E7C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950" dirty="0"/>
          </a:p>
        </p:txBody>
      </p:sp>
      <p:sp>
        <p:nvSpPr>
          <p:cNvPr id="5" name="Shape 3"/>
          <p:cNvSpPr/>
          <p:nvPr/>
        </p:nvSpPr>
        <p:spPr>
          <a:xfrm>
            <a:off x="685800" y="1481328"/>
            <a:ext cx="6400800" cy="4206240"/>
          </a:xfrm>
          <a:prstGeom prst="roundRect">
            <a:avLst>
              <a:gd name="adj" fmla="val 1087"/>
            </a:avLst>
          </a:prstGeom>
          <a:solidFill>
            <a:srgbClr val="FFFFFF"/>
          </a:solidFill>
          <a:ln w="9525">
            <a:solidFill>
              <a:srgbClr val="D3DAE0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1005840" y="1664208"/>
            <a:ext cx="5760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6E7C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General set functions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1005840" y="1993392"/>
            <a:ext cx="5760720" cy="3474720"/>
          </a:xfrm>
          <a:prstGeom prst="roundRect">
            <a:avLst>
              <a:gd name="adj" fmla="val 1316"/>
            </a:avLst>
          </a:prstGeom>
          <a:solidFill>
            <a:srgbClr val="E7ECF0"/>
          </a:solidFill>
          <a:ln w="9525">
            <a:solidFill>
              <a:srgbClr val="E7ECF0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1280160" y="2148840"/>
            <a:ext cx="5212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C2B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Doubly monotone</a:t>
            </a:r>
            <a:endParaRPr lang="en-US" sz="1350" dirty="0"/>
          </a:p>
        </p:txBody>
      </p:sp>
      <p:sp>
        <p:nvSpPr>
          <p:cNvPr id="9" name="Text 7"/>
          <p:cNvSpPr txBox="1"/>
          <p:nvPr/>
        </p:nvSpPr>
        <p:spPr>
          <a:xfrm>
            <a:off x="1280160" y="2395728"/>
            <a:ext cx="5212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i="1" dirty="0">
                <a:solidFill>
                  <a:srgbClr val="6E7C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item is an objective good or an objective chore, per agent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1280160" y="2743200"/>
            <a:ext cx="2468880" cy="2468880"/>
          </a:xfrm>
          <a:prstGeom prst="roundRect">
            <a:avLst>
              <a:gd name="adj" fmla="val 1852"/>
            </a:avLst>
          </a:prstGeom>
          <a:solidFill>
            <a:srgbClr val="FFFFFF"/>
          </a:solidFill>
          <a:ln w="15875">
            <a:solidFill>
              <a:srgbClr val="B4532A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1280160" y="2926080"/>
            <a:ext cx="2468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700"/>
              </a:lnSpc>
              <a:buNone/>
            </a:pPr>
            <a:r>
              <a:rPr lang="en-US" sz="1400" b="1" dirty="0">
                <a:solidFill>
                  <a:srgbClr val="B45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Monotone</a:t>
            </a:r>
            <a:endParaRPr lang="en-US" sz="1400" dirty="0"/>
          </a:p>
          <a:p>
            <a:pPr marL="0" indent="0" algn="ctr">
              <a:lnSpc>
                <a:spcPts val="1700"/>
              </a:lnSpc>
              <a:buNone/>
            </a:pPr>
            <a:r>
              <a:rPr lang="en-US" sz="1400" b="1" dirty="0">
                <a:solidFill>
                  <a:srgbClr val="B45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goods</a:t>
            </a:r>
            <a:endParaRPr lang="en-US" sz="1400" dirty="0"/>
          </a:p>
        </p:txBody>
      </p:sp>
      <p:sp>
        <p:nvSpPr>
          <p:cNvPr id="12" name="Text 10"/>
          <p:cNvSpPr txBox="1"/>
          <p:nvPr/>
        </p:nvSpPr>
        <p:spPr>
          <a:xfrm>
            <a:off x="1325880" y="3794760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i="1" dirty="0">
                <a:solidFill>
                  <a:srgbClr val="1C2B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</a:t>
            </a:r>
            <a:r>
              <a:rPr lang="en-US" sz="1300" i="1" baseline="-40000" dirty="0">
                <a:solidFill>
                  <a:srgbClr val="1C2B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300" i="1" dirty="0">
                <a:solidFill>
                  <a:srgbClr val="1C2B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(S) ≤ v</a:t>
            </a:r>
            <a:r>
              <a:rPr lang="en-US" sz="1300" i="1" baseline="-40000" dirty="0">
                <a:solidFill>
                  <a:srgbClr val="1C2B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300" i="1" dirty="0">
                <a:solidFill>
                  <a:srgbClr val="1C2B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(S ∪ {o})</a:t>
            </a:r>
            <a:endParaRPr lang="en-US" sz="1300" dirty="0"/>
          </a:p>
        </p:txBody>
      </p:sp>
      <p:sp>
        <p:nvSpPr>
          <p:cNvPr id="13" name="Text 11"/>
          <p:cNvSpPr txBox="1"/>
          <p:nvPr/>
        </p:nvSpPr>
        <p:spPr>
          <a:xfrm>
            <a:off x="1280160" y="4617720"/>
            <a:ext cx="2468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755"/>
              </a:lnSpc>
              <a:buNone/>
            </a:pPr>
            <a:r>
              <a:rPr lang="en-US" sz="1300" i="1" dirty="0">
                <a:solidFill>
                  <a:srgbClr val="6E7C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Parts 2–4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4023360" y="2743200"/>
            <a:ext cx="2468880" cy="2468880"/>
          </a:xfrm>
          <a:prstGeom prst="roundRect">
            <a:avLst>
              <a:gd name="adj" fmla="val 1852"/>
            </a:avLst>
          </a:prstGeom>
          <a:solidFill>
            <a:srgbClr val="FFFFFF"/>
          </a:solidFill>
          <a:ln w="15875">
            <a:solidFill>
              <a:srgbClr val="2E6E6B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4023360" y="2926080"/>
            <a:ext cx="2468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700"/>
              </a:lnSpc>
              <a:buNone/>
            </a:pPr>
            <a:r>
              <a:rPr lang="en-US" sz="1400" b="1" dirty="0">
                <a:solidFill>
                  <a:srgbClr val="2E6E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Monotone</a:t>
            </a:r>
            <a:endParaRPr lang="en-US" sz="1400" dirty="0"/>
          </a:p>
          <a:p>
            <a:pPr marL="0" indent="0" algn="ctr">
              <a:lnSpc>
                <a:spcPts val="1700"/>
              </a:lnSpc>
              <a:buNone/>
            </a:pPr>
            <a:r>
              <a:rPr lang="en-US" sz="1400" b="1" dirty="0">
                <a:solidFill>
                  <a:srgbClr val="2E6E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chores</a:t>
            </a:r>
            <a:endParaRPr lang="en-US" sz="1400" dirty="0"/>
          </a:p>
        </p:txBody>
      </p:sp>
      <p:sp>
        <p:nvSpPr>
          <p:cNvPr id="16" name="Text 14"/>
          <p:cNvSpPr txBox="1"/>
          <p:nvPr/>
        </p:nvSpPr>
        <p:spPr>
          <a:xfrm>
            <a:off x="4069080" y="3794760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i="1" dirty="0">
                <a:solidFill>
                  <a:srgbClr val="1C2B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</a:t>
            </a:r>
            <a:r>
              <a:rPr lang="en-US" sz="1300" i="1" baseline="-40000" dirty="0">
                <a:solidFill>
                  <a:srgbClr val="1C2B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300" i="1" dirty="0">
                <a:solidFill>
                  <a:srgbClr val="1C2B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(S) ≥ v</a:t>
            </a:r>
            <a:r>
              <a:rPr lang="en-US" sz="1300" i="1" baseline="-40000" dirty="0">
                <a:solidFill>
                  <a:srgbClr val="1C2B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300" i="1" dirty="0">
                <a:solidFill>
                  <a:srgbClr val="1C2B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(S ∪ {o})</a:t>
            </a:r>
            <a:endParaRPr lang="en-US" sz="1300" dirty="0"/>
          </a:p>
        </p:txBody>
      </p:sp>
      <p:sp>
        <p:nvSpPr>
          <p:cNvPr id="17" name="Text 15"/>
          <p:cNvSpPr txBox="1"/>
          <p:nvPr/>
        </p:nvSpPr>
        <p:spPr>
          <a:xfrm>
            <a:off x="4023360" y="4617720"/>
            <a:ext cx="2468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755"/>
              </a:lnSpc>
              <a:buNone/>
            </a:pPr>
            <a:r>
              <a:rPr lang="en-US" sz="1300" i="1" dirty="0">
                <a:solidFill>
                  <a:srgbClr val="6E7C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5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7543800" y="1481328"/>
            <a:ext cx="3962095" cy="4206240"/>
          </a:xfrm>
          <a:prstGeom prst="roundRect">
            <a:avLst>
              <a:gd name="adj" fmla="val 1154"/>
            </a:avLst>
          </a:prstGeom>
          <a:solidFill>
            <a:srgbClr val="F1F4F6"/>
          </a:solidFill>
          <a:ln w="9525">
            <a:solidFill>
              <a:srgbClr val="F1F4F6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7863840" y="1691640"/>
            <a:ext cx="332201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kern="0" spc="50" dirty="0">
                <a:solidFill>
                  <a:srgbClr val="B45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ADDITIVITY IS A SEPARATE AXIS</a:t>
            </a:r>
            <a:endParaRPr lang="en-US" sz="1250" dirty="0"/>
          </a:p>
        </p:txBody>
      </p:sp>
      <p:sp>
        <p:nvSpPr>
          <p:cNvPr id="20" name="Text 18"/>
          <p:cNvSpPr txBox="1"/>
          <p:nvPr/>
        </p:nvSpPr>
        <p:spPr>
          <a:xfrm>
            <a:off x="7863840" y="2103120"/>
            <a:ext cx="33220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i="1" dirty="0">
                <a:solidFill>
                  <a:srgbClr val="1C2B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</a:t>
            </a:r>
            <a:r>
              <a:rPr lang="en-US" sz="1600" i="1" baseline="-40000" dirty="0">
                <a:solidFill>
                  <a:srgbClr val="1C2B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600" i="1" dirty="0">
                <a:solidFill>
                  <a:srgbClr val="1C2B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(S) = Σ</a:t>
            </a:r>
            <a:r>
              <a:rPr lang="en-US" sz="1600" i="1" baseline="-40000" dirty="0">
                <a:solidFill>
                  <a:srgbClr val="1C2B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g∈S</a:t>
            </a:r>
            <a:r>
              <a:rPr lang="en-US" sz="1600" i="1" dirty="0">
                <a:solidFill>
                  <a:srgbClr val="1C2B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v</a:t>
            </a:r>
            <a:r>
              <a:rPr lang="en-US" sz="1600" i="1" baseline="-40000" dirty="0">
                <a:solidFill>
                  <a:srgbClr val="1C2B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600" i="1" dirty="0">
                <a:solidFill>
                  <a:srgbClr val="1C2B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(g)</a:t>
            </a:r>
            <a:endParaRPr lang="en-US" sz="1600" dirty="0"/>
          </a:p>
        </p:txBody>
      </p:sp>
      <p:sp>
        <p:nvSpPr>
          <p:cNvPr id="21" name="Text 19"/>
          <p:cNvSpPr txBox="1"/>
          <p:nvPr/>
        </p:nvSpPr>
        <p:spPr>
          <a:xfrm>
            <a:off x="7863840" y="2606040"/>
            <a:ext cx="3322015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23"/>
              </a:lnSpc>
              <a:buNone/>
            </a:pPr>
            <a:r>
              <a:rPr lang="en-US" sz="1350" dirty="0">
                <a:solidFill>
                  <a:srgbClr val="2E3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cuts across the hierarchy rather than sitting inside it: additive goods, additive chores, and additive mixed manna (signed values) are all special cases of their monotone counterparts.</a:t>
            </a:r>
            <a:endParaRPr lang="en-US" sz="1350" dirty="0"/>
          </a:p>
        </p:txBody>
      </p:sp>
      <p:sp>
        <p:nvSpPr>
          <p:cNvPr id="23" name="Text 21"/>
          <p:cNvSpPr txBox="1"/>
          <p:nvPr/>
        </p:nvSpPr>
        <p:spPr>
          <a:xfrm>
            <a:off x="685800" y="6327648"/>
            <a:ext cx="1008857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6E7C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Mixed manna = additive with values of either sign; it is the additive special case of doubly monotone.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85800" y="274320"/>
            <a:ext cx="1082009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140" dirty="0">
                <a:solidFill>
                  <a:srgbClr val="6E7C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1 · MODEL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685800" y="530352"/>
            <a:ext cx="10820095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900" b="1" dirty="0">
                <a:solidFill>
                  <a:srgbClr val="1C2B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Goods, chores, and disagreement</a:t>
            </a:r>
            <a:endParaRPr lang="en-US" sz="2900" dirty="0"/>
          </a:p>
        </p:txBody>
      </p:sp>
      <p:sp>
        <p:nvSpPr>
          <p:cNvPr id="4" name="Text 2"/>
          <p:cNvSpPr txBox="1"/>
          <p:nvPr/>
        </p:nvSpPr>
        <p:spPr>
          <a:xfrm>
            <a:off x="10957255" y="6327648"/>
            <a:ext cx="548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50" dirty="0">
                <a:solidFill>
                  <a:srgbClr val="6E7C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950" dirty="0"/>
          </a:p>
        </p:txBody>
      </p:sp>
      <p:graphicFrame>
        <p:nvGraphicFramePr>
          <p:cNvPr id="1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85800" y="1481328"/>
          <a:ext cx="10789920" cy="2560320"/>
        </p:xfrm>
        <a:graphic>
          <a:graphicData uri="http://schemas.openxmlformats.org/drawingml/2006/table">
            <a:tbl>
              <a:tblPr/>
              <a:tblGrid>
                <a:gridCol w="23774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949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175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2064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Setting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2B3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Definition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2B3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Reading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2B3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2064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b="1" dirty="0">
                          <a:solidFill>
                            <a:srgbClr val="B45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Goods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dirty="0">
                          <a:solidFill>
                            <a:srgbClr val="2E3A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every item has non-negative marginal value for every agent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dirty="0">
                          <a:solidFill>
                            <a:srgbClr val="6E7C8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nobody minds receiving more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2064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b="1" dirty="0">
                          <a:solidFill>
                            <a:srgbClr val="2E6E6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Chores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dirty="0">
                          <a:solidFill>
                            <a:srgbClr val="2E3A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every item has non-positive marginal value for every agent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dirty="0">
                          <a:solidFill>
                            <a:srgbClr val="6E7C8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nobody wants more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2064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b="1" dirty="0">
                          <a:solidFill>
                            <a:srgbClr val="3D5A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Doubly monotone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dirty="0">
                          <a:solidFill>
                            <a:srgbClr val="2E3A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each agent partitions M into her own objective goods and objective chores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dirty="0">
                          <a:solidFill>
                            <a:srgbClr val="6E7C8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agents may disagree about the same item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2064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b="1" dirty="0">
                          <a:solidFill>
                            <a:srgbClr val="8A6D1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Mixed manna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dirty="0">
                          <a:solidFill>
                            <a:srgbClr val="2E3A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additive, with item values of either sign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dirty="0">
                          <a:solidFill>
                            <a:srgbClr val="6E7C8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the additive special case of the above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85800" y="274320"/>
            <a:ext cx="1082009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140" dirty="0">
                <a:solidFill>
                  <a:srgbClr val="6E7C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1 · MODEL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685800" y="530352"/>
            <a:ext cx="10820095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900" b="1" dirty="0">
                <a:solidFill>
                  <a:srgbClr val="1C2B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EF1 in three settings</a:t>
            </a:r>
            <a:endParaRPr lang="en-US" sz="2900" dirty="0"/>
          </a:p>
        </p:txBody>
      </p:sp>
      <p:sp>
        <p:nvSpPr>
          <p:cNvPr id="4" name="Text 2"/>
          <p:cNvSpPr txBox="1"/>
          <p:nvPr/>
        </p:nvSpPr>
        <p:spPr>
          <a:xfrm>
            <a:off x="10957255" y="6327648"/>
            <a:ext cx="548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50" dirty="0">
                <a:solidFill>
                  <a:srgbClr val="6E7C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endParaRPr lang="en-US" sz="950" dirty="0"/>
          </a:p>
        </p:txBody>
      </p:sp>
      <p:sp>
        <p:nvSpPr>
          <p:cNvPr id="5" name="Shape 3"/>
          <p:cNvSpPr/>
          <p:nvPr/>
        </p:nvSpPr>
        <p:spPr>
          <a:xfrm>
            <a:off x="685800" y="1481328"/>
            <a:ext cx="3301898" cy="2606040"/>
          </a:xfrm>
          <a:prstGeom prst="roundRect">
            <a:avLst>
              <a:gd name="adj" fmla="val 1754"/>
            </a:avLst>
          </a:prstGeom>
          <a:solidFill>
            <a:srgbClr val="F1F4F6"/>
          </a:solidFill>
          <a:ln w="9525">
            <a:solidFill>
              <a:srgbClr val="F1F4F6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960120" y="1664208"/>
            <a:ext cx="275325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50" dirty="0">
                <a:solidFill>
                  <a:srgbClr val="B45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GOODS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960120" y="2029968"/>
            <a:ext cx="275325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i="1" dirty="0">
                <a:solidFill>
                  <a:srgbClr val="6E7C8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∃ g ∈ A</a:t>
            </a:r>
            <a:r>
              <a:rPr lang="en-US" sz="1400" i="1" baseline="-40000" dirty="0">
                <a:solidFill>
                  <a:srgbClr val="6E7C8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</a:t>
            </a:r>
            <a:r>
              <a:rPr lang="en-US" sz="1400" i="1" dirty="0">
                <a:solidFill>
                  <a:srgbClr val="6E7C8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:</a:t>
            </a:r>
            <a:endParaRPr lang="en-US" sz="1400" dirty="0"/>
          </a:p>
        </p:txBody>
      </p:sp>
      <p:sp>
        <p:nvSpPr>
          <p:cNvPr id="8" name="Text 6"/>
          <p:cNvSpPr txBox="1"/>
          <p:nvPr/>
        </p:nvSpPr>
        <p:spPr>
          <a:xfrm>
            <a:off x="960120" y="2423160"/>
            <a:ext cx="275325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500" i="1" dirty="0">
                <a:solidFill>
                  <a:srgbClr val="1C2B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</a:t>
            </a:r>
            <a:r>
              <a:rPr lang="en-US" sz="1500" i="1" baseline="-40000" dirty="0">
                <a:solidFill>
                  <a:srgbClr val="1C2B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500" i="1" dirty="0">
                <a:solidFill>
                  <a:srgbClr val="1C2B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(A</a:t>
            </a:r>
            <a:r>
              <a:rPr lang="en-US" sz="1500" i="1" baseline="-40000" dirty="0">
                <a:solidFill>
                  <a:srgbClr val="1C2B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500" i="1" dirty="0">
                <a:solidFill>
                  <a:srgbClr val="1C2B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 ≥ v</a:t>
            </a:r>
            <a:r>
              <a:rPr lang="en-US" sz="1500" i="1" baseline="-40000" dirty="0">
                <a:solidFill>
                  <a:srgbClr val="1C2B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500" i="1" dirty="0">
                <a:solidFill>
                  <a:srgbClr val="1C2B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(A</a:t>
            </a:r>
            <a:r>
              <a:rPr lang="en-US" sz="1500" i="1" baseline="-40000" dirty="0">
                <a:solidFill>
                  <a:srgbClr val="1C2B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</a:t>
            </a:r>
            <a:r>
              <a:rPr lang="en-US" sz="1500" i="1" dirty="0">
                <a:solidFill>
                  <a:srgbClr val="1C2B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\ {g})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960120" y="2926080"/>
            <a:ext cx="275325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23"/>
              </a:lnSpc>
              <a:buNone/>
            </a:pPr>
            <a:r>
              <a:rPr lang="en-US" sz="1350" dirty="0">
                <a:solidFill>
                  <a:srgbClr val="2E3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Remove one good from the envied bundle.</a:t>
            </a:r>
            <a:endParaRPr lang="en-US" sz="1350" dirty="0"/>
          </a:p>
        </p:txBody>
      </p:sp>
      <p:sp>
        <p:nvSpPr>
          <p:cNvPr id="10" name="Shape 8"/>
          <p:cNvSpPr/>
          <p:nvPr/>
        </p:nvSpPr>
        <p:spPr>
          <a:xfrm>
            <a:off x="4444898" y="1481328"/>
            <a:ext cx="3301898" cy="2606040"/>
          </a:xfrm>
          <a:prstGeom prst="roundRect">
            <a:avLst>
              <a:gd name="adj" fmla="val 1754"/>
            </a:avLst>
          </a:prstGeom>
          <a:solidFill>
            <a:srgbClr val="F1F4F6"/>
          </a:solidFill>
          <a:ln w="9525">
            <a:solidFill>
              <a:srgbClr val="F1F4F6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4719218" y="1664208"/>
            <a:ext cx="275325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50" dirty="0">
                <a:solidFill>
                  <a:srgbClr val="2E6E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CHORES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4719218" y="2029968"/>
            <a:ext cx="275325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i="1" dirty="0">
                <a:solidFill>
                  <a:srgbClr val="6E7C8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∃ c ∈ A</a:t>
            </a:r>
            <a:r>
              <a:rPr lang="en-US" sz="1400" i="1" baseline="-40000" dirty="0">
                <a:solidFill>
                  <a:srgbClr val="6E7C8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400" i="1" dirty="0">
                <a:solidFill>
                  <a:srgbClr val="6E7C8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: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4719218" y="2423160"/>
            <a:ext cx="275325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500" i="1" dirty="0">
                <a:solidFill>
                  <a:srgbClr val="1C2B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</a:t>
            </a:r>
            <a:r>
              <a:rPr lang="en-US" sz="1500" i="1" baseline="-40000" dirty="0">
                <a:solidFill>
                  <a:srgbClr val="1C2B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500" i="1" dirty="0">
                <a:solidFill>
                  <a:srgbClr val="1C2B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(A</a:t>
            </a:r>
            <a:r>
              <a:rPr lang="en-US" sz="1500" i="1" baseline="-40000" dirty="0">
                <a:solidFill>
                  <a:srgbClr val="1C2B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500" i="1" dirty="0">
                <a:solidFill>
                  <a:srgbClr val="1C2B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\ {c}) ≥ v</a:t>
            </a:r>
            <a:r>
              <a:rPr lang="en-US" sz="1500" i="1" baseline="-40000" dirty="0">
                <a:solidFill>
                  <a:srgbClr val="1C2B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500" i="1" dirty="0">
                <a:solidFill>
                  <a:srgbClr val="1C2B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(A</a:t>
            </a:r>
            <a:r>
              <a:rPr lang="en-US" sz="1500" i="1" baseline="-40000" dirty="0">
                <a:solidFill>
                  <a:srgbClr val="1C2B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</a:t>
            </a:r>
            <a:r>
              <a:rPr lang="en-US" sz="1500" i="1" dirty="0">
                <a:solidFill>
                  <a:srgbClr val="1C2B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4719218" y="2926080"/>
            <a:ext cx="275325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23"/>
              </a:lnSpc>
              <a:buNone/>
            </a:pPr>
            <a:r>
              <a:rPr lang="en-US" sz="1350" dirty="0">
                <a:solidFill>
                  <a:srgbClr val="2E3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Remove one chore from the envious agent's own bundle.</a:t>
            </a:r>
            <a:endParaRPr lang="en-US" sz="1350" dirty="0"/>
          </a:p>
        </p:txBody>
      </p:sp>
      <p:sp>
        <p:nvSpPr>
          <p:cNvPr id="15" name="Shape 13"/>
          <p:cNvSpPr/>
          <p:nvPr/>
        </p:nvSpPr>
        <p:spPr>
          <a:xfrm>
            <a:off x="8203997" y="1481328"/>
            <a:ext cx="3301898" cy="2606040"/>
          </a:xfrm>
          <a:prstGeom prst="roundRect">
            <a:avLst>
              <a:gd name="adj" fmla="val 1754"/>
            </a:avLst>
          </a:prstGeom>
          <a:solidFill>
            <a:srgbClr val="F1F4F6"/>
          </a:solidFill>
          <a:ln w="9525">
            <a:solidFill>
              <a:srgbClr val="F1F4F6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8478317" y="1664208"/>
            <a:ext cx="275325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50" dirty="0">
                <a:solidFill>
                  <a:srgbClr val="3D5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GENERAL</a:t>
            </a:r>
            <a:endParaRPr lang="en-US" sz="1300" dirty="0"/>
          </a:p>
        </p:txBody>
      </p:sp>
      <p:sp>
        <p:nvSpPr>
          <p:cNvPr id="17" name="Text 15"/>
          <p:cNvSpPr txBox="1"/>
          <p:nvPr/>
        </p:nvSpPr>
        <p:spPr>
          <a:xfrm>
            <a:off x="8478317" y="2029968"/>
            <a:ext cx="275325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i="1" dirty="0">
                <a:solidFill>
                  <a:srgbClr val="6E7C8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∃ o ∈ A</a:t>
            </a:r>
            <a:r>
              <a:rPr lang="en-US" sz="1400" i="1" baseline="-40000" dirty="0">
                <a:solidFill>
                  <a:srgbClr val="6E7C8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400" i="1" dirty="0">
                <a:solidFill>
                  <a:srgbClr val="6E7C8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∪ A</a:t>
            </a:r>
            <a:r>
              <a:rPr lang="en-US" sz="1400" i="1" baseline="-40000" dirty="0">
                <a:solidFill>
                  <a:srgbClr val="6E7C8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</a:t>
            </a:r>
            <a:r>
              <a:rPr lang="en-US" sz="1400" i="1" dirty="0">
                <a:solidFill>
                  <a:srgbClr val="6E7C8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:</a:t>
            </a:r>
            <a:endParaRPr lang="en-US" sz="1400" dirty="0"/>
          </a:p>
        </p:txBody>
      </p:sp>
      <p:sp>
        <p:nvSpPr>
          <p:cNvPr id="18" name="Text 16"/>
          <p:cNvSpPr txBox="1"/>
          <p:nvPr/>
        </p:nvSpPr>
        <p:spPr>
          <a:xfrm>
            <a:off x="8478317" y="2423160"/>
            <a:ext cx="275325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500" i="1" dirty="0">
                <a:solidFill>
                  <a:srgbClr val="1C2B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</a:t>
            </a:r>
            <a:r>
              <a:rPr lang="en-US" sz="1500" i="1" baseline="-40000" dirty="0">
                <a:solidFill>
                  <a:srgbClr val="1C2B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500" i="1" dirty="0">
                <a:solidFill>
                  <a:srgbClr val="1C2B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(A</a:t>
            </a:r>
            <a:r>
              <a:rPr lang="en-US" sz="1500" i="1" baseline="-40000" dirty="0">
                <a:solidFill>
                  <a:srgbClr val="1C2B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500" i="1" dirty="0">
                <a:solidFill>
                  <a:srgbClr val="1C2B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\ {o}) ≥ v</a:t>
            </a:r>
            <a:r>
              <a:rPr lang="en-US" sz="1500" i="1" baseline="-40000" dirty="0">
                <a:solidFill>
                  <a:srgbClr val="1C2B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500" i="1" dirty="0">
                <a:solidFill>
                  <a:srgbClr val="1C2B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(A</a:t>
            </a:r>
            <a:r>
              <a:rPr lang="en-US" sz="1500" i="1" baseline="-40000" dirty="0">
                <a:solidFill>
                  <a:srgbClr val="1C2B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</a:t>
            </a:r>
            <a:r>
              <a:rPr lang="en-US" sz="1500" i="1" dirty="0">
                <a:solidFill>
                  <a:srgbClr val="1C2B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\ {o})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8478317" y="2926080"/>
            <a:ext cx="275325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23"/>
              </a:lnSpc>
              <a:buNone/>
            </a:pPr>
            <a:r>
              <a:rPr lang="en-US" sz="1350" dirty="0">
                <a:solidFill>
                  <a:srgbClr val="2E3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Remove one item from either bundle.</a:t>
            </a:r>
            <a:endParaRPr lang="en-US" sz="1350" dirty="0"/>
          </a:p>
        </p:txBody>
      </p:sp>
      <p:sp>
        <p:nvSpPr>
          <p:cNvPr id="20" name="Shape 18"/>
          <p:cNvSpPr/>
          <p:nvPr/>
        </p:nvSpPr>
        <p:spPr>
          <a:xfrm>
            <a:off x="685800" y="4343400"/>
            <a:ext cx="10820095" cy="1417320"/>
          </a:xfrm>
          <a:prstGeom prst="roundRect">
            <a:avLst>
              <a:gd name="adj" fmla="val 3226"/>
            </a:avLst>
          </a:prstGeom>
          <a:solidFill>
            <a:srgbClr val="FFFFFF"/>
          </a:solidFill>
          <a:ln w="15875">
            <a:solidFill>
              <a:srgbClr val="1C2B36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1051560" y="4526280"/>
            <a:ext cx="1008857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50" dirty="0">
                <a:solidFill>
                  <a:srgbClr val="1C2B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THESE ARE CONSISTENT</a:t>
            </a:r>
            <a:endParaRPr lang="en-US" sz="1300" dirty="0"/>
          </a:p>
        </p:txBody>
      </p:sp>
      <p:sp>
        <p:nvSpPr>
          <p:cNvPr id="22" name="Text 20"/>
          <p:cNvSpPr txBox="1"/>
          <p:nvPr/>
        </p:nvSpPr>
        <p:spPr>
          <a:xfrm>
            <a:off x="1051560" y="4864608"/>
            <a:ext cx="1008857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dirty="0">
                <a:solidFill>
                  <a:srgbClr val="2E3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general form specialises correctly: with goods, removing an item from Aᵢ never helps the envious agent, so the witness must lie in Aⱼ; with chores the argument is mirrored. From Part 5 onwards we use the general form throughout.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85800" y="274320"/>
            <a:ext cx="1082009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140" dirty="0">
                <a:solidFill>
                  <a:srgbClr val="6E7C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1 · MODEL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685800" y="530352"/>
            <a:ext cx="10820095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900" b="1" dirty="0">
                <a:solidFill>
                  <a:srgbClr val="1C2B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Efficiency: Pareto optimality</a:t>
            </a:r>
            <a:endParaRPr lang="en-US" sz="2900" dirty="0"/>
          </a:p>
        </p:txBody>
      </p:sp>
      <p:sp>
        <p:nvSpPr>
          <p:cNvPr id="4" name="Text 2"/>
          <p:cNvSpPr txBox="1"/>
          <p:nvPr/>
        </p:nvSpPr>
        <p:spPr>
          <a:xfrm>
            <a:off x="10957255" y="6327648"/>
            <a:ext cx="548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50" dirty="0">
                <a:solidFill>
                  <a:srgbClr val="6E7C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  <a:endParaRPr lang="en-US" sz="950" dirty="0"/>
          </a:p>
        </p:txBody>
      </p:sp>
      <p:sp>
        <p:nvSpPr>
          <p:cNvPr id="5" name="Shape 3"/>
          <p:cNvSpPr/>
          <p:nvPr/>
        </p:nvSpPr>
        <p:spPr>
          <a:xfrm>
            <a:off x="685800" y="1463040"/>
            <a:ext cx="10820095" cy="1600200"/>
          </a:xfrm>
          <a:prstGeom prst="roundRect">
            <a:avLst>
              <a:gd name="adj" fmla="val 2857"/>
            </a:avLst>
          </a:prstGeom>
          <a:solidFill>
            <a:srgbClr val="F1F4F6"/>
          </a:solidFill>
          <a:ln w="9525">
            <a:solidFill>
              <a:srgbClr val="F1F4F6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1051560" y="1627632"/>
            <a:ext cx="5486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50" dirty="0">
                <a:solidFill>
                  <a:srgbClr val="B45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PARETO OPTIMALITY (PO)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1051560" y="1975104"/>
            <a:ext cx="1008857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dirty="0">
                <a:solidFill>
                  <a:srgbClr val="2E3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is PO if no allocation B satisfies</a:t>
            </a:r>
            <a:endParaRPr lang="en-US" sz="1400" dirty="0"/>
          </a:p>
        </p:txBody>
      </p:sp>
      <p:sp>
        <p:nvSpPr>
          <p:cNvPr id="8" name="Text 6"/>
          <p:cNvSpPr txBox="1"/>
          <p:nvPr/>
        </p:nvSpPr>
        <p:spPr>
          <a:xfrm>
            <a:off x="1051560" y="2304288"/>
            <a:ext cx="1008857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550" i="1" dirty="0">
                <a:solidFill>
                  <a:srgbClr val="1C2B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</a:t>
            </a:r>
            <a:r>
              <a:rPr lang="en-US" sz="1550" i="1" baseline="-40000" dirty="0">
                <a:solidFill>
                  <a:srgbClr val="1C2B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550" i="1" dirty="0">
                <a:solidFill>
                  <a:srgbClr val="1C2B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(B</a:t>
            </a:r>
            <a:r>
              <a:rPr lang="en-US" sz="1550" i="1" baseline="-40000" dirty="0">
                <a:solidFill>
                  <a:srgbClr val="1C2B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550" i="1" dirty="0">
                <a:solidFill>
                  <a:srgbClr val="1C2B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 ≥ v</a:t>
            </a:r>
            <a:r>
              <a:rPr lang="en-US" sz="1550" i="1" baseline="-40000" dirty="0">
                <a:solidFill>
                  <a:srgbClr val="1C2B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550" i="1" dirty="0">
                <a:solidFill>
                  <a:srgbClr val="1C2B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(A</a:t>
            </a:r>
            <a:r>
              <a:rPr lang="en-US" sz="1550" i="1" baseline="-40000" dirty="0">
                <a:solidFill>
                  <a:srgbClr val="1C2B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550" i="1" dirty="0">
                <a:solidFill>
                  <a:srgbClr val="1C2B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 for all i,   with strict inequality for at least one i.</a:t>
            </a:r>
            <a:endParaRPr lang="en-US" sz="1550" dirty="0"/>
          </a:p>
        </p:txBody>
      </p:sp>
      <p:sp>
        <p:nvSpPr>
          <p:cNvPr id="9" name="Shape 7"/>
          <p:cNvSpPr/>
          <p:nvPr/>
        </p:nvSpPr>
        <p:spPr>
          <a:xfrm>
            <a:off x="685800" y="3291840"/>
            <a:ext cx="5181448" cy="1691640"/>
          </a:xfrm>
          <a:prstGeom prst="roundRect">
            <a:avLst>
              <a:gd name="adj" fmla="val 2703"/>
            </a:avLst>
          </a:prstGeom>
          <a:solidFill>
            <a:srgbClr val="FFFFFF"/>
          </a:solidFill>
          <a:ln w="9525">
            <a:solidFill>
              <a:srgbClr val="D3DAE0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1005840" y="3474720"/>
            <a:ext cx="4541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50" dirty="0">
                <a:solidFill>
                  <a:srgbClr val="6E7C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FRACTIONAL PO (fPO)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1005840" y="3840480"/>
            <a:ext cx="454136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23"/>
              </a:lnSpc>
              <a:buNone/>
            </a:pPr>
            <a:r>
              <a:rPr lang="en-US" sz="1350" dirty="0">
                <a:solidFill>
                  <a:srgbClr val="2E3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fractional allocation dominates A. Strictly stronger: fPO ⟹ PO, and the converse fails. It is the notion the market-based algorithms of lecture 2 actually deliver.</a:t>
            </a:r>
            <a:endParaRPr lang="en-US" sz="1350" dirty="0"/>
          </a:p>
        </p:txBody>
      </p:sp>
      <p:sp>
        <p:nvSpPr>
          <p:cNvPr id="12" name="Shape 10"/>
          <p:cNvSpPr/>
          <p:nvPr/>
        </p:nvSpPr>
        <p:spPr>
          <a:xfrm>
            <a:off x="6324448" y="3291840"/>
            <a:ext cx="5181448" cy="1691640"/>
          </a:xfrm>
          <a:prstGeom prst="roundRect">
            <a:avLst>
              <a:gd name="adj" fmla="val 2703"/>
            </a:avLst>
          </a:prstGeom>
          <a:solidFill>
            <a:srgbClr val="FFFFFF"/>
          </a:solidFill>
          <a:ln w="9525">
            <a:solidFill>
              <a:srgbClr val="D3DAE0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6644488" y="3474720"/>
            <a:ext cx="4541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50" dirty="0">
                <a:solidFill>
                  <a:srgbClr val="6E7C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 ITS OWN, PO IS CHEAP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6644488" y="3840480"/>
            <a:ext cx="454136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23"/>
              </a:lnSpc>
              <a:buNone/>
            </a:pPr>
            <a:r>
              <a:rPr lang="en-US" sz="1350" dirty="0">
                <a:solidFill>
                  <a:srgbClr val="2E3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every agent values every item strictly positively, then giving the whole of M to agent 1 is Pareto optimal. Efficiency alone rules out almost nothing.</a:t>
            </a:r>
            <a:endParaRPr lang="en-US" sz="1350" dirty="0"/>
          </a:p>
        </p:txBody>
      </p:sp>
      <p:sp>
        <p:nvSpPr>
          <p:cNvPr id="15" name="Text 13"/>
          <p:cNvSpPr txBox="1"/>
          <p:nvPr/>
        </p:nvSpPr>
        <p:spPr>
          <a:xfrm>
            <a:off x="685800" y="5212080"/>
            <a:ext cx="1082009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500" i="1" dirty="0">
                <a:solidFill>
                  <a:srgbClr val="1C2B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Neither PO nor EF1 is hard to obtain in isolation. 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1C2B3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85800" y="1828800"/>
            <a:ext cx="27432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0" b="1" dirty="0">
                <a:solidFill>
                  <a:srgbClr val="3C4C5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3000" dirty="0"/>
          </a:p>
        </p:txBody>
      </p:sp>
      <p:sp>
        <p:nvSpPr>
          <p:cNvPr id="3" name="Text 1"/>
          <p:cNvSpPr txBox="1"/>
          <p:nvPr/>
        </p:nvSpPr>
        <p:spPr>
          <a:xfrm>
            <a:off x="3337560" y="2148840"/>
            <a:ext cx="816833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Round robin</a:t>
            </a:r>
            <a:endParaRPr lang="en-US" sz="3800" dirty="0"/>
          </a:p>
        </p:txBody>
      </p:sp>
      <p:sp>
        <p:nvSpPr>
          <p:cNvPr id="4" name="Text 2"/>
          <p:cNvSpPr txBox="1"/>
          <p:nvPr/>
        </p:nvSpPr>
        <p:spPr>
          <a:xfrm>
            <a:off x="3383280" y="3017520"/>
            <a:ext cx="789401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AFBEC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EF1 for additive goods</a:t>
            </a:r>
            <a:endParaRPr lang="en-US" sz="1500" dirty="0"/>
          </a:p>
        </p:txBody>
      </p:sp>
      <p:sp>
        <p:nvSpPr>
          <p:cNvPr id="5" name="Text 3"/>
          <p:cNvSpPr txBox="1"/>
          <p:nvPr/>
        </p:nvSpPr>
        <p:spPr>
          <a:xfrm>
            <a:off x="10957255" y="6327648"/>
            <a:ext cx="548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50" dirty="0">
                <a:solidFill>
                  <a:srgbClr val="6E7C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29</a:t>
            </a:r>
            <a:endParaRPr lang="en-US" sz="9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85800" y="274320"/>
            <a:ext cx="1082009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140" dirty="0">
                <a:solidFill>
                  <a:srgbClr val="6E7C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3 · ROUND ROBIN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685800" y="530352"/>
            <a:ext cx="10820095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900" b="1" dirty="0">
                <a:solidFill>
                  <a:srgbClr val="1C2B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algorithm</a:t>
            </a:r>
            <a:endParaRPr lang="en-US" sz="2900" dirty="0"/>
          </a:p>
        </p:txBody>
      </p:sp>
      <p:sp>
        <p:nvSpPr>
          <p:cNvPr id="4" name="Text 2"/>
          <p:cNvSpPr txBox="1"/>
          <p:nvPr/>
        </p:nvSpPr>
        <p:spPr>
          <a:xfrm>
            <a:off x="10957255" y="6327648"/>
            <a:ext cx="548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50" dirty="0">
                <a:solidFill>
                  <a:srgbClr val="6E7C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</a:t>
            </a:r>
            <a:endParaRPr lang="en-US" sz="950" dirty="0"/>
          </a:p>
        </p:txBody>
      </p:sp>
      <p:sp>
        <p:nvSpPr>
          <p:cNvPr id="5" name="Shape 3"/>
          <p:cNvSpPr/>
          <p:nvPr/>
        </p:nvSpPr>
        <p:spPr>
          <a:xfrm>
            <a:off x="685800" y="1481328"/>
            <a:ext cx="6400800" cy="2377440"/>
          </a:xfrm>
          <a:prstGeom prst="roundRect">
            <a:avLst>
              <a:gd name="adj" fmla="val 1923"/>
            </a:avLst>
          </a:prstGeom>
          <a:solidFill>
            <a:srgbClr val="F1F4F6"/>
          </a:solidFill>
          <a:ln w="9525">
            <a:solidFill>
              <a:srgbClr val="F1F4F6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1051560" y="1645920"/>
            <a:ext cx="5486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50" dirty="0">
                <a:solidFill>
                  <a:srgbClr val="B45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ROUND ROBIN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1051560" y="2029968"/>
            <a:ext cx="57607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2100"/>
              </a:lnSpc>
              <a:buNone/>
            </a:pPr>
            <a:r>
              <a:rPr lang="en-US" sz="1400" dirty="0">
                <a:solidFill>
                  <a:srgbClr val="2E3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fix an order  1, 2, …, n  of the agents</a:t>
            </a:r>
            <a:endParaRPr lang="en-US" sz="1400" dirty="0"/>
          </a:p>
          <a:p>
            <a:pPr marL="0" indent="0">
              <a:lnSpc>
                <a:spcPts val="2100"/>
              </a:lnSpc>
              <a:buNone/>
            </a:pPr>
            <a:r>
              <a:rPr lang="en-US" sz="1400" dirty="0">
                <a:solidFill>
                  <a:srgbClr val="2E3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 ← M</a:t>
            </a:r>
            <a:endParaRPr lang="en-US" sz="1400" dirty="0"/>
          </a:p>
          <a:p>
            <a:pPr marL="0" indent="0">
              <a:lnSpc>
                <a:spcPts val="2100"/>
              </a:lnSpc>
              <a:buNone/>
            </a:pPr>
            <a:r>
              <a:rPr lang="en-US" sz="1400" dirty="0">
                <a:solidFill>
                  <a:srgbClr val="1C2B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while R ≠ ∅ :</a:t>
            </a:r>
            <a:endParaRPr lang="en-US" sz="1400" dirty="0"/>
          </a:p>
          <a:p>
            <a:pPr marL="0" indent="0">
              <a:lnSpc>
                <a:spcPts val="2100"/>
              </a:lnSpc>
              <a:buNone/>
            </a:pPr>
            <a:r>
              <a:rPr lang="en-US" sz="1400" dirty="0">
                <a:solidFill>
                  <a:srgbClr val="1C2B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 for i = 1 to n :</a:t>
            </a:r>
            <a:endParaRPr lang="en-US" sz="1400" dirty="0"/>
          </a:p>
          <a:p>
            <a:pPr marL="0" indent="0">
              <a:lnSpc>
                <a:spcPts val="2100"/>
              </a:lnSpc>
              <a:buNone/>
            </a:pPr>
            <a:r>
              <a:rPr lang="en-US" sz="1400" dirty="0">
                <a:solidFill>
                  <a:srgbClr val="1C2B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      if R ≠ ∅ :  let g be a good maximising vᵢ over R</a:t>
            </a:r>
            <a:endParaRPr lang="en-US" sz="1400" dirty="0"/>
          </a:p>
          <a:p>
            <a:pPr marL="0" indent="0">
              <a:lnSpc>
                <a:spcPts val="2100"/>
              </a:lnSpc>
              <a:buNone/>
            </a:pPr>
            <a:r>
              <a:rPr lang="en-US" sz="1400" dirty="0">
                <a:solidFill>
                  <a:srgbClr val="1C2B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                    Aᵢ ← Aᵢ ∪ {g};   R ← R \ {g}</a:t>
            </a:r>
            <a:endParaRPr lang="en-US" sz="1400" dirty="0"/>
          </a:p>
        </p:txBody>
      </p:sp>
      <p:sp>
        <p:nvSpPr>
          <p:cNvPr id="8" name="Text 6"/>
          <p:cNvSpPr txBox="1"/>
          <p:nvPr/>
        </p:nvSpPr>
        <p:spPr>
          <a:xfrm>
            <a:off x="7452360" y="1572768"/>
            <a:ext cx="405353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50" dirty="0">
                <a:solidFill>
                  <a:srgbClr val="B45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NOTES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7452360" y="1965960"/>
            <a:ext cx="4053535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lnSpc>
                <a:spcPts val="1755"/>
              </a:lnSpc>
              <a:spcAft>
                <a:spcPts val="700"/>
              </a:spcAft>
              <a:buSzPct val="100000"/>
              <a:buChar char="–"/>
            </a:pPr>
            <a:r>
              <a:rPr lang="en-US" sz="1350" dirty="0">
                <a:solidFill>
                  <a:srgbClr val="2E3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agent picks ⌊m/n⌋ or ⌈m/n⌉ goods, so bundles are balanced by construction.</a:t>
            </a:r>
            <a:endParaRPr lang="en-US" sz="1350" dirty="0"/>
          </a:p>
          <a:p>
            <a:pPr marL="177800" indent="-177800">
              <a:lnSpc>
                <a:spcPts val="1755"/>
              </a:lnSpc>
              <a:spcAft>
                <a:spcPts val="700"/>
              </a:spcAft>
              <a:buSzPct val="100000"/>
              <a:buChar char="–"/>
            </a:pPr>
            <a:r>
              <a:rPr lang="en-US" sz="1350" dirty="0">
                <a:solidFill>
                  <a:srgbClr val="2E3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Runs in O(m log m + mn) time with sorted preference lists.</a:t>
            </a:r>
            <a:endParaRPr lang="en-US" sz="1350" dirty="0"/>
          </a:p>
          <a:p>
            <a:pPr marL="177800" indent="-177800">
              <a:lnSpc>
                <a:spcPts val="1755"/>
              </a:lnSpc>
              <a:spcAft>
                <a:spcPts val="700"/>
              </a:spcAft>
              <a:buSzPct val="100000"/>
              <a:buChar char="–"/>
            </a:pPr>
            <a:r>
              <a:rPr lang="en-US" sz="1350" dirty="0">
                <a:solidFill>
                  <a:srgbClr val="2E3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Needs only ordinal information — the picks depend on rankings, not on values.</a:t>
            </a:r>
            <a:endParaRPr lang="en-US" sz="1350" dirty="0"/>
          </a:p>
          <a:p>
            <a:pPr marL="177800" indent="-177800">
              <a:lnSpc>
                <a:spcPts val="1755"/>
              </a:lnSpc>
              <a:spcAft>
                <a:spcPts val="700"/>
              </a:spcAft>
              <a:buSzPct val="100000"/>
              <a:buChar char="–"/>
            </a:pPr>
            <a:r>
              <a:rPr lang="en-US" sz="1350" dirty="0">
                <a:solidFill>
                  <a:srgbClr val="2E3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But the proof of EF1 will need the values, and will need them to add up.</a:t>
            </a:r>
            <a:endParaRPr lang="en-US" sz="13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85800" y="274320"/>
            <a:ext cx="1082009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140" dirty="0">
                <a:solidFill>
                  <a:srgbClr val="6E7C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2 · ENVY GRAPH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685800" y="530352"/>
            <a:ext cx="10820095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900" b="1" dirty="0">
                <a:solidFill>
                  <a:srgbClr val="1C2B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running example</a:t>
            </a:r>
            <a:endParaRPr lang="en-US" sz="2900" dirty="0"/>
          </a:p>
        </p:txBody>
      </p:sp>
      <p:sp>
        <p:nvSpPr>
          <p:cNvPr id="4" name="Text 2"/>
          <p:cNvSpPr txBox="1"/>
          <p:nvPr/>
        </p:nvSpPr>
        <p:spPr>
          <a:xfrm>
            <a:off x="10957255" y="6327648"/>
            <a:ext cx="548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50" dirty="0">
                <a:solidFill>
                  <a:srgbClr val="6E7C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23</a:t>
            </a:r>
            <a:endParaRPr lang="en-US" sz="950" dirty="0"/>
          </a:p>
        </p:txBody>
      </p:sp>
      <p:sp>
        <p:nvSpPr>
          <p:cNvPr id="5" name="Text 3"/>
          <p:cNvSpPr txBox="1"/>
          <p:nvPr/>
        </p:nvSpPr>
        <p:spPr>
          <a:xfrm>
            <a:off x="685800" y="1444752"/>
            <a:ext cx="10820095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58"/>
              </a:lnSpc>
              <a:buNone/>
            </a:pPr>
            <a:r>
              <a:rPr lang="en-US" sz="1450" dirty="0">
                <a:solidFill>
                  <a:srgbClr val="6E7C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Four agents, eight goods, additive valuations. We use this instance for the rest of the lecture.</a:t>
            </a:r>
            <a:endParaRPr lang="en-US" sz="1450" dirty="0"/>
          </a:p>
        </p:txBody>
      </p:sp>
      <p:graphicFrame>
        <p:nvGraphicFramePr>
          <p:cNvPr id="24" name="Table 0"/>
          <p:cNvGraphicFramePr>
            <a:graphicFrameLocks noGrp="1"/>
          </p:cNvGraphicFramePr>
          <p:nvPr>
            <p:extLst/>
          </p:nvPr>
        </p:nvGraphicFramePr>
        <p:xfrm>
          <a:off x="685800" y="1874520"/>
          <a:ext cx="6729984" cy="1828800"/>
        </p:xfrm>
        <a:graphic>
          <a:graphicData uri="http://schemas.openxmlformats.org/drawingml/2006/table">
            <a:tbl>
              <a:tblPr/>
              <a:tblGrid>
                <a:gridCol w="7315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98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498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4980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4980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4980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4980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4980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49808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2B3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g₁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2B3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g₂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2B3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g₃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2B3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g₄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2B3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g₅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2B3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g₆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2B3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g₇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2B3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g₈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2B3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i="1" dirty="0">
                          <a:solidFill>
                            <a:srgbClr val="1C2B36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v₁</a:t>
                      </a:r>
                      <a:endParaRPr lang="en-US" sz="13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CF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B45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B45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B45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B45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B45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B45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B45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B45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i="1" dirty="0">
                          <a:solidFill>
                            <a:srgbClr val="1C2B36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v₂</a:t>
                      </a:r>
                      <a:endParaRPr lang="en-US" sz="13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CF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2E6E6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2E6E6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2E6E6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2E6E6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2E6E6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2E6E6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2E6E6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2E6E6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i="1" dirty="0">
                          <a:solidFill>
                            <a:srgbClr val="1C2B36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v₃</a:t>
                      </a:r>
                      <a:endParaRPr lang="en-US" sz="13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CF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3D5A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3D5A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3D5A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3D5A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3D5A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3D5A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3D5A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3D5A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i="1" dirty="0">
                          <a:solidFill>
                            <a:srgbClr val="1C2B36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v₄</a:t>
                      </a:r>
                      <a:endParaRPr lang="en-US" sz="13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CF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8A6D1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8A6D1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8A6D1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8A6D1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8A6D1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8A6D1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8A6D1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8A6D1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85800" y="274320"/>
            <a:ext cx="1082009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140" dirty="0">
                <a:solidFill>
                  <a:srgbClr val="6E7C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3 · ROUND ROBIN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685800" y="530352"/>
            <a:ext cx="10820095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900" b="1" dirty="0">
                <a:solidFill>
                  <a:srgbClr val="1C2B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Running the algorithm on our instance</a:t>
            </a:r>
            <a:endParaRPr lang="en-US" sz="2900" dirty="0"/>
          </a:p>
        </p:txBody>
      </p:sp>
      <p:sp>
        <p:nvSpPr>
          <p:cNvPr id="4" name="Text 2"/>
          <p:cNvSpPr txBox="1"/>
          <p:nvPr/>
        </p:nvSpPr>
        <p:spPr>
          <a:xfrm>
            <a:off x="10957255" y="6327648"/>
            <a:ext cx="548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50" dirty="0">
                <a:solidFill>
                  <a:srgbClr val="6E7C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31</a:t>
            </a:r>
            <a:endParaRPr lang="en-US" sz="950" dirty="0"/>
          </a:p>
        </p:txBody>
      </p:sp>
      <p:sp>
        <p:nvSpPr>
          <p:cNvPr id="5" name="Text 3"/>
          <p:cNvSpPr txBox="1"/>
          <p:nvPr/>
        </p:nvSpPr>
        <p:spPr>
          <a:xfrm>
            <a:off x="685800" y="1426464"/>
            <a:ext cx="1082009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58"/>
              </a:lnSpc>
              <a:buNone/>
            </a:pPr>
            <a:r>
              <a:rPr lang="en-US" sz="1450" dirty="0">
                <a:solidFill>
                  <a:srgbClr val="6E7C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Order 1, 2, 3, 4.  Each agent's pick is shown with its value to her.</a:t>
            </a:r>
            <a:endParaRPr lang="en-US" sz="1450" dirty="0"/>
          </a:p>
        </p:txBody>
      </p:sp>
      <p:graphicFrame>
        <p:nvGraphicFramePr>
          <p:cNvPr id="3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85800" y="1828800"/>
          <a:ext cx="10817352" cy="2377440"/>
        </p:xfrm>
        <a:graphic>
          <a:graphicData uri="http://schemas.openxmlformats.org/drawingml/2006/table">
            <a:tbl>
              <a:tblPr/>
              <a:tblGrid>
                <a:gridCol w="16916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26771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75488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2B3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agent 1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2B3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agent 2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2B3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agent 3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2B3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agent 4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2B3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5488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50" b="1" i="1" dirty="0">
                          <a:solidFill>
                            <a:srgbClr val="1C2B36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Round 1</a:t>
                      </a:r>
                      <a:endParaRPr lang="en-US" sz="135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CF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50" b="1" dirty="0">
                          <a:solidFill>
                            <a:srgbClr val="B45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g₅   (6)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50" b="1" dirty="0">
                          <a:solidFill>
                            <a:srgbClr val="2E6E6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g₆   (4)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50" b="1" dirty="0">
                          <a:solidFill>
                            <a:srgbClr val="3D5A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g₇   (5)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50" b="1" dirty="0">
                          <a:solidFill>
                            <a:srgbClr val="8A6D1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g₁   (5)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5488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50" b="1" i="1" dirty="0">
                          <a:solidFill>
                            <a:srgbClr val="1C2B36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Round 2</a:t>
                      </a:r>
                      <a:endParaRPr lang="en-US" sz="135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CF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50" b="1" dirty="0">
                          <a:solidFill>
                            <a:srgbClr val="B45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g₃   (4)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50" b="1" dirty="0">
                          <a:solidFill>
                            <a:srgbClr val="2E6E6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g₄   (2)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50" b="1" dirty="0">
                          <a:solidFill>
                            <a:srgbClr val="3D5A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g₈   (3)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50" b="1" dirty="0">
                          <a:solidFill>
                            <a:srgbClr val="8A6D1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g₂   (4)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5488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50" b="1" i="1" dirty="0">
                          <a:solidFill>
                            <a:srgbClr val="1C2B36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Bundle</a:t>
                      </a:r>
                      <a:endParaRPr lang="en-US" sz="135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CF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50" dirty="0">
                          <a:solidFill>
                            <a:srgbClr val="2E3A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{g₃, g₅}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50" dirty="0">
                          <a:solidFill>
                            <a:srgbClr val="2E3A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{g₄, g₆}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50" dirty="0">
                          <a:solidFill>
                            <a:srgbClr val="2E3A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{g₇, g₈}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50" dirty="0">
                          <a:solidFill>
                            <a:srgbClr val="2E3A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{g₁, g₂}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5488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50" b="1" i="1" dirty="0">
                          <a:solidFill>
                            <a:srgbClr val="1C2B36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Own value</a:t>
                      </a:r>
                      <a:endParaRPr lang="en-US" sz="135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CF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50" b="1" dirty="0">
                          <a:solidFill>
                            <a:srgbClr val="2E3A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50" b="1" dirty="0">
                          <a:solidFill>
                            <a:srgbClr val="2E3A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50" b="1" dirty="0">
                          <a:solidFill>
                            <a:srgbClr val="2E3A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50" b="1" dirty="0">
                          <a:solidFill>
                            <a:srgbClr val="2E3A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" name="Shape 4"/>
          <p:cNvSpPr/>
          <p:nvPr/>
        </p:nvSpPr>
        <p:spPr>
          <a:xfrm>
            <a:off x="685800" y="4389120"/>
            <a:ext cx="10820095" cy="1371600"/>
          </a:xfrm>
          <a:prstGeom prst="roundRect">
            <a:avLst>
              <a:gd name="adj" fmla="val 3333"/>
            </a:avLst>
          </a:prstGeom>
          <a:solidFill>
            <a:srgbClr val="F1F4F6"/>
          </a:solidFill>
          <a:ln w="9525">
            <a:solidFill>
              <a:srgbClr val="F1F4F6"/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1051560" y="4553712"/>
            <a:ext cx="1008857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50" dirty="0">
                <a:solidFill>
                  <a:srgbClr val="B45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TRACE ONE PICK</a:t>
            </a:r>
            <a:endParaRPr lang="en-US" sz="1300" dirty="0"/>
          </a:p>
        </p:txBody>
      </p:sp>
      <p:sp>
        <p:nvSpPr>
          <p:cNvPr id="9" name="Text 6"/>
          <p:cNvSpPr txBox="1"/>
          <p:nvPr/>
        </p:nvSpPr>
        <p:spPr>
          <a:xfrm>
            <a:off x="1051560" y="4892040"/>
            <a:ext cx="1008857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dirty="0">
                <a:solidFill>
                  <a:srgbClr val="2E3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round 1 agent 2 finds g₅ already taken; among the rest her values are 2, 1, 3, 2, 4, 2, 1, so she takes g₆. In round 2 only g₂, g₄, g₈ remain when her turn comes, worth 1, 2, 1 to her, so she takes g₄.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85800" y="274320"/>
            <a:ext cx="1082009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140" dirty="0">
                <a:solidFill>
                  <a:srgbClr val="6E7C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3 · ROUND ROBIN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685800" y="530352"/>
            <a:ext cx="10820095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900" b="1" dirty="0">
                <a:solidFill>
                  <a:srgbClr val="1C2B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Checking EF1 on the output</a:t>
            </a:r>
            <a:endParaRPr lang="en-US" sz="2900" dirty="0"/>
          </a:p>
        </p:txBody>
      </p:sp>
      <p:sp>
        <p:nvSpPr>
          <p:cNvPr id="4" name="Text 2"/>
          <p:cNvSpPr txBox="1"/>
          <p:nvPr/>
        </p:nvSpPr>
        <p:spPr>
          <a:xfrm>
            <a:off x="10957255" y="6327648"/>
            <a:ext cx="548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50" dirty="0">
                <a:solidFill>
                  <a:srgbClr val="6E7C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32</a:t>
            </a:r>
            <a:endParaRPr lang="en-US" sz="950" dirty="0"/>
          </a:p>
        </p:txBody>
      </p:sp>
      <p:graphicFrame>
        <p:nvGraphicFramePr>
          <p:cNvPr id="3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85800" y="1554480"/>
          <a:ext cx="7680960" cy="2103120"/>
        </p:xfrm>
        <a:graphic>
          <a:graphicData uri="http://schemas.openxmlformats.org/drawingml/2006/table">
            <a:tbl>
              <a:tblPr/>
              <a:tblGrid>
                <a:gridCol w="822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14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14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145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145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20624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2B3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A₁ = {g₃,g₅}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2B3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A₂ = {g₄,g₆}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2B3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A₃ = {g₇,g₈}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2B3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A₄ = {g₁,g₂}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2B3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0624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i="1" dirty="0">
                          <a:solidFill>
                            <a:srgbClr val="1C2B36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v₁</a:t>
                      </a:r>
                      <a:endParaRPr lang="en-US" sz="13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CF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532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2E3A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2E3A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2E3A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0624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i="1" dirty="0">
                          <a:solidFill>
                            <a:srgbClr val="1C2B36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v₂</a:t>
                      </a:r>
                      <a:endParaRPr lang="en-US" sz="13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CF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B45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6E6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2E3A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2E3A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0624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i="1" dirty="0">
                          <a:solidFill>
                            <a:srgbClr val="1C2B36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v₃</a:t>
                      </a:r>
                      <a:endParaRPr lang="en-US" sz="13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CF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2E3A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2E3A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D5A8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2E3A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0624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i="1" dirty="0">
                          <a:solidFill>
                            <a:srgbClr val="1C2B36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v₄</a:t>
                      </a:r>
                      <a:endParaRPr lang="en-US" sz="13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CF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2E3A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2E3A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2E3A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A6D1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8732520" y="1554480"/>
            <a:ext cx="2773375" cy="2103120"/>
          </a:xfrm>
          <a:prstGeom prst="roundRect">
            <a:avLst>
              <a:gd name="adj" fmla="val 2174"/>
            </a:avLst>
          </a:prstGeom>
          <a:solidFill>
            <a:srgbClr val="F1F4F6"/>
          </a:solidFill>
          <a:ln w="9525">
            <a:solidFill>
              <a:srgbClr val="F1F4F6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9006840" y="1719072"/>
            <a:ext cx="222473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50" dirty="0">
                <a:solidFill>
                  <a:srgbClr val="B45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ONLY ENVY</a:t>
            </a:r>
            <a:endParaRPr lang="en-US" sz="1300" dirty="0"/>
          </a:p>
        </p:txBody>
      </p:sp>
      <p:sp>
        <p:nvSpPr>
          <p:cNvPr id="8" name="Text 5"/>
          <p:cNvSpPr txBox="1"/>
          <p:nvPr/>
        </p:nvSpPr>
        <p:spPr>
          <a:xfrm>
            <a:off x="9006840" y="2103120"/>
            <a:ext cx="222473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50" i="1" dirty="0">
                <a:solidFill>
                  <a:srgbClr val="1C2B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</a:t>
            </a:r>
            <a:r>
              <a:rPr lang="en-US" sz="1350" i="1" baseline="-40000" dirty="0">
                <a:solidFill>
                  <a:srgbClr val="1C2B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r>
              <a:rPr lang="en-US" sz="1350" i="1" dirty="0">
                <a:solidFill>
                  <a:srgbClr val="1C2B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(A</a:t>
            </a:r>
            <a:r>
              <a:rPr lang="en-US" sz="1350" i="1" baseline="-40000" dirty="0">
                <a:solidFill>
                  <a:srgbClr val="1C2B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r>
              <a:rPr lang="en-US" sz="1350" i="1" dirty="0">
                <a:solidFill>
                  <a:srgbClr val="1C2B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 = 8 &gt; 6 = v</a:t>
            </a:r>
            <a:r>
              <a:rPr lang="en-US" sz="1350" i="1" baseline="-40000" dirty="0">
                <a:solidFill>
                  <a:srgbClr val="1C2B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r>
              <a:rPr lang="en-US" sz="1350" i="1" dirty="0">
                <a:solidFill>
                  <a:srgbClr val="1C2B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(A</a:t>
            </a:r>
            <a:r>
              <a:rPr lang="en-US" sz="1350" i="1" baseline="-40000" dirty="0">
                <a:solidFill>
                  <a:srgbClr val="1C2B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r>
              <a:rPr lang="en-US" sz="1350" i="1" dirty="0">
                <a:solidFill>
                  <a:srgbClr val="1C2B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</a:t>
            </a:r>
            <a:endParaRPr lang="en-US" sz="1350" dirty="0"/>
          </a:p>
        </p:txBody>
      </p:sp>
      <p:sp>
        <p:nvSpPr>
          <p:cNvPr id="9" name="Text 6"/>
          <p:cNvSpPr txBox="1"/>
          <p:nvPr/>
        </p:nvSpPr>
        <p:spPr>
          <a:xfrm>
            <a:off x="9006840" y="2514600"/>
            <a:ext cx="222473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23"/>
              </a:lnSpc>
              <a:buNone/>
            </a:pPr>
            <a:r>
              <a:rPr lang="en-US" sz="1350" dirty="0">
                <a:solidFill>
                  <a:srgbClr val="2E3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Agent 2 envies agent 1. Remove the single good g₅:</a:t>
            </a:r>
            <a:endParaRPr lang="en-US" sz="1350" dirty="0"/>
          </a:p>
        </p:txBody>
      </p:sp>
      <p:sp>
        <p:nvSpPr>
          <p:cNvPr id="10" name="Text 7"/>
          <p:cNvSpPr txBox="1"/>
          <p:nvPr/>
        </p:nvSpPr>
        <p:spPr>
          <a:xfrm>
            <a:off x="9006840" y="2999232"/>
            <a:ext cx="222473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i="1" dirty="0">
                <a:solidFill>
                  <a:srgbClr val="2E6E6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</a:t>
            </a:r>
            <a:r>
              <a:rPr lang="en-US" sz="1400" i="1" baseline="-40000" dirty="0">
                <a:solidFill>
                  <a:srgbClr val="2E6E6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r>
              <a:rPr lang="en-US" sz="1400" i="1" dirty="0">
                <a:solidFill>
                  <a:srgbClr val="2E6E6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({g</a:t>
            </a:r>
            <a:r>
              <a:rPr lang="en-US" sz="1400" i="1" baseline="-40000" dirty="0">
                <a:solidFill>
                  <a:srgbClr val="2E6E6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r>
              <a:rPr lang="en-US" sz="1400" i="1" dirty="0">
                <a:solidFill>
                  <a:srgbClr val="2E6E6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}) = 3 ≤ 6</a:t>
            </a:r>
            <a:endParaRPr lang="en-US" sz="1400" dirty="0"/>
          </a:p>
        </p:txBody>
      </p:sp>
      <p:sp>
        <p:nvSpPr>
          <p:cNvPr id="11" name="Shape 8"/>
          <p:cNvSpPr/>
          <p:nvPr/>
        </p:nvSpPr>
        <p:spPr>
          <a:xfrm>
            <a:off x="685800" y="4069080"/>
            <a:ext cx="10820095" cy="1691640"/>
          </a:xfrm>
          <a:prstGeom prst="roundRect">
            <a:avLst>
              <a:gd name="adj" fmla="val 2703"/>
            </a:avLst>
          </a:prstGeom>
          <a:solidFill>
            <a:srgbClr val="FFFFFF"/>
          </a:solidFill>
          <a:ln w="12700">
            <a:solidFill>
              <a:srgbClr val="B4532A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1051560" y="4251960"/>
            <a:ext cx="1008857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50" dirty="0">
                <a:solidFill>
                  <a:srgbClr val="B45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TO NOTICE</a:t>
            </a:r>
            <a:endParaRPr lang="en-US" sz="1300" dirty="0"/>
          </a:p>
        </p:txBody>
      </p:sp>
      <p:sp>
        <p:nvSpPr>
          <p:cNvPr id="13" name="Text 10"/>
          <p:cNvSpPr txBox="1"/>
          <p:nvPr/>
        </p:nvSpPr>
        <p:spPr>
          <a:xfrm>
            <a:off x="1051560" y="4590288"/>
            <a:ext cx="10088575" cy="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lnSpc>
                <a:spcPts val="1820"/>
              </a:lnSpc>
              <a:spcAft>
                <a:spcPts val="400"/>
              </a:spcAft>
              <a:buSzPct val="100000"/>
              <a:buChar char="–"/>
            </a:pPr>
            <a:r>
              <a:rPr lang="en-US" sz="1400" dirty="0">
                <a:solidFill>
                  <a:srgbClr val="2E3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EF1 is not vacuous here — there is real envy, and exactly one good repairs it.</a:t>
            </a:r>
            <a:endParaRPr lang="en-US" sz="1400" dirty="0"/>
          </a:p>
          <a:p>
            <a:pPr marL="177800" indent="-177800">
              <a:lnSpc>
                <a:spcPts val="1820"/>
              </a:lnSpc>
              <a:spcAft>
                <a:spcPts val="400"/>
              </a:spcAft>
              <a:buSzPct val="100000"/>
              <a:buChar char="–"/>
            </a:pPr>
            <a:r>
              <a:rPr lang="en-US" sz="1400" dirty="0">
                <a:solidFill>
                  <a:srgbClr val="2E3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envy runs backwards along the picking order: agent 2 envies agent 1, who picked before her. No agent envies anyone who picked later.</a:t>
            </a:r>
            <a:endParaRPr lang="en-US" sz="1400" dirty="0"/>
          </a:p>
          <a:p>
            <a:pPr marL="177800" indent="-177800">
              <a:lnSpc>
                <a:spcPts val="1820"/>
              </a:lnSpc>
              <a:spcAft>
                <a:spcPts val="400"/>
              </a:spcAft>
              <a:buSzPct val="100000"/>
              <a:buChar char="–"/>
            </a:pPr>
            <a:r>
              <a:rPr lang="en-US" sz="1400" dirty="0">
                <a:solidFill>
                  <a:srgbClr val="2E3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That observation is the entire proof, and the next slide makes it precise.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85800" y="274320"/>
            <a:ext cx="1082009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140" dirty="0">
                <a:solidFill>
                  <a:srgbClr val="6E7C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3 · ROUND ROBIN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685800" y="530352"/>
            <a:ext cx="10820095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900" b="1" dirty="0">
                <a:solidFill>
                  <a:srgbClr val="1C2B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Theorem and proof</a:t>
            </a:r>
            <a:endParaRPr lang="en-US" sz="2900" dirty="0"/>
          </a:p>
        </p:txBody>
      </p:sp>
      <p:sp>
        <p:nvSpPr>
          <p:cNvPr id="4" name="Text 2"/>
          <p:cNvSpPr txBox="1"/>
          <p:nvPr/>
        </p:nvSpPr>
        <p:spPr>
          <a:xfrm>
            <a:off x="10957255" y="6327648"/>
            <a:ext cx="548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50" dirty="0">
                <a:solidFill>
                  <a:srgbClr val="6E7C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33</a:t>
            </a:r>
            <a:endParaRPr lang="en-US" sz="950" dirty="0"/>
          </a:p>
        </p:txBody>
      </p:sp>
      <p:sp>
        <p:nvSpPr>
          <p:cNvPr id="5" name="Shape 3"/>
          <p:cNvSpPr/>
          <p:nvPr/>
        </p:nvSpPr>
        <p:spPr>
          <a:xfrm>
            <a:off x="685800" y="1463040"/>
            <a:ext cx="10820095" cy="868680"/>
          </a:xfrm>
          <a:prstGeom prst="roundRect">
            <a:avLst>
              <a:gd name="adj" fmla="val 5263"/>
            </a:avLst>
          </a:prstGeom>
          <a:solidFill>
            <a:srgbClr val="F1F4F6"/>
          </a:solidFill>
          <a:ln w="9525">
            <a:solidFill>
              <a:srgbClr val="F1F4F6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1051560" y="1664208"/>
            <a:ext cx="1008857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600" b="1" dirty="0">
                <a:solidFill>
                  <a:srgbClr val="1C2B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Theorem.  For additive goods, round robin returns an EF1 allocation, in polynomial time.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685800" y="2514600"/>
            <a:ext cx="5760720" cy="3063240"/>
          </a:xfrm>
          <a:prstGeom prst="roundRect">
            <a:avLst>
              <a:gd name="adj" fmla="val 1493"/>
            </a:avLst>
          </a:prstGeom>
          <a:solidFill>
            <a:srgbClr val="FFFFFF"/>
          </a:solidFill>
          <a:ln w="9525">
            <a:solidFill>
              <a:srgbClr val="D3DAE0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1005840" y="2670048"/>
            <a:ext cx="5120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50" dirty="0">
                <a:solidFill>
                  <a:srgbClr val="B45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CASE 1 — i PICKS BEFORE j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1005840" y="3017520"/>
            <a:ext cx="5120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23"/>
              </a:lnSpc>
              <a:buNone/>
            </a:pPr>
            <a:r>
              <a:rPr lang="en-US" sz="1350" dirty="0">
                <a:solidFill>
                  <a:srgbClr val="2E3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every round i chooses from a superset of what j faces, so her k-th pick is worth at least her value for j's k-th pick:</a:t>
            </a:r>
            <a:endParaRPr lang="en-US" sz="1350" dirty="0"/>
          </a:p>
        </p:txBody>
      </p:sp>
      <p:sp>
        <p:nvSpPr>
          <p:cNvPr id="10" name="Text 8"/>
          <p:cNvSpPr txBox="1"/>
          <p:nvPr/>
        </p:nvSpPr>
        <p:spPr>
          <a:xfrm>
            <a:off x="1005840" y="3730752"/>
            <a:ext cx="5120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i="1" dirty="0">
                <a:solidFill>
                  <a:srgbClr val="1C2B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</a:t>
            </a:r>
            <a:r>
              <a:rPr lang="en-US" sz="1400" i="1" baseline="-40000" dirty="0">
                <a:solidFill>
                  <a:srgbClr val="1C2B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400" i="1" dirty="0">
                <a:solidFill>
                  <a:srgbClr val="1C2B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(x</a:t>
            </a:r>
            <a:r>
              <a:rPr lang="en-US" sz="1400" i="1" baseline="-40000" dirty="0">
                <a:solidFill>
                  <a:srgbClr val="1C2B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400" i="1" baseline="30000" dirty="0">
                <a:solidFill>
                  <a:srgbClr val="1C2B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</a:t>
            </a:r>
            <a:r>
              <a:rPr lang="en-US" sz="1400" i="1" dirty="0">
                <a:solidFill>
                  <a:srgbClr val="1C2B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 ≥ v</a:t>
            </a:r>
            <a:r>
              <a:rPr lang="en-US" sz="1400" i="1" baseline="-40000" dirty="0">
                <a:solidFill>
                  <a:srgbClr val="1C2B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400" i="1" dirty="0">
                <a:solidFill>
                  <a:srgbClr val="1C2B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(x</a:t>
            </a:r>
            <a:r>
              <a:rPr lang="en-US" sz="1400" i="1" baseline="-40000" dirty="0">
                <a:solidFill>
                  <a:srgbClr val="1C2B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</a:t>
            </a:r>
            <a:r>
              <a:rPr lang="en-US" sz="1400" i="1" baseline="30000" dirty="0">
                <a:solidFill>
                  <a:srgbClr val="1C2B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</a:t>
            </a:r>
            <a:r>
              <a:rPr lang="en-US" sz="1400" i="1" dirty="0">
                <a:solidFill>
                  <a:srgbClr val="1C2B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   for every round k</a:t>
            </a:r>
            <a:endParaRPr lang="en-US" sz="1400" dirty="0"/>
          </a:p>
        </p:txBody>
      </p:sp>
      <p:sp>
        <p:nvSpPr>
          <p:cNvPr id="11" name="Text 9"/>
          <p:cNvSpPr txBox="1"/>
          <p:nvPr/>
        </p:nvSpPr>
        <p:spPr>
          <a:xfrm>
            <a:off x="1005840" y="4133088"/>
            <a:ext cx="5120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23"/>
              </a:lnSpc>
              <a:buNone/>
            </a:pPr>
            <a:r>
              <a:rPr lang="en-US" sz="1350" dirty="0">
                <a:solidFill>
                  <a:srgbClr val="2E3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Summing over k — this is the additivity step —</a:t>
            </a:r>
            <a:endParaRPr lang="en-US" sz="1350" dirty="0"/>
          </a:p>
        </p:txBody>
      </p:sp>
      <p:sp>
        <p:nvSpPr>
          <p:cNvPr id="12" name="Text 10"/>
          <p:cNvSpPr txBox="1"/>
          <p:nvPr/>
        </p:nvSpPr>
        <p:spPr>
          <a:xfrm>
            <a:off x="1005840" y="4498848"/>
            <a:ext cx="5120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i="1" dirty="0">
                <a:solidFill>
                  <a:srgbClr val="2E6E6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</a:t>
            </a:r>
            <a:r>
              <a:rPr lang="en-US" sz="1400" i="1" baseline="-40000" dirty="0">
                <a:solidFill>
                  <a:srgbClr val="2E6E6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400" i="1" dirty="0">
                <a:solidFill>
                  <a:srgbClr val="2E6E6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(A</a:t>
            </a:r>
            <a:r>
              <a:rPr lang="en-US" sz="1400" i="1" baseline="-40000" dirty="0">
                <a:solidFill>
                  <a:srgbClr val="2E6E6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400" i="1" dirty="0">
                <a:solidFill>
                  <a:srgbClr val="2E6E6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 ≥ v</a:t>
            </a:r>
            <a:r>
              <a:rPr lang="en-US" sz="1400" i="1" baseline="-40000" dirty="0">
                <a:solidFill>
                  <a:srgbClr val="2E6E6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400" i="1" dirty="0">
                <a:solidFill>
                  <a:srgbClr val="2E6E6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(A</a:t>
            </a:r>
            <a:r>
              <a:rPr lang="en-US" sz="1400" i="1" baseline="-40000" dirty="0">
                <a:solidFill>
                  <a:srgbClr val="2E6E6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</a:t>
            </a:r>
            <a:r>
              <a:rPr lang="en-US" sz="1400" i="1" dirty="0">
                <a:solidFill>
                  <a:srgbClr val="2E6E6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 :   no envy at all.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1005840" y="4983480"/>
            <a:ext cx="5120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755"/>
              </a:lnSpc>
              <a:buNone/>
            </a:pPr>
            <a:r>
              <a:rPr lang="en-US" sz="1300" i="1" dirty="0">
                <a:solidFill>
                  <a:srgbClr val="6E7C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Agent i never envies anyone who picks after her.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6903720" y="2514600"/>
            <a:ext cx="4602175" cy="3063240"/>
          </a:xfrm>
          <a:prstGeom prst="roundRect">
            <a:avLst>
              <a:gd name="adj" fmla="val 1493"/>
            </a:avLst>
          </a:prstGeom>
          <a:solidFill>
            <a:srgbClr val="F1F4F6"/>
          </a:solidFill>
          <a:ln w="9525">
            <a:solidFill>
              <a:srgbClr val="F1F4F6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7223760" y="2670048"/>
            <a:ext cx="396209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50" dirty="0">
                <a:solidFill>
                  <a:srgbClr val="B45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CASE 2 — j PICKS BEFORE i</a:t>
            </a:r>
            <a:endParaRPr lang="en-US" sz="1300" dirty="0"/>
          </a:p>
        </p:txBody>
      </p:sp>
      <p:sp>
        <p:nvSpPr>
          <p:cNvPr id="16" name="Text 14"/>
          <p:cNvSpPr txBox="1"/>
          <p:nvPr/>
        </p:nvSpPr>
        <p:spPr>
          <a:xfrm>
            <a:off x="7223760" y="3017520"/>
            <a:ext cx="3962095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23"/>
              </a:lnSpc>
              <a:buNone/>
            </a:pPr>
            <a:r>
              <a:rPr lang="en-US" sz="1350" dirty="0">
                <a:solidFill>
                  <a:srgbClr val="2E3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Delete j's very first pick, g, and re-index. The remaining picking sequence is a round robin in which i precedes j in every round, so Case 1 applies to it:</a:t>
            </a:r>
            <a:endParaRPr lang="en-US" sz="1350" dirty="0"/>
          </a:p>
        </p:txBody>
      </p:sp>
      <p:sp>
        <p:nvSpPr>
          <p:cNvPr id="17" name="Text 15"/>
          <p:cNvSpPr txBox="1"/>
          <p:nvPr/>
        </p:nvSpPr>
        <p:spPr>
          <a:xfrm>
            <a:off x="7223760" y="3977640"/>
            <a:ext cx="396209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500" i="1" dirty="0">
                <a:solidFill>
                  <a:srgbClr val="2E6E6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</a:t>
            </a:r>
            <a:r>
              <a:rPr lang="en-US" sz="1500" i="1" baseline="-40000" dirty="0">
                <a:solidFill>
                  <a:srgbClr val="2E6E6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500" i="1" dirty="0">
                <a:solidFill>
                  <a:srgbClr val="2E6E6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(A</a:t>
            </a:r>
            <a:r>
              <a:rPr lang="en-US" sz="1500" i="1" baseline="-40000" dirty="0">
                <a:solidFill>
                  <a:srgbClr val="2E6E6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500" i="1" dirty="0">
                <a:solidFill>
                  <a:srgbClr val="2E6E6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 ≥ v</a:t>
            </a:r>
            <a:r>
              <a:rPr lang="en-US" sz="1500" i="1" baseline="-40000" dirty="0">
                <a:solidFill>
                  <a:srgbClr val="2E6E6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500" i="1" dirty="0">
                <a:solidFill>
                  <a:srgbClr val="2E6E6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(A</a:t>
            </a:r>
            <a:r>
              <a:rPr lang="en-US" sz="1500" i="1" baseline="-40000" dirty="0">
                <a:solidFill>
                  <a:srgbClr val="2E6E6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</a:t>
            </a:r>
            <a:r>
              <a:rPr lang="en-US" sz="1500" i="1" dirty="0">
                <a:solidFill>
                  <a:srgbClr val="2E6E6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\ {g})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7223760" y="4434840"/>
            <a:ext cx="396209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23"/>
              </a:lnSpc>
              <a:buNone/>
            </a:pPr>
            <a:r>
              <a:rPr lang="en-US" sz="1350" dirty="0">
                <a:solidFill>
                  <a:srgbClr val="2E3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which is exactly EF1 with witness g.  ∎</a:t>
            </a:r>
            <a:endParaRPr lang="en-US" sz="1350" dirty="0"/>
          </a:p>
        </p:txBody>
      </p:sp>
      <p:sp>
        <p:nvSpPr>
          <p:cNvPr id="19" name="Shape 17"/>
          <p:cNvSpPr/>
          <p:nvPr/>
        </p:nvSpPr>
        <p:spPr>
          <a:xfrm>
            <a:off x="7223760" y="4892040"/>
            <a:ext cx="384048" cy="384048"/>
          </a:xfrm>
          <a:prstGeom prst="roundRect">
            <a:avLst>
              <a:gd name="adj" fmla="val 14286"/>
            </a:avLst>
          </a:prstGeom>
          <a:solidFill>
            <a:srgbClr val="E7ECF0"/>
          </a:solidFill>
          <a:ln w="15875">
            <a:solidFill>
              <a:srgbClr val="D3DAE0"/>
            </a:solidFill>
            <a:prstDash val="dash"/>
          </a:ln>
        </p:spPr>
      </p:sp>
      <p:sp>
        <p:nvSpPr>
          <p:cNvPr id="20" name="Text 18"/>
          <p:cNvSpPr txBox="1"/>
          <p:nvPr/>
        </p:nvSpPr>
        <p:spPr>
          <a:xfrm>
            <a:off x="7223760" y="489204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i="1" dirty="0">
                <a:solidFill>
                  <a:srgbClr val="6E7C8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7653528" y="4892040"/>
            <a:ext cx="384048" cy="384048"/>
          </a:xfrm>
          <a:prstGeom prst="roundRect">
            <a:avLst>
              <a:gd name="adj" fmla="val 14286"/>
            </a:avLst>
          </a:prstGeom>
          <a:solidFill>
            <a:srgbClr val="FFFFFF"/>
          </a:solidFill>
          <a:ln w="15875">
            <a:solidFill>
              <a:srgbClr val="B4532A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7653528" y="489204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i="1" dirty="0">
                <a:solidFill>
                  <a:srgbClr val="B453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endParaRPr lang="en-US" sz="1300" dirty="0"/>
          </a:p>
        </p:txBody>
      </p:sp>
      <p:sp>
        <p:nvSpPr>
          <p:cNvPr id="23" name="Shape 21"/>
          <p:cNvSpPr/>
          <p:nvPr/>
        </p:nvSpPr>
        <p:spPr>
          <a:xfrm>
            <a:off x="8083296" y="4892040"/>
            <a:ext cx="384048" cy="384048"/>
          </a:xfrm>
          <a:prstGeom prst="roundRect">
            <a:avLst>
              <a:gd name="adj" fmla="val 14286"/>
            </a:avLst>
          </a:prstGeom>
          <a:solidFill>
            <a:srgbClr val="FFFFFF"/>
          </a:solidFill>
          <a:ln w="15875">
            <a:solidFill>
              <a:srgbClr val="2E6E6B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8083296" y="489204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i="1" dirty="0">
                <a:solidFill>
                  <a:srgbClr val="2E6E6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</a:t>
            </a:r>
            <a:endParaRPr lang="en-US" sz="1300" dirty="0"/>
          </a:p>
        </p:txBody>
      </p:sp>
      <p:sp>
        <p:nvSpPr>
          <p:cNvPr id="25" name="Shape 23"/>
          <p:cNvSpPr/>
          <p:nvPr/>
        </p:nvSpPr>
        <p:spPr>
          <a:xfrm>
            <a:off x="8513064" y="4892040"/>
            <a:ext cx="384048" cy="384048"/>
          </a:xfrm>
          <a:prstGeom prst="roundRect">
            <a:avLst>
              <a:gd name="adj" fmla="val 14286"/>
            </a:avLst>
          </a:prstGeom>
          <a:solidFill>
            <a:srgbClr val="FFFFFF"/>
          </a:solidFill>
          <a:ln w="15875">
            <a:solidFill>
              <a:srgbClr val="B4532A"/>
            </a:solidFill>
            <a:prstDash val="solid"/>
          </a:ln>
        </p:spPr>
      </p:sp>
      <p:sp>
        <p:nvSpPr>
          <p:cNvPr id="26" name="Text 24"/>
          <p:cNvSpPr txBox="1"/>
          <p:nvPr/>
        </p:nvSpPr>
        <p:spPr>
          <a:xfrm>
            <a:off x="8513064" y="489204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i="1" dirty="0">
                <a:solidFill>
                  <a:srgbClr val="B453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endParaRPr lang="en-US" sz="1300" dirty="0"/>
          </a:p>
        </p:txBody>
      </p:sp>
      <p:sp>
        <p:nvSpPr>
          <p:cNvPr id="27" name="Shape 25"/>
          <p:cNvSpPr/>
          <p:nvPr/>
        </p:nvSpPr>
        <p:spPr>
          <a:xfrm>
            <a:off x="8942832" y="4892040"/>
            <a:ext cx="384048" cy="384048"/>
          </a:xfrm>
          <a:prstGeom prst="roundRect">
            <a:avLst>
              <a:gd name="adj" fmla="val 14286"/>
            </a:avLst>
          </a:prstGeom>
          <a:solidFill>
            <a:srgbClr val="FFFFFF"/>
          </a:solidFill>
          <a:ln w="15875">
            <a:solidFill>
              <a:srgbClr val="2E6E6B"/>
            </a:solidFill>
            <a:prstDash val="solid"/>
          </a:ln>
        </p:spPr>
      </p:sp>
      <p:sp>
        <p:nvSpPr>
          <p:cNvPr id="28" name="Text 26"/>
          <p:cNvSpPr txBox="1"/>
          <p:nvPr/>
        </p:nvSpPr>
        <p:spPr>
          <a:xfrm>
            <a:off x="8942832" y="489204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i="1" dirty="0">
                <a:solidFill>
                  <a:srgbClr val="2E6E6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</a:t>
            </a:r>
            <a:endParaRPr lang="en-US" sz="1300" dirty="0"/>
          </a:p>
        </p:txBody>
      </p:sp>
      <p:sp>
        <p:nvSpPr>
          <p:cNvPr id="29" name="Shape 27"/>
          <p:cNvSpPr/>
          <p:nvPr/>
        </p:nvSpPr>
        <p:spPr>
          <a:xfrm>
            <a:off x="9372600" y="4892040"/>
            <a:ext cx="384048" cy="384048"/>
          </a:xfrm>
          <a:prstGeom prst="roundRect">
            <a:avLst>
              <a:gd name="adj" fmla="val 14286"/>
            </a:avLst>
          </a:prstGeom>
          <a:solidFill>
            <a:srgbClr val="FFFFFF"/>
          </a:solidFill>
          <a:ln w="15875">
            <a:solidFill>
              <a:srgbClr val="B4532A"/>
            </a:solidFill>
            <a:prstDash val="solid"/>
          </a:ln>
        </p:spPr>
      </p:sp>
      <p:sp>
        <p:nvSpPr>
          <p:cNvPr id="30" name="Text 28"/>
          <p:cNvSpPr txBox="1"/>
          <p:nvPr/>
        </p:nvSpPr>
        <p:spPr>
          <a:xfrm>
            <a:off x="9372600" y="489204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i="1" dirty="0">
                <a:solidFill>
                  <a:srgbClr val="B453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endParaRPr lang="en-US" sz="1300" dirty="0"/>
          </a:p>
        </p:txBody>
      </p:sp>
      <p:sp>
        <p:nvSpPr>
          <p:cNvPr id="31" name="Text 29"/>
          <p:cNvSpPr txBox="1"/>
          <p:nvPr/>
        </p:nvSpPr>
        <p:spPr>
          <a:xfrm>
            <a:off x="7178040" y="5303520"/>
            <a:ext cx="502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i="1" dirty="0">
                <a:solidFill>
                  <a:srgbClr val="6E7C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drop</a:t>
            </a:r>
            <a:endParaRPr lang="en-US" sz="9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85800" y="274320"/>
            <a:ext cx="1082009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140" dirty="0">
                <a:solidFill>
                  <a:srgbClr val="6E7C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3 · ROUND ROBIN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685800" y="530352"/>
            <a:ext cx="10820095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900" b="1" dirty="0">
                <a:solidFill>
                  <a:srgbClr val="1C2B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Where additivity is used — and what happens without it</a:t>
            </a:r>
            <a:endParaRPr lang="en-US" sz="2900" dirty="0"/>
          </a:p>
        </p:txBody>
      </p:sp>
      <p:sp>
        <p:nvSpPr>
          <p:cNvPr id="4" name="Text 2"/>
          <p:cNvSpPr txBox="1"/>
          <p:nvPr/>
        </p:nvSpPr>
        <p:spPr>
          <a:xfrm>
            <a:off x="10957255" y="6327648"/>
            <a:ext cx="548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50" dirty="0">
                <a:solidFill>
                  <a:srgbClr val="6E7C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34</a:t>
            </a:r>
            <a:endParaRPr lang="en-US" sz="950" dirty="0"/>
          </a:p>
        </p:txBody>
      </p:sp>
      <p:sp>
        <p:nvSpPr>
          <p:cNvPr id="5" name="Text 3"/>
          <p:cNvSpPr txBox="1"/>
          <p:nvPr/>
        </p:nvSpPr>
        <p:spPr>
          <a:xfrm>
            <a:off x="685800" y="1426464"/>
            <a:ext cx="10820095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58"/>
              </a:lnSpc>
              <a:buNone/>
            </a:pPr>
            <a:r>
              <a:rPr lang="en-US" sz="1450" dirty="0">
                <a:solidFill>
                  <a:srgbClr val="6E7C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only step that needs additivity is the summation. Drop it and the guarantee collapses completely.</a:t>
            </a:r>
            <a:endParaRPr lang="en-US" sz="1450" dirty="0"/>
          </a:p>
        </p:txBody>
      </p:sp>
      <p:sp>
        <p:nvSpPr>
          <p:cNvPr id="6" name="Shape 4"/>
          <p:cNvSpPr/>
          <p:nvPr/>
        </p:nvSpPr>
        <p:spPr>
          <a:xfrm>
            <a:off x="685800" y="1828800"/>
            <a:ext cx="10820095" cy="2606040"/>
          </a:xfrm>
          <a:prstGeom prst="roundRect">
            <a:avLst>
              <a:gd name="adj" fmla="val 1754"/>
            </a:avLst>
          </a:prstGeom>
          <a:solidFill>
            <a:srgbClr val="F1F4F6"/>
          </a:solidFill>
          <a:ln w="9525">
            <a:solidFill>
              <a:srgbClr val="F1F4F6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1051560" y="1993392"/>
            <a:ext cx="1008857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50" dirty="0">
                <a:solidFill>
                  <a:srgbClr val="B45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MONOTONE COUNTEREXAMPLE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1051560" y="2359152"/>
            <a:ext cx="1008857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90"/>
              </a:lnSpc>
              <a:buNone/>
            </a:pPr>
            <a:r>
              <a:rPr lang="en-US" dirty="0">
                <a:solidFill>
                  <a:srgbClr val="2E3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agents. Goods X = {x₁, x₂, x₃} U Y = {y₁, y₂, y₃}. Agent 1's valuation is monotone but superadditive on Y: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 7"/>
              <p:cNvSpPr txBox="1"/>
              <p:nvPr/>
            </p:nvSpPr>
            <p:spPr>
              <a:xfrm>
                <a:off x="1051560" y="2901776"/>
                <a:ext cx="10088575" cy="365760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 algn="l">
                  <a:buNone/>
                </a:pPr>
                <a:r>
                  <a:rPr lang="en-US" i="1" dirty="0">
                    <a:solidFill>
                      <a:srgbClr val="1C2B36"/>
                    </a:solidFill>
                    <a:latin typeface="Cambria" pitchFamily="34" charset="0"/>
                    <a:ea typeface="Cambria" pitchFamily="34" charset="-122"/>
                    <a:cs typeface="Cambria" pitchFamily="34" charset="-120"/>
                  </a:rPr>
                  <a:t>v</a:t>
                </a:r>
                <a:r>
                  <a:rPr lang="en-US" i="1" baseline="-40000" dirty="0">
                    <a:solidFill>
                      <a:srgbClr val="1C2B36"/>
                    </a:solidFill>
                    <a:latin typeface="Cambria" pitchFamily="34" charset="0"/>
                    <a:ea typeface="Cambria" pitchFamily="34" charset="-122"/>
                    <a:cs typeface="Cambria" pitchFamily="34" charset="-120"/>
                  </a:rPr>
                  <a:t>1</a:t>
                </a:r>
                <a:r>
                  <a:rPr lang="en-US" i="1" dirty="0">
                    <a:solidFill>
                      <a:srgbClr val="1C2B36"/>
                    </a:solidFill>
                    <a:latin typeface="Cambria" pitchFamily="34" charset="0"/>
                    <a:ea typeface="Cambria" pitchFamily="34" charset="-122"/>
                    <a:cs typeface="Cambria" pitchFamily="34" charset="-120"/>
                  </a:rPr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IN" b="0" i="1" dirty="0" smtClean="0">
                            <a:solidFill>
                              <a:srgbClr val="1C2B36"/>
                            </a:solidFill>
                            <a:latin typeface="Cambria Math" panose="02040503050406030204" pitchFamily="18" charset="0"/>
                            <a:ea typeface="Cambria" pitchFamily="34" charset="-122"/>
                            <a:cs typeface="Cambria" pitchFamily="34" charset="-120"/>
                          </a:rPr>
                        </m:ctrlPr>
                      </m:sSubPr>
                      <m:e>
                        <m:r>
                          <a:rPr lang="en-IN" b="0" i="1" dirty="0" smtClean="0">
                            <a:solidFill>
                              <a:srgbClr val="1C2B36"/>
                            </a:solidFill>
                            <a:latin typeface="Cambria Math" panose="02040503050406030204" pitchFamily="18" charset="0"/>
                            <a:ea typeface="Cambria" pitchFamily="34" charset="-122"/>
                            <a:cs typeface="Cambria" pitchFamily="34" charset="-120"/>
                          </a:rPr>
                          <m:t>𝑥</m:t>
                        </m:r>
                      </m:e>
                      <m:sub>
                        <m:r>
                          <a:rPr lang="en-IN" b="0" i="1" dirty="0" smtClean="0">
                            <a:solidFill>
                              <a:srgbClr val="1C2B36"/>
                            </a:solidFill>
                            <a:latin typeface="Cambria Math" panose="02040503050406030204" pitchFamily="18" charset="0"/>
                            <a:ea typeface="Cambria" pitchFamily="34" charset="-122"/>
                            <a:cs typeface="Cambria" pitchFamily="34" charset="-12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i="1" dirty="0">
                    <a:solidFill>
                      <a:srgbClr val="1C2B36"/>
                    </a:solidFill>
                    <a:latin typeface="Cambria" pitchFamily="34" charset="0"/>
                    <a:ea typeface="Cambria" pitchFamily="34" charset="-122"/>
                    <a:cs typeface="Cambria" pitchFamily="34" charset="-120"/>
                  </a:rPr>
                  <a:t>) = 2 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IN" b="0" i="1" smtClean="0">
                            <a:solidFill>
                              <a:srgbClr val="1C2B36"/>
                            </a:solidFill>
                            <a:latin typeface="Cambria Math" panose="02040503050406030204" pitchFamily="18" charset="0"/>
                            <a:ea typeface="Cambria" pitchFamily="34" charset="-122"/>
                            <a:cs typeface="Cambria" pitchFamily="34" charset="-120"/>
                          </a:rPr>
                        </m:ctrlPr>
                      </m:sSubPr>
                      <m:e>
                        <m:r>
                          <a:rPr lang="en-IN" b="0" i="1" smtClean="0">
                            <a:solidFill>
                              <a:srgbClr val="1C2B36"/>
                            </a:solidFill>
                            <a:latin typeface="Cambria Math" panose="02040503050406030204" pitchFamily="18" charset="0"/>
                            <a:ea typeface="Cambria" pitchFamily="34" charset="-122"/>
                            <a:cs typeface="Cambria" pitchFamily="34" charset="-120"/>
                          </a:rPr>
                          <m:t>𝑣</m:t>
                        </m:r>
                      </m:e>
                      <m:sub>
                        <m:r>
                          <a:rPr lang="en-IN" b="0" i="1" smtClean="0">
                            <a:solidFill>
                              <a:srgbClr val="1C2B36"/>
                            </a:solidFill>
                            <a:latin typeface="Cambria Math" panose="02040503050406030204" pitchFamily="18" charset="0"/>
                            <a:ea typeface="Cambria" pitchFamily="34" charset="-122"/>
                            <a:cs typeface="Cambria" pitchFamily="34" charset="-120"/>
                          </a:rPr>
                          <m:t>2</m:t>
                        </m:r>
                      </m:sub>
                    </m:sSub>
                    <m:d>
                      <m:dPr>
                        <m:ctrlPr>
                          <a:rPr lang="en-IN" b="0" i="1" smtClean="0">
                            <a:solidFill>
                              <a:srgbClr val="1C2B36"/>
                            </a:solidFill>
                            <a:latin typeface="Cambria Math" panose="02040503050406030204" pitchFamily="18" charset="0"/>
                            <a:ea typeface="Cambria" pitchFamily="34" charset="-122"/>
                            <a:cs typeface="Cambria" pitchFamily="34" charset="-12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IN" b="0" i="1" smtClean="0">
                                <a:solidFill>
                                  <a:srgbClr val="1C2B36"/>
                                </a:solidFill>
                                <a:latin typeface="Cambria Math" panose="02040503050406030204" pitchFamily="18" charset="0"/>
                                <a:ea typeface="Cambria" pitchFamily="34" charset="-122"/>
                                <a:cs typeface="Cambria" pitchFamily="34" charset="-120"/>
                              </a:rPr>
                            </m:ctrlPr>
                          </m:sSubPr>
                          <m:e>
                            <m:r>
                              <a:rPr lang="en-IN" b="0" i="1" smtClean="0">
                                <a:solidFill>
                                  <a:srgbClr val="1C2B36"/>
                                </a:solidFill>
                                <a:latin typeface="Cambria Math" panose="02040503050406030204" pitchFamily="18" charset="0"/>
                                <a:ea typeface="Cambria" pitchFamily="34" charset="-122"/>
                                <a:cs typeface="Cambria" pitchFamily="34" charset="-120"/>
                              </a:rPr>
                              <m:t>𝑦</m:t>
                            </m:r>
                          </m:e>
                          <m:sub>
                            <m:r>
                              <a:rPr lang="en-IN" b="0" i="1" smtClean="0">
                                <a:solidFill>
                                  <a:srgbClr val="1C2B36"/>
                                </a:solidFill>
                                <a:latin typeface="Cambria Math" panose="02040503050406030204" pitchFamily="18" charset="0"/>
                                <a:ea typeface="Cambria" pitchFamily="34" charset="-122"/>
                                <a:cs typeface="Cambria" pitchFamily="34" charset="-120"/>
                              </a:rPr>
                              <m:t>𝑖</m:t>
                            </m:r>
                          </m:sub>
                        </m:sSub>
                      </m:e>
                    </m:d>
                    <m:r>
                      <a:rPr lang="en-IN" b="0" i="1" smtClean="0">
                        <a:solidFill>
                          <a:srgbClr val="1C2B36"/>
                        </a:solidFill>
                        <a:latin typeface="Cambria Math" panose="02040503050406030204" pitchFamily="18" charset="0"/>
                        <a:ea typeface="Cambria" pitchFamily="34" charset="-122"/>
                        <a:cs typeface="Cambria" pitchFamily="34" charset="-120"/>
                      </a:rPr>
                      <m:t>=2 </m:t>
                    </m:r>
                  </m:oMath>
                </a14:m>
                <a:r>
                  <a:rPr lang="en-US" i="1" dirty="0">
                    <a:solidFill>
                      <a:srgbClr val="1C2B36"/>
                    </a:solidFill>
                    <a:latin typeface="Cambria" pitchFamily="34" charset="0"/>
                    <a:ea typeface="Cambria" pitchFamily="34" charset="-122"/>
                    <a:cs typeface="Cambria" pitchFamily="34" charset="-120"/>
                  </a:rPr>
                  <a:t>(and is additive). </a:t>
                </a:r>
              </a:p>
              <a:p>
                <a:pPr marL="0" indent="0" algn="l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IN" b="0" i="1" dirty="0" smtClean="0">
                            <a:solidFill>
                              <a:srgbClr val="1C2B36"/>
                            </a:solidFill>
                            <a:latin typeface="Cambria Math" panose="02040503050406030204" pitchFamily="18" charset="0"/>
                            <a:ea typeface="Cambria" pitchFamily="34" charset="-122"/>
                            <a:cs typeface="Cambria" pitchFamily="34" charset="-120"/>
                          </a:rPr>
                        </m:ctrlPr>
                      </m:sSubPr>
                      <m:e>
                        <m:r>
                          <a:rPr lang="en-US" i="1" dirty="0" smtClean="0">
                            <a:solidFill>
                              <a:srgbClr val="1C2B36"/>
                            </a:solidFill>
                            <a:latin typeface="Cambria Math" panose="02040503050406030204" pitchFamily="18" charset="0"/>
                            <a:ea typeface="Cambria" pitchFamily="34" charset="-122"/>
                            <a:cs typeface="Cambria" pitchFamily="34" charset="-120"/>
                          </a:rPr>
                          <m:t>𝑣</m:t>
                        </m:r>
                      </m:e>
                      <m:sub>
                        <m:r>
                          <a:rPr lang="en-IN" b="0" i="1" dirty="0" smtClean="0">
                            <a:solidFill>
                              <a:srgbClr val="1C2B36"/>
                            </a:solidFill>
                            <a:latin typeface="Cambria Math" panose="02040503050406030204" pitchFamily="18" charset="0"/>
                            <a:ea typeface="Cambria" pitchFamily="34" charset="-122"/>
                            <a:cs typeface="Cambria" pitchFamily="34" charset="-12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i="1" dirty="0">
                    <a:solidFill>
                      <a:srgbClr val="1C2B36"/>
                    </a:solidFill>
                    <a:latin typeface="Cambria" pitchFamily="34" charset="0"/>
                    <a:ea typeface="Cambria" pitchFamily="34" charset="-122"/>
                    <a:cs typeface="Cambria" pitchFamily="34" charset="-120"/>
                  </a:rPr>
                  <a:t>(S) = |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1C2B36"/>
                        </a:solidFill>
                        <a:latin typeface="Cambria Math" panose="02040503050406030204" pitchFamily="18" charset="0"/>
                        <a:ea typeface="Cambria" pitchFamily="34" charset="-122"/>
                        <a:cs typeface="Cambria" pitchFamily="34" charset="-120"/>
                      </a:rPr>
                      <m:t>𝑋</m:t>
                    </m:r>
                    <m:r>
                      <a:rPr lang="en-IN" b="0" i="1" dirty="0" smtClean="0">
                        <a:solidFill>
                          <a:srgbClr val="1C2B36"/>
                        </a:solidFill>
                        <a:latin typeface="Cambria Math" panose="02040503050406030204" pitchFamily="18" charset="0"/>
                        <a:ea typeface="Cambria" pitchFamily="34" charset="-122"/>
                        <a:cs typeface="Cambria" pitchFamily="34" charset="-120"/>
                      </a:rPr>
                      <m:t>∩</m:t>
                    </m:r>
                    <m:r>
                      <a:rPr lang="en-US" i="1" dirty="0" smtClean="0">
                        <a:solidFill>
                          <a:srgbClr val="1C2B36"/>
                        </a:solidFill>
                        <a:latin typeface="Cambria Math" panose="02040503050406030204" pitchFamily="18" charset="0"/>
                        <a:ea typeface="Cambria" pitchFamily="34" charset="-122"/>
                        <a:cs typeface="Cambria" pitchFamily="34" charset="-120"/>
                      </a:rPr>
                      <m:t> </m:t>
                    </m:r>
                    <m:r>
                      <a:rPr lang="en-US" i="1" dirty="0" smtClean="0">
                        <a:solidFill>
                          <a:srgbClr val="1C2B36"/>
                        </a:solidFill>
                        <a:latin typeface="Cambria Math" panose="02040503050406030204" pitchFamily="18" charset="0"/>
                        <a:ea typeface="Cambria" pitchFamily="34" charset="-122"/>
                        <a:cs typeface="Cambria" pitchFamily="34" charset="-120"/>
                      </a:rPr>
                      <m:t>𝑆</m:t>
                    </m:r>
                  </m:oMath>
                </a14:m>
                <a:r>
                  <a:rPr lang="en-US" i="1" dirty="0">
                    <a:solidFill>
                      <a:srgbClr val="1C2B36"/>
                    </a:solidFill>
                    <a:latin typeface="Cambria" pitchFamily="34" charset="0"/>
                    <a:ea typeface="Cambria" pitchFamily="34" charset="-122"/>
                    <a:cs typeface="Cambria" pitchFamily="34" charset="-120"/>
                  </a:rPr>
                  <a:t>|  +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solidFill>
                              <a:srgbClr val="1C2B36"/>
                            </a:solidFill>
                            <a:latin typeface="Cambria Math" panose="02040503050406030204" pitchFamily="18" charset="0"/>
                            <a:ea typeface="Cambria" pitchFamily="34" charset="-122"/>
                          </a:rPr>
                        </m:ctrlPr>
                      </m:fPr>
                      <m:num>
                        <m:r>
                          <a:rPr lang="en-IN" b="0" i="1" smtClean="0">
                            <a:solidFill>
                              <a:srgbClr val="1C2B36"/>
                            </a:solidFill>
                            <a:latin typeface="Cambria Math" panose="02040503050406030204" pitchFamily="18" charset="0"/>
                            <a:ea typeface="Cambria" pitchFamily="34" charset="-122"/>
                          </a:rPr>
                          <m:t>|</m:t>
                        </m:r>
                        <m:r>
                          <a:rPr lang="en-IN" b="0" i="1" smtClean="0">
                            <a:solidFill>
                              <a:srgbClr val="1C2B36"/>
                            </a:solidFill>
                            <a:latin typeface="Cambria Math" panose="02040503050406030204" pitchFamily="18" charset="0"/>
                            <a:ea typeface="Cambria" pitchFamily="34" charset="-122"/>
                          </a:rPr>
                          <m:t>𝑌</m:t>
                        </m:r>
                        <m:r>
                          <a:rPr lang="en-IN" b="0" i="1" smtClean="0">
                            <a:solidFill>
                              <a:srgbClr val="1C2B36"/>
                            </a:solidFill>
                            <a:latin typeface="Cambria Math" panose="02040503050406030204" pitchFamily="18" charset="0"/>
                            <a:ea typeface="Cambria" pitchFamily="34" charset="-122"/>
                          </a:rPr>
                          <m:t>∩</m:t>
                        </m:r>
                        <m:r>
                          <a:rPr lang="en-IN" b="0" i="1" smtClean="0">
                            <a:solidFill>
                              <a:srgbClr val="1C2B36"/>
                            </a:solidFill>
                            <a:latin typeface="Cambria Math" panose="02040503050406030204" pitchFamily="18" charset="0"/>
                            <a:ea typeface="Cambria" pitchFamily="34" charset="-122"/>
                          </a:rPr>
                          <m:t>𝑆</m:t>
                        </m:r>
                        <m:r>
                          <a:rPr lang="en-IN" b="0" i="1" smtClean="0">
                            <a:solidFill>
                              <a:srgbClr val="1C2B36"/>
                            </a:solidFill>
                            <a:latin typeface="Cambria Math" panose="02040503050406030204" pitchFamily="18" charset="0"/>
                            <a:ea typeface="Cambria" pitchFamily="34" charset="-122"/>
                          </a:rPr>
                          <m:t> </m:t>
                        </m:r>
                        <m:sSup>
                          <m:sSupPr>
                            <m:ctrlPr>
                              <a:rPr lang="en-IN" b="0" i="1" smtClean="0">
                                <a:solidFill>
                                  <a:srgbClr val="1C2B36"/>
                                </a:solidFill>
                                <a:latin typeface="Cambria Math" panose="02040503050406030204" pitchFamily="18" charset="0"/>
                                <a:ea typeface="Cambria" pitchFamily="34" charset="-122"/>
                              </a:rPr>
                            </m:ctrlPr>
                          </m:sSupPr>
                          <m:e>
                            <m:d>
                              <m:dPr>
                                <m:begChr m:val=""/>
                                <m:endChr m:val="|"/>
                                <m:ctrlPr>
                                  <a:rPr lang="en-IN" b="0" i="1" smtClean="0">
                                    <a:solidFill>
                                      <a:srgbClr val="1C2B36"/>
                                    </a:solidFill>
                                    <a:latin typeface="Cambria Math" panose="02040503050406030204" pitchFamily="18" charset="0"/>
                                    <a:ea typeface="Cambria" pitchFamily="34" charset="-122"/>
                                  </a:rPr>
                                </m:ctrlPr>
                              </m:dPr>
                              <m:e>
                                <m:r>
                                  <a:rPr lang="en-IN" b="0" i="1" smtClean="0">
                                    <a:solidFill>
                                      <a:srgbClr val="1C2B36"/>
                                    </a:solidFill>
                                    <a:latin typeface="Cambria Math" panose="02040503050406030204" pitchFamily="18" charset="0"/>
                                    <a:ea typeface="Cambria" pitchFamily="34" charset="-122"/>
                                  </a:rPr>
                                  <m:t>​</m:t>
                                </m:r>
                              </m:e>
                            </m:d>
                          </m:e>
                          <m:sup>
                            <m:r>
                              <a:rPr lang="en-IN" b="0" i="1" smtClean="0">
                                <a:solidFill>
                                  <a:srgbClr val="1C2B36"/>
                                </a:solidFill>
                                <a:latin typeface="Cambria Math" panose="02040503050406030204" pitchFamily="18" charset="0"/>
                                <a:ea typeface="Cambria" pitchFamily="34" charset="-122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IN" b="0" i="1" smtClean="0">
                            <a:solidFill>
                              <a:srgbClr val="1C2B36"/>
                            </a:solidFill>
                            <a:latin typeface="Cambria Math" panose="02040503050406030204" pitchFamily="18" charset="0"/>
                            <a:ea typeface="Cambria" pitchFamily="34" charset="-122"/>
                          </a:rPr>
                          <m:t>1.1 </m:t>
                        </m:r>
                      </m:den>
                    </m:f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9" name="Text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1560" y="2901776"/>
                <a:ext cx="10088575" cy="365760"/>
              </a:xfrm>
              <a:prstGeom prst="rect">
                <a:avLst/>
              </a:prstGeom>
              <a:blipFill>
                <a:blip r:embed="rId3"/>
                <a:stretch>
                  <a:fillRect l="-1451" t="-68333" b="-66667"/>
                </a:stretch>
              </a:blipFill>
              <a:ln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 9"/>
          <p:cNvSpPr txBox="1"/>
          <p:nvPr/>
        </p:nvSpPr>
        <p:spPr>
          <a:xfrm>
            <a:off x="1051560" y="3657600"/>
            <a:ext cx="1008857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dirty="0">
                <a:solidFill>
                  <a:srgbClr val="B45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Round robin with agent 1 first: every pick is strict, agent 1 takes X and agent 2 takes Y. Then v₁(A₁) = 6 while v₁(A₂) = 100, and deleting any single good still leaves two y's — so v₁(A₂ \ {g}) = 100 &gt; 6 for every g.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685800" y="4709160"/>
            <a:ext cx="10820095" cy="1051560"/>
          </a:xfrm>
          <a:prstGeom prst="roundRect">
            <a:avLst>
              <a:gd name="adj" fmla="val 4348"/>
            </a:avLst>
          </a:prstGeom>
          <a:solidFill>
            <a:srgbClr val="FFFFFF"/>
          </a:solidFill>
          <a:ln w="15875">
            <a:solidFill>
              <a:srgbClr val="1C2B36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1051560" y="4892040"/>
            <a:ext cx="1008857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dirty="0">
                <a:solidFill>
                  <a:srgbClr val="1C2B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Agent 1 never grabs a second y because a single y is worth &lt; 1 to her. 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85800" y="274320"/>
            <a:ext cx="1082009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140" dirty="0">
                <a:solidFill>
                  <a:srgbClr val="6E7C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SUMMARY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685800" y="530352"/>
            <a:ext cx="10820095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900" b="1" dirty="0">
                <a:solidFill>
                  <a:srgbClr val="1C2B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to take away</a:t>
            </a:r>
            <a:endParaRPr lang="en-US" sz="2900" dirty="0"/>
          </a:p>
        </p:txBody>
      </p:sp>
      <p:sp>
        <p:nvSpPr>
          <p:cNvPr id="4" name="Text 2"/>
          <p:cNvSpPr txBox="1"/>
          <p:nvPr/>
        </p:nvSpPr>
        <p:spPr>
          <a:xfrm>
            <a:off x="10957255" y="6327648"/>
            <a:ext cx="548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50" dirty="0">
                <a:solidFill>
                  <a:srgbClr val="6E7C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36</a:t>
            </a:r>
            <a:endParaRPr lang="en-US" sz="950" dirty="0"/>
          </a:p>
        </p:txBody>
      </p:sp>
      <p:sp>
        <p:nvSpPr>
          <p:cNvPr id="5" name="Shape 3"/>
          <p:cNvSpPr/>
          <p:nvPr/>
        </p:nvSpPr>
        <p:spPr>
          <a:xfrm>
            <a:off x="685800" y="1554480"/>
            <a:ext cx="3301898" cy="2468880"/>
          </a:xfrm>
          <a:prstGeom prst="roundRect">
            <a:avLst>
              <a:gd name="adj" fmla="val 1852"/>
            </a:avLst>
          </a:prstGeom>
          <a:solidFill>
            <a:srgbClr val="FFFFFF"/>
          </a:solidFill>
          <a:ln w="9525">
            <a:solidFill>
              <a:srgbClr val="D3DAE0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960120" y="1755648"/>
            <a:ext cx="275325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50" dirty="0">
                <a:solidFill>
                  <a:srgbClr val="B45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RELAXATION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960120" y="2148840"/>
            <a:ext cx="2753258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dirty="0">
                <a:solidFill>
                  <a:srgbClr val="2E3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EF1 forgives one item because indivisibility is a one-item obstruction. A multiplicative factor cannot be calibrated to it — it is unsatisfiable on coarse instances and vacuous on fine ones.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8203997" y="1554480"/>
            <a:ext cx="3301898" cy="2468880"/>
          </a:xfrm>
          <a:prstGeom prst="roundRect">
            <a:avLst>
              <a:gd name="adj" fmla="val 1852"/>
            </a:avLst>
          </a:prstGeom>
          <a:solidFill>
            <a:srgbClr val="F1F4F6"/>
          </a:solidFill>
          <a:ln w="9525">
            <a:solidFill>
              <a:srgbClr val="F1F4F6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8478317" y="1755648"/>
            <a:ext cx="275325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50" dirty="0">
                <a:solidFill>
                  <a:srgbClr val="B45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ALGORITHM</a:t>
            </a:r>
            <a:endParaRPr lang="en-US" sz="1300" dirty="0"/>
          </a:p>
        </p:txBody>
      </p:sp>
      <p:sp>
        <p:nvSpPr>
          <p:cNvPr id="13" name="Text 11"/>
          <p:cNvSpPr txBox="1"/>
          <p:nvPr/>
        </p:nvSpPr>
        <p:spPr>
          <a:xfrm>
            <a:off x="8478317" y="2148840"/>
            <a:ext cx="2753258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dirty="0">
                <a:solidFill>
                  <a:srgbClr val="2E3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Round robin gives EF1 for additive goods by a two-line argument.</a:t>
            </a:r>
            <a:endParaRPr lang="en-US" sz="1400" dirty="0"/>
          </a:p>
        </p:txBody>
      </p:sp>
      <p:sp>
        <p:nvSpPr>
          <p:cNvPr id="17" name="Text 15"/>
          <p:cNvSpPr txBox="1"/>
          <p:nvPr/>
        </p:nvSpPr>
        <p:spPr>
          <a:xfrm>
            <a:off x="685800" y="6327648"/>
            <a:ext cx="1008857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6E7C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Exercises: Part 0 α-EF impossibility with m ≥ n · Part 2 the O(mn³) bound and the chores counterexample · Part 3 a monotone instance where round robin fails EF1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</TotalTime>
  <Words>2788</Words>
  <Application>Microsoft Office PowerPoint</Application>
  <PresentationFormat>Widescreen</PresentationFormat>
  <Paragraphs>351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Arial</vt:lpstr>
      <vt:lpstr>Calibri</vt:lpstr>
      <vt:lpstr>Cambria</vt:lpstr>
      <vt:lpstr>Cambria Math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EF1 and Pareto Optimality — Lecture 1</dc:title>
  <dc:subject>PptxGenJS Presentation</dc:subject>
  <dc:creator>Lecture notes</dc:creator>
  <cp:lastModifiedBy>Zaphod</cp:lastModifiedBy>
  <cp:revision>7</cp:revision>
  <dcterms:created xsi:type="dcterms:W3CDTF">2026-09-15T15:17:12Z</dcterms:created>
  <dcterms:modified xsi:type="dcterms:W3CDTF">2026-09-16T04:31:55Z</dcterms:modified>
</cp:coreProperties>
</file>