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76" r:id="rId2"/>
    <p:sldId id="277" r:id="rId3"/>
    <p:sldId id="278" r:id="rId4"/>
    <p:sldId id="279" r:id="rId5"/>
    <p:sldId id="280" r:id="rId6"/>
    <p:sldId id="282" r:id="rId7"/>
    <p:sldId id="283" r:id="rId8"/>
    <p:sldId id="258" r:id="rId9"/>
    <p:sldId id="259" r:id="rId10"/>
    <p:sldId id="260" r:id="rId11"/>
    <p:sldId id="261" r:id="rId12"/>
    <p:sldId id="262" r:id="rId13"/>
    <p:sldId id="263" r:id="rId14"/>
    <p:sldId id="264" r:id="rId15"/>
    <p:sldId id="266" r:id="rId16"/>
    <p:sldId id="267" r:id="rId17"/>
    <p:sldId id="268" r:id="rId18"/>
    <p:sldId id="269" r:id="rId19"/>
    <p:sldId id="270" r:id="rId20"/>
    <p:sldId id="271" r:id="rId21"/>
    <p:sldId id="272" r:id="rId22"/>
    <p:sldId id="273" r:id="rId23"/>
    <p:sldId id="274" r:id="rId24"/>
    <p:sldId id="275" r:id="rId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4C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2" d="100"/>
          <a:sy n="62" d="100"/>
        </p:scale>
        <p:origin x="8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5073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envy graph is a tool, not a result. Its two lemmas are used unchanged in Parts 4 and 5.</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let the source/sink distinction pass as a technicality — write both on the board and ask which one a chores algorithm wants, before telling them.</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class compute one or two rows themselves. The EF1 remark matters: cycle elimination will be applied to an allocation that is already EF1, and must keep it that way.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point that a graph with no source must contain a cycle — that is precisely why cycle elimination is the right repair.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'whole bundles are permuted' — this is what makes the multiset argument in Lemma 2 work.</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envy-set-shrinks argument is the one students should be able to reproduce cold. Ask someone to state why the bundle she took leaves her envy set.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exercise explicitly. Students who do it will find Part 5 straightforward; students who do not will find it mysterious.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Lipton, Markakis, Mossel and Saberi, EC 2004. The algorithm is short; the content is entirely in the invariant.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class where a good can safely go before showing the algorithm. The answer — to someone nobody envies — is the whole design.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freedom in the algorithm. Later work exploits it to chase welfare guarantees on top of EF1.</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column is the only real case. Say out loud that 'unenvied' is exactly the hypothesis that makes the witness a single item.</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Flag the dependency explicitly here — it is the bridge into Part 5 and students should be listening for it.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first four rows quickly; slow down at g5. Ask the class to find the cycle before revealing it.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Agent 4's witness holds with equality, which is worth pointing at: EF1 is not a strict condition.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Bhaskar, Sricharan and Vaish, APPROX 2021. The story is a natural attempt, a genuine failure, and a clean fix.</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Establish that the per-item step really is the exact mirror of Lemma 1 before showing that the other half does not mirror.</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set the lecture-1 exercise, ask for a student's counterexample here before showing yours.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that both lemmas still hold here. Improvement and termination were never the issue; only preservation of EF1 was.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contrast sharp: 'a better bundle' versus 'her best bundle'. Everything in Part 5 turns on it.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the potential argument is now cleaner than in Part 2: cycle agents drop to zero out-degree rather than merely shrinking.</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Spell out the failure: give a mixed item to a sink, and an agent who sees it as a good may envy her by more than that one item.</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Bhaskar, Sricharan and Vaish call this double envy-cycle elimination. The restriction in Phase 1 is the whole trick.</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subtlest point in Part 5. Say slowly that Phase 1 manufactures the very hypothesis Lemma 2 needs.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Double monotonicity is a real restriction: it says the sign of an item's marginal is fixed, not that the magnitude is.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ext 0"/>
          <p:cNvSpPr txBox="1"/>
          <p:nvPr/>
        </p:nvSpPr>
        <p:spPr>
          <a:xfrm>
            <a:off x="685800" y="1828800"/>
            <a:ext cx="2743200" cy="2011680"/>
          </a:xfrm>
          <a:prstGeom prst="rect">
            <a:avLst/>
          </a:prstGeom>
          <a:noFill/>
          <a:ln/>
        </p:spPr>
        <p:txBody>
          <a:bodyPr wrap="square" lIns="0" tIns="0" rIns="0" bIns="0" rtlCol="0" anchor="ctr"/>
          <a:lstStyle/>
          <a:p>
            <a:pPr marL="0" indent="0">
              <a:buNone/>
            </a:pPr>
            <a:r>
              <a:rPr lang="en-US" sz="13000" b="1" dirty="0">
                <a:solidFill>
                  <a:srgbClr val="3C4C58"/>
                </a:solidFill>
                <a:latin typeface="Cambria" pitchFamily="34" charset="0"/>
                <a:ea typeface="Cambria" pitchFamily="34" charset="-122"/>
                <a:cs typeface="Cambria" pitchFamily="34" charset="-120"/>
              </a:rPr>
              <a:t>2</a:t>
            </a:r>
            <a:endParaRPr lang="en-US" sz="13000" dirty="0"/>
          </a:p>
        </p:txBody>
      </p:sp>
      <p:sp>
        <p:nvSpPr>
          <p:cNvPr id="3" name="Text 1"/>
          <p:cNvSpPr txBox="1"/>
          <p:nvPr/>
        </p:nvSpPr>
        <p:spPr>
          <a:xfrm>
            <a:off x="3337560" y="2148840"/>
            <a:ext cx="8168335" cy="82296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The envy graph</a:t>
            </a:r>
            <a:endParaRPr lang="en-US" sz="3800" dirty="0"/>
          </a:p>
        </p:txBody>
      </p:sp>
      <p:sp>
        <p:nvSpPr>
          <p:cNvPr id="4" name="Text 2"/>
          <p:cNvSpPr txBox="1"/>
          <p:nvPr/>
        </p:nvSpPr>
        <p:spPr>
          <a:xfrm>
            <a:off x="3383280" y="3017520"/>
            <a:ext cx="7894015" cy="457200"/>
          </a:xfrm>
          <a:prstGeom prst="rect">
            <a:avLst/>
          </a:prstGeom>
          <a:noFill/>
          <a:ln/>
        </p:spPr>
        <p:txBody>
          <a:bodyPr wrap="square" lIns="0" tIns="0" rIns="0" bIns="0" rtlCol="0" anchor="ctr"/>
          <a:lstStyle/>
          <a:p>
            <a:pPr marL="0" indent="0">
              <a:buNone/>
            </a:pPr>
            <a:r>
              <a:rPr lang="en-US" sz="1500" dirty="0">
                <a:solidFill>
                  <a:srgbClr val="AFBECA"/>
                </a:solidFill>
                <a:latin typeface="Calibri" pitchFamily="34" charset="0"/>
                <a:ea typeface="Calibri" pitchFamily="34" charset="-122"/>
                <a:cs typeface="Calibri" pitchFamily="34" charset="-120"/>
              </a:rPr>
              <a:t>Sources, sinks, and cycle elimination</a:t>
            </a:r>
            <a:endParaRPr lang="en-US" sz="1500" dirty="0"/>
          </a:p>
        </p:txBody>
      </p:sp>
      <p:sp>
        <p:nvSpPr>
          <p:cNvPr id="5" name="Text 3"/>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950" dirty="0">
                <a:solidFill>
                  <a:srgbClr val="6E7C88"/>
                </a:solidFill>
                <a:latin typeface="Calibri" pitchFamily="34" charset="0"/>
                <a:ea typeface="Calibri" pitchFamily="34" charset="-122"/>
                <a:cs typeface="Calibri" pitchFamily="34" charset="-120"/>
              </a:rPr>
              <a:t>21</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85800" y="274320"/>
            <a:ext cx="10820095" cy="237744"/>
          </a:xfrm>
          <a:prstGeom prst="rect">
            <a:avLst/>
          </a:prstGeom>
          <a:noFill/>
          <a:ln/>
        </p:spPr>
        <p:txBody>
          <a:bodyPr wrap="square" lIns="0" tIns="0" rIns="0" bIns="0" rtlCol="0" anchor="ctr"/>
          <a:lstStyle/>
          <a:p>
            <a:pPr marL="0" indent="0">
              <a:buNone/>
            </a:pPr>
            <a:r>
              <a:rPr lang="en-US" sz="1050" b="1" kern="0" spc="140" dirty="0">
                <a:solidFill>
                  <a:srgbClr val="6E7C88"/>
                </a:solidFill>
                <a:latin typeface="Calibri" pitchFamily="34" charset="0"/>
                <a:ea typeface="Calibri" pitchFamily="34" charset="-122"/>
                <a:cs typeface="Calibri" pitchFamily="34" charset="-120"/>
              </a:rPr>
              <a:t>PART 2 · ENVY GRAPH</a:t>
            </a:r>
            <a:endParaRPr lang="en-US" sz="1050" dirty="0"/>
          </a:p>
        </p:txBody>
      </p:sp>
      <p:sp>
        <p:nvSpPr>
          <p:cNvPr id="3" name="Text 1"/>
          <p:cNvSpPr txBox="1"/>
          <p:nvPr/>
        </p:nvSpPr>
        <p:spPr>
          <a:xfrm>
            <a:off x="685800" y="530352"/>
            <a:ext cx="10820095" cy="658368"/>
          </a:xfrm>
          <a:prstGeom prst="rect">
            <a:avLst/>
          </a:prstGeom>
          <a:noFill/>
          <a:ln/>
        </p:spPr>
        <p:txBody>
          <a:bodyPr wrap="square" lIns="0" tIns="0" rIns="0" bIns="0" rtlCol="0" anchor="ctr"/>
          <a:lstStyle/>
          <a:p>
            <a:pPr marL="0" indent="0">
              <a:buNone/>
            </a:pPr>
            <a:r>
              <a:rPr lang="en-US" sz="2900" b="1" dirty="0">
                <a:solidFill>
                  <a:srgbClr val="1C2B36"/>
                </a:solidFill>
                <a:latin typeface="Cambria" pitchFamily="34" charset="0"/>
                <a:ea typeface="Cambria" pitchFamily="34" charset="-122"/>
                <a:cs typeface="Cambria" pitchFamily="34" charset="-120"/>
              </a:rPr>
              <a:t>Definition</a:t>
            </a:r>
            <a:endParaRPr lang="en-US" sz="29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950" dirty="0">
                <a:solidFill>
                  <a:srgbClr val="6E7C88"/>
                </a:solidFill>
                <a:latin typeface="Calibri" pitchFamily="34" charset="0"/>
                <a:ea typeface="Calibri" pitchFamily="34" charset="-122"/>
                <a:cs typeface="Calibri" pitchFamily="34" charset="-120"/>
              </a:rPr>
              <a:t>22</a:t>
            </a:r>
            <a:endParaRPr lang="en-US" sz="950" dirty="0"/>
          </a:p>
        </p:txBody>
      </p:sp>
      <p:sp>
        <p:nvSpPr>
          <p:cNvPr id="5" name="Shape 3"/>
          <p:cNvSpPr/>
          <p:nvPr/>
        </p:nvSpPr>
        <p:spPr>
          <a:xfrm>
            <a:off x="685800" y="1463040"/>
            <a:ext cx="10820095" cy="1234440"/>
          </a:xfrm>
          <a:prstGeom prst="roundRect">
            <a:avLst>
              <a:gd name="adj" fmla="val 3704"/>
            </a:avLst>
          </a:prstGeom>
          <a:solidFill>
            <a:srgbClr val="F1F4F6"/>
          </a:solidFill>
          <a:ln w="9525">
            <a:solidFill>
              <a:srgbClr val="F1F4F6"/>
            </a:solidFill>
            <a:prstDash val="solid"/>
          </a:ln>
        </p:spPr>
      </p:sp>
      <p:sp>
        <p:nvSpPr>
          <p:cNvPr id="6" name="Text 4"/>
          <p:cNvSpPr txBox="1"/>
          <p:nvPr/>
        </p:nvSpPr>
        <p:spPr>
          <a:xfrm>
            <a:off x="1051560" y="1609344"/>
            <a:ext cx="5486400" cy="292608"/>
          </a:xfrm>
          <a:prstGeom prst="rect">
            <a:avLst/>
          </a:prstGeom>
          <a:noFill/>
          <a:ln/>
        </p:spPr>
        <p:txBody>
          <a:bodyPr wrap="square" lIns="0" tIns="0" rIns="0" bIns="0" rtlCol="0" anchor="ctr"/>
          <a:lstStyle/>
          <a:p>
            <a:pPr marL="0" indent="0">
              <a:buNone/>
            </a:pPr>
            <a:r>
              <a:rPr lang="en-US" sz="1600" b="1" kern="0" spc="50" dirty="0">
                <a:solidFill>
                  <a:srgbClr val="B4532A"/>
                </a:solidFill>
                <a:latin typeface="Calibri" pitchFamily="34" charset="0"/>
                <a:ea typeface="Calibri" pitchFamily="34" charset="-122"/>
                <a:cs typeface="Calibri" pitchFamily="34" charset="-120"/>
              </a:rPr>
              <a:t>THE ENVY GRAPH G(A)</a:t>
            </a:r>
            <a:endParaRPr lang="en-US" sz="1600" dirty="0"/>
          </a:p>
        </p:txBody>
      </p:sp>
      <p:sp>
        <p:nvSpPr>
          <p:cNvPr id="7" name="Text 5"/>
          <p:cNvSpPr txBox="1"/>
          <p:nvPr/>
        </p:nvSpPr>
        <p:spPr>
          <a:xfrm>
            <a:off x="1051560" y="1993392"/>
            <a:ext cx="10088575" cy="365760"/>
          </a:xfrm>
          <a:prstGeom prst="rect">
            <a:avLst/>
          </a:prstGeom>
          <a:noFill/>
          <a:ln/>
        </p:spPr>
        <p:txBody>
          <a:bodyPr wrap="square" lIns="0" tIns="0" rIns="0" bIns="0" rtlCol="0" anchor="ctr"/>
          <a:lstStyle/>
          <a:p>
            <a:pPr marL="0" indent="0" algn="l">
              <a:buNone/>
            </a:pPr>
            <a:r>
              <a:rPr lang="en-US" sz="1600" i="1" dirty="0">
                <a:solidFill>
                  <a:srgbClr val="1C2B36"/>
                </a:solidFill>
                <a:latin typeface="Cambria" pitchFamily="34" charset="0"/>
                <a:ea typeface="Cambria" pitchFamily="34" charset="-122"/>
                <a:cs typeface="Cambria" pitchFamily="34" charset="-120"/>
              </a:rPr>
              <a:t>vertices: the agents N     directed edge  i → j   ⟺   v</a:t>
            </a:r>
            <a:r>
              <a:rPr lang="en-US" sz="1600" i="1" baseline="-40000" dirty="0">
                <a:solidFill>
                  <a:srgbClr val="1C2B36"/>
                </a:solidFill>
                <a:latin typeface="Cambria" pitchFamily="34" charset="0"/>
                <a:ea typeface="Cambria" pitchFamily="34" charset="-122"/>
                <a:cs typeface="Cambria" pitchFamily="34" charset="-120"/>
              </a:rPr>
              <a:t>i</a:t>
            </a:r>
            <a:r>
              <a:rPr lang="en-US" sz="1600" i="1" dirty="0">
                <a:solidFill>
                  <a:srgbClr val="1C2B36"/>
                </a:solidFill>
                <a:latin typeface="Cambria" pitchFamily="34" charset="0"/>
                <a:ea typeface="Cambria" pitchFamily="34" charset="-122"/>
                <a:cs typeface="Cambria" pitchFamily="34" charset="-120"/>
              </a:rPr>
              <a:t>(A</a:t>
            </a:r>
            <a:r>
              <a:rPr lang="en-US" sz="1600" i="1" baseline="-40000" dirty="0">
                <a:solidFill>
                  <a:srgbClr val="1C2B36"/>
                </a:solidFill>
                <a:latin typeface="Cambria" pitchFamily="34" charset="0"/>
                <a:ea typeface="Cambria" pitchFamily="34" charset="-122"/>
                <a:cs typeface="Cambria" pitchFamily="34" charset="-120"/>
              </a:rPr>
              <a:t>j</a:t>
            </a:r>
            <a:r>
              <a:rPr lang="en-US" sz="1600" i="1" dirty="0">
                <a:solidFill>
                  <a:srgbClr val="1C2B36"/>
                </a:solidFill>
                <a:latin typeface="Cambria" pitchFamily="34" charset="0"/>
                <a:ea typeface="Cambria" pitchFamily="34" charset="-122"/>
                <a:cs typeface="Cambria" pitchFamily="34" charset="-120"/>
              </a:rPr>
              <a:t>) &gt; v</a:t>
            </a:r>
            <a:r>
              <a:rPr lang="en-US" sz="1600" i="1" baseline="-40000" dirty="0">
                <a:solidFill>
                  <a:srgbClr val="1C2B36"/>
                </a:solidFill>
                <a:latin typeface="Cambria" pitchFamily="34" charset="0"/>
                <a:ea typeface="Cambria" pitchFamily="34" charset="-122"/>
                <a:cs typeface="Cambria" pitchFamily="34" charset="-120"/>
              </a:rPr>
              <a:t>i</a:t>
            </a:r>
            <a:r>
              <a:rPr lang="en-US" sz="1600" i="1" dirty="0">
                <a:solidFill>
                  <a:srgbClr val="1C2B36"/>
                </a:solidFill>
                <a:latin typeface="Cambria" pitchFamily="34" charset="0"/>
                <a:ea typeface="Cambria" pitchFamily="34" charset="-122"/>
                <a:cs typeface="Cambria" pitchFamily="34" charset="-120"/>
              </a:rPr>
              <a:t>(A</a:t>
            </a:r>
            <a:r>
              <a:rPr lang="en-US" sz="1600" i="1" baseline="-40000" dirty="0">
                <a:solidFill>
                  <a:srgbClr val="1C2B36"/>
                </a:solidFill>
                <a:latin typeface="Cambria" pitchFamily="34" charset="0"/>
                <a:ea typeface="Cambria" pitchFamily="34" charset="-122"/>
                <a:cs typeface="Cambria" pitchFamily="34" charset="-120"/>
              </a:rPr>
              <a:t>i</a:t>
            </a:r>
            <a:r>
              <a:rPr lang="en-US" sz="1600" i="1" dirty="0">
                <a:solidFill>
                  <a:srgbClr val="1C2B36"/>
                </a:solidFill>
                <a:latin typeface="Cambria" pitchFamily="34" charset="0"/>
                <a:ea typeface="Cambria" pitchFamily="34" charset="-122"/>
                <a:cs typeface="Cambria" pitchFamily="34" charset="-120"/>
              </a:rPr>
              <a:t>)</a:t>
            </a:r>
            <a:endParaRPr lang="en-US" sz="1600" dirty="0"/>
          </a:p>
        </p:txBody>
      </p:sp>
      <p:sp>
        <p:nvSpPr>
          <p:cNvPr id="8" name="Shape 6"/>
          <p:cNvSpPr/>
          <p:nvPr/>
        </p:nvSpPr>
        <p:spPr>
          <a:xfrm>
            <a:off x="685800" y="2926080"/>
            <a:ext cx="5181448" cy="1554480"/>
          </a:xfrm>
          <a:prstGeom prst="roundRect">
            <a:avLst>
              <a:gd name="adj" fmla="val 2941"/>
            </a:avLst>
          </a:prstGeom>
          <a:solidFill>
            <a:srgbClr val="FFFFFF"/>
          </a:solidFill>
          <a:ln w="15875">
            <a:solidFill>
              <a:srgbClr val="B4532A"/>
            </a:solidFill>
            <a:prstDash val="solid"/>
          </a:ln>
        </p:spPr>
      </p:sp>
      <p:sp>
        <p:nvSpPr>
          <p:cNvPr id="9" name="Text 7"/>
          <p:cNvSpPr txBox="1"/>
          <p:nvPr/>
        </p:nvSpPr>
        <p:spPr>
          <a:xfrm>
            <a:off x="1005840" y="3108960"/>
            <a:ext cx="4541368" cy="292608"/>
          </a:xfrm>
          <a:prstGeom prst="rect">
            <a:avLst/>
          </a:prstGeom>
          <a:noFill/>
          <a:ln/>
        </p:spPr>
        <p:txBody>
          <a:bodyPr wrap="square" lIns="0" tIns="0" rIns="0" bIns="0" rtlCol="0" anchor="ctr"/>
          <a:lstStyle/>
          <a:p>
            <a:pPr marL="0" indent="0">
              <a:buNone/>
            </a:pPr>
            <a:r>
              <a:rPr lang="en-US" sz="1300" b="1" kern="0" spc="50" dirty="0">
                <a:solidFill>
                  <a:srgbClr val="B4532A"/>
                </a:solidFill>
                <a:latin typeface="Calibri" pitchFamily="34" charset="0"/>
                <a:ea typeface="Calibri" pitchFamily="34" charset="-122"/>
                <a:cs typeface="Calibri" pitchFamily="34" charset="-120"/>
              </a:rPr>
              <a:t>SOURCE — in-degree 0</a:t>
            </a:r>
            <a:endParaRPr lang="en-US" sz="1300" dirty="0"/>
          </a:p>
        </p:txBody>
      </p:sp>
      <p:sp>
        <p:nvSpPr>
          <p:cNvPr id="10" name="Text 8"/>
          <p:cNvSpPr txBox="1"/>
          <p:nvPr/>
        </p:nvSpPr>
        <p:spPr>
          <a:xfrm>
            <a:off x="1005840" y="3456432"/>
            <a:ext cx="4541368" cy="822960"/>
          </a:xfrm>
          <a:prstGeom prst="rect">
            <a:avLst/>
          </a:prstGeom>
          <a:noFill/>
          <a:ln/>
        </p:spPr>
        <p:txBody>
          <a:bodyPr wrap="square" lIns="0" tIns="0" rIns="0" bIns="0" rtlCol="0" anchor="t"/>
          <a:lstStyle/>
          <a:p>
            <a:pPr marL="0" indent="0" algn="l">
              <a:lnSpc>
                <a:spcPts val="1890"/>
              </a:lnSpc>
              <a:buNone/>
            </a:pPr>
            <a:r>
              <a:rPr lang="en-US" sz="1400" dirty="0">
                <a:solidFill>
                  <a:srgbClr val="2E3A44"/>
                </a:solidFill>
                <a:latin typeface="Calibri" pitchFamily="34" charset="0"/>
                <a:ea typeface="Calibri" pitchFamily="34" charset="-122"/>
                <a:cs typeface="Calibri" pitchFamily="34" charset="-120"/>
              </a:rPr>
              <a:t>An agent nobody envies. Safe to give a good to: any envy she attracts is exactly one item deep.</a:t>
            </a:r>
            <a:endParaRPr lang="en-US" sz="1400" dirty="0"/>
          </a:p>
        </p:txBody>
      </p:sp>
      <p:sp>
        <p:nvSpPr>
          <p:cNvPr id="11" name="Shape 9"/>
          <p:cNvSpPr/>
          <p:nvPr/>
        </p:nvSpPr>
        <p:spPr>
          <a:xfrm>
            <a:off x="6324448" y="2926080"/>
            <a:ext cx="5181448" cy="1554480"/>
          </a:xfrm>
          <a:prstGeom prst="roundRect">
            <a:avLst>
              <a:gd name="adj" fmla="val 2941"/>
            </a:avLst>
          </a:prstGeom>
          <a:solidFill>
            <a:srgbClr val="FFFFFF"/>
          </a:solidFill>
          <a:ln w="15875">
            <a:solidFill>
              <a:srgbClr val="2E6E6B"/>
            </a:solidFill>
            <a:prstDash val="solid"/>
          </a:ln>
        </p:spPr>
      </p:sp>
      <p:sp>
        <p:nvSpPr>
          <p:cNvPr id="12" name="Text 10"/>
          <p:cNvSpPr txBox="1"/>
          <p:nvPr/>
        </p:nvSpPr>
        <p:spPr>
          <a:xfrm>
            <a:off x="6644488" y="3108960"/>
            <a:ext cx="4541368" cy="292608"/>
          </a:xfrm>
          <a:prstGeom prst="rect">
            <a:avLst/>
          </a:prstGeom>
          <a:noFill/>
          <a:ln/>
        </p:spPr>
        <p:txBody>
          <a:bodyPr wrap="square" lIns="0" tIns="0" rIns="0" bIns="0" rtlCol="0" anchor="ctr"/>
          <a:lstStyle/>
          <a:p>
            <a:pPr marL="0" indent="0">
              <a:buNone/>
            </a:pPr>
            <a:r>
              <a:rPr lang="en-US" sz="1300" b="1" kern="0" spc="50" dirty="0">
                <a:solidFill>
                  <a:srgbClr val="2E6E6B"/>
                </a:solidFill>
                <a:latin typeface="Calibri" pitchFamily="34" charset="0"/>
                <a:ea typeface="Calibri" pitchFamily="34" charset="-122"/>
                <a:cs typeface="Calibri" pitchFamily="34" charset="-120"/>
              </a:rPr>
              <a:t>SINK — out-degree 0</a:t>
            </a:r>
            <a:endParaRPr lang="en-US" sz="1300" dirty="0"/>
          </a:p>
        </p:txBody>
      </p:sp>
      <p:sp>
        <p:nvSpPr>
          <p:cNvPr id="13" name="Text 11"/>
          <p:cNvSpPr txBox="1"/>
          <p:nvPr/>
        </p:nvSpPr>
        <p:spPr>
          <a:xfrm>
            <a:off x="6644488" y="3456432"/>
            <a:ext cx="4541368" cy="822960"/>
          </a:xfrm>
          <a:prstGeom prst="rect">
            <a:avLst/>
          </a:prstGeom>
          <a:noFill/>
          <a:ln/>
        </p:spPr>
        <p:txBody>
          <a:bodyPr wrap="square" lIns="0" tIns="0" rIns="0" bIns="0" rtlCol="0" anchor="t"/>
          <a:lstStyle/>
          <a:p>
            <a:pPr marL="0" indent="0" algn="l">
              <a:lnSpc>
                <a:spcPts val="1890"/>
              </a:lnSpc>
              <a:buNone/>
            </a:pPr>
            <a:r>
              <a:rPr lang="en-US" sz="1400" dirty="0">
                <a:solidFill>
                  <a:srgbClr val="2E3A44"/>
                </a:solidFill>
                <a:latin typeface="Calibri" pitchFamily="34" charset="0"/>
                <a:ea typeface="Calibri" pitchFamily="34" charset="-122"/>
                <a:cs typeface="Calibri" pitchFamily="34" charset="-120"/>
              </a:rPr>
              <a:t>An agent who envies nobody. Safe to give a chore to: the envy she acquires is removed with that one chore.</a:t>
            </a:r>
            <a:endParaRPr lang="en-US" sz="1400" dirty="0"/>
          </a:p>
        </p:txBody>
      </p:sp>
      <p:sp>
        <p:nvSpPr>
          <p:cNvPr id="14" name="Shape 12"/>
          <p:cNvSpPr/>
          <p:nvPr/>
        </p:nvSpPr>
        <p:spPr>
          <a:xfrm>
            <a:off x="685800" y="4709160"/>
            <a:ext cx="10820095" cy="1097280"/>
          </a:xfrm>
          <a:prstGeom prst="roundRect">
            <a:avLst>
              <a:gd name="adj" fmla="val 4167"/>
            </a:avLst>
          </a:prstGeom>
          <a:solidFill>
            <a:srgbClr val="F1F4F6"/>
          </a:solidFill>
          <a:ln w="9525">
            <a:solidFill>
              <a:srgbClr val="F1F4F6"/>
            </a:solidFill>
            <a:prstDash val="solid"/>
          </a:ln>
        </p:spPr>
      </p:sp>
      <p:sp>
        <p:nvSpPr>
          <p:cNvPr id="15" name="Text 13"/>
          <p:cNvSpPr txBox="1"/>
          <p:nvPr/>
        </p:nvSpPr>
        <p:spPr>
          <a:xfrm>
            <a:off x="1051560" y="4956048"/>
            <a:ext cx="10088575" cy="640080"/>
          </a:xfrm>
          <a:prstGeom prst="rect">
            <a:avLst/>
          </a:prstGeom>
          <a:noFill/>
          <a:ln/>
        </p:spPr>
        <p:txBody>
          <a:bodyPr wrap="square" lIns="0" tIns="0" rIns="0" bIns="0" rtlCol="0" anchor="t"/>
          <a:lstStyle/>
          <a:p>
            <a:pPr marL="0" indent="0" algn="l">
              <a:lnSpc>
                <a:spcPts val="1958"/>
              </a:lnSpc>
              <a:buNone/>
            </a:pPr>
            <a:r>
              <a:rPr lang="en-US" sz="1450" dirty="0">
                <a:solidFill>
                  <a:srgbClr val="1C2B36"/>
                </a:solidFill>
                <a:latin typeface="Calibri" pitchFamily="34" charset="0"/>
                <a:ea typeface="Calibri" pitchFamily="34" charset="-122"/>
                <a:cs typeface="Calibri" pitchFamily="34" charset="-120"/>
              </a:rPr>
              <a:t>Lemma.  If G(A) is acyclic then it has at least one source and at least one sink.</a:t>
            </a:r>
            <a:endParaRPr lang="en-US" sz="1450" dirty="0"/>
          </a:p>
        </p:txBody>
      </p:sp>
      <p:sp>
        <p:nvSpPr>
          <p:cNvPr id="16" name="Text 14"/>
          <p:cNvSpPr txBox="1"/>
          <p:nvPr/>
        </p:nvSpPr>
        <p:spPr>
          <a:xfrm>
            <a:off x="685800" y="6327648"/>
            <a:ext cx="10088575" cy="256032"/>
          </a:xfrm>
          <a:prstGeom prst="rect">
            <a:avLst/>
          </a:prstGeom>
          <a:noFill/>
          <a:ln/>
        </p:spPr>
        <p:txBody>
          <a:bodyPr wrap="square" lIns="0" tIns="0" rIns="0" bIns="0" rtlCol="0" anchor="ctr"/>
          <a:lstStyle/>
          <a:p>
            <a:pPr marL="0" indent="0">
              <a:buNone/>
            </a:pPr>
            <a:r>
              <a:rPr lang="en-US" sz="1000" i="1" dirty="0">
                <a:solidFill>
                  <a:srgbClr val="6E7C88"/>
                </a:solidFill>
                <a:latin typeface="Calibri" pitchFamily="34" charset="0"/>
                <a:ea typeface="Calibri" pitchFamily="34" charset="-122"/>
                <a:cs typeface="Calibri" pitchFamily="34" charset="-120"/>
              </a:rPr>
              <a:t>Goods algorithms need a source; chores algorithms need a sink. That asymmetry is the whole story of Part 5.</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85800" y="274320"/>
            <a:ext cx="10820095" cy="237744"/>
          </a:xfrm>
          <a:prstGeom prst="rect">
            <a:avLst/>
          </a:prstGeom>
          <a:noFill/>
          <a:ln/>
        </p:spPr>
        <p:txBody>
          <a:bodyPr wrap="square" lIns="0" tIns="0" rIns="0" bIns="0" rtlCol="0" anchor="ctr"/>
          <a:lstStyle/>
          <a:p>
            <a:pPr marL="0" indent="0">
              <a:buNone/>
            </a:pPr>
            <a:r>
              <a:rPr lang="en-US" sz="1050" b="1" kern="0" spc="140" dirty="0">
                <a:solidFill>
                  <a:srgbClr val="6E7C88"/>
                </a:solidFill>
                <a:latin typeface="Calibri" pitchFamily="34" charset="0"/>
                <a:ea typeface="Calibri" pitchFamily="34" charset="-122"/>
                <a:cs typeface="Calibri" pitchFamily="34" charset="-120"/>
              </a:rPr>
              <a:t>PART 2 · ENVY GRAPH</a:t>
            </a:r>
            <a:endParaRPr lang="en-US" sz="1050" dirty="0"/>
          </a:p>
        </p:txBody>
      </p:sp>
      <p:sp>
        <p:nvSpPr>
          <p:cNvPr id="3" name="Text 1"/>
          <p:cNvSpPr txBox="1"/>
          <p:nvPr/>
        </p:nvSpPr>
        <p:spPr>
          <a:xfrm>
            <a:off x="685800" y="530352"/>
            <a:ext cx="10820095" cy="658368"/>
          </a:xfrm>
          <a:prstGeom prst="rect">
            <a:avLst/>
          </a:prstGeom>
          <a:noFill/>
          <a:ln/>
        </p:spPr>
        <p:txBody>
          <a:bodyPr wrap="square" lIns="0" tIns="0" rIns="0" bIns="0" rtlCol="0" anchor="ctr"/>
          <a:lstStyle/>
          <a:p>
            <a:pPr marL="0" indent="0">
              <a:buNone/>
            </a:pPr>
            <a:r>
              <a:rPr lang="en-US" sz="2900" b="1" dirty="0">
                <a:solidFill>
                  <a:srgbClr val="1C2B36"/>
                </a:solidFill>
                <a:latin typeface="Cambria" pitchFamily="34" charset="0"/>
                <a:ea typeface="Cambria" pitchFamily="34" charset="-122"/>
                <a:cs typeface="Cambria" pitchFamily="34" charset="-120"/>
              </a:rPr>
              <a:t>A running example</a:t>
            </a:r>
            <a:endParaRPr lang="en-US" sz="29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950" dirty="0">
                <a:solidFill>
                  <a:srgbClr val="6E7C88"/>
                </a:solidFill>
                <a:latin typeface="Calibri" pitchFamily="34" charset="0"/>
                <a:ea typeface="Calibri" pitchFamily="34" charset="-122"/>
                <a:cs typeface="Calibri" pitchFamily="34" charset="-120"/>
              </a:rPr>
              <a:t>23</a:t>
            </a:r>
            <a:endParaRPr lang="en-US" sz="950" dirty="0"/>
          </a:p>
        </p:txBody>
      </p:sp>
      <p:sp>
        <p:nvSpPr>
          <p:cNvPr id="5" name="Text 3"/>
          <p:cNvSpPr txBox="1"/>
          <p:nvPr/>
        </p:nvSpPr>
        <p:spPr>
          <a:xfrm>
            <a:off x="685800" y="1444752"/>
            <a:ext cx="10820095" cy="320040"/>
          </a:xfrm>
          <a:prstGeom prst="rect">
            <a:avLst/>
          </a:prstGeom>
          <a:noFill/>
          <a:ln/>
        </p:spPr>
        <p:txBody>
          <a:bodyPr wrap="square" lIns="0" tIns="0" rIns="0" bIns="0" rtlCol="0" anchor="t"/>
          <a:lstStyle/>
          <a:p>
            <a:pPr marL="0" indent="0" algn="l">
              <a:lnSpc>
                <a:spcPts val="1958"/>
              </a:lnSpc>
              <a:buNone/>
            </a:pPr>
            <a:r>
              <a:rPr lang="en-US" sz="1450" dirty="0">
                <a:solidFill>
                  <a:srgbClr val="6E7C88"/>
                </a:solidFill>
                <a:latin typeface="Calibri" pitchFamily="34" charset="0"/>
                <a:ea typeface="Calibri" pitchFamily="34" charset="-122"/>
                <a:cs typeface="Calibri" pitchFamily="34" charset="-120"/>
              </a:rPr>
              <a:t>Four agents, eight goods, additive valuations. We use this instance for the rest of the lecture.</a:t>
            </a:r>
            <a:endParaRPr lang="en-US" sz="1450" dirty="0"/>
          </a:p>
        </p:txBody>
      </p:sp>
      <p:graphicFrame>
        <p:nvGraphicFramePr>
          <p:cNvPr id="24" name="Table 0"/>
          <p:cNvGraphicFramePr>
            <a:graphicFrameLocks noGrp="1"/>
          </p:cNvGraphicFramePr>
          <p:nvPr>
            <p:extLst/>
          </p:nvPr>
        </p:nvGraphicFramePr>
        <p:xfrm>
          <a:off x="685800" y="1874520"/>
          <a:ext cx="6729984" cy="1828800"/>
        </p:xfrm>
        <a:graphic>
          <a:graphicData uri="http://schemas.openxmlformats.org/drawingml/2006/table">
            <a:tbl>
              <a:tblPr/>
              <a:tblGrid>
                <a:gridCol w="731520">
                  <a:extLst>
                    <a:ext uri="{9D8B030D-6E8A-4147-A177-3AD203B41FA5}">
                      <a16:colId xmlns:a16="http://schemas.microsoft.com/office/drawing/2014/main" val="20000"/>
                    </a:ext>
                  </a:extLst>
                </a:gridCol>
                <a:gridCol w="749808">
                  <a:extLst>
                    <a:ext uri="{9D8B030D-6E8A-4147-A177-3AD203B41FA5}">
                      <a16:colId xmlns:a16="http://schemas.microsoft.com/office/drawing/2014/main" val="20001"/>
                    </a:ext>
                  </a:extLst>
                </a:gridCol>
                <a:gridCol w="749808">
                  <a:extLst>
                    <a:ext uri="{9D8B030D-6E8A-4147-A177-3AD203B41FA5}">
                      <a16:colId xmlns:a16="http://schemas.microsoft.com/office/drawing/2014/main" val="20002"/>
                    </a:ext>
                  </a:extLst>
                </a:gridCol>
                <a:gridCol w="749808">
                  <a:extLst>
                    <a:ext uri="{9D8B030D-6E8A-4147-A177-3AD203B41FA5}">
                      <a16:colId xmlns:a16="http://schemas.microsoft.com/office/drawing/2014/main" val="20003"/>
                    </a:ext>
                  </a:extLst>
                </a:gridCol>
                <a:gridCol w="749808">
                  <a:extLst>
                    <a:ext uri="{9D8B030D-6E8A-4147-A177-3AD203B41FA5}">
                      <a16:colId xmlns:a16="http://schemas.microsoft.com/office/drawing/2014/main" val="20004"/>
                    </a:ext>
                  </a:extLst>
                </a:gridCol>
                <a:gridCol w="749808">
                  <a:extLst>
                    <a:ext uri="{9D8B030D-6E8A-4147-A177-3AD203B41FA5}">
                      <a16:colId xmlns:a16="http://schemas.microsoft.com/office/drawing/2014/main" val="20005"/>
                    </a:ext>
                  </a:extLst>
                </a:gridCol>
                <a:gridCol w="749808">
                  <a:extLst>
                    <a:ext uri="{9D8B030D-6E8A-4147-A177-3AD203B41FA5}">
                      <a16:colId xmlns:a16="http://schemas.microsoft.com/office/drawing/2014/main" val="20006"/>
                    </a:ext>
                  </a:extLst>
                </a:gridCol>
                <a:gridCol w="749808">
                  <a:extLst>
                    <a:ext uri="{9D8B030D-6E8A-4147-A177-3AD203B41FA5}">
                      <a16:colId xmlns:a16="http://schemas.microsoft.com/office/drawing/2014/main" val="20007"/>
                    </a:ext>
                  </a:extLst>
                </a:gridCol>
                <a:gridCol w="749808">
                  <a:extLst>
                    <a:ext uri="{9D8B030D-6E8A-4147-A177-3AD203B41FA5}">
                      <a16:colId xmlns:a16="http://schemas.microsoft.com/office/drawing/2014/main" val="20008"/>
                    </a:ext>
                  </a:extLst>
                </a:gridCol>
              </a:tblGrid>
              <a:tr h="365760">
                <a:tc>
                  <a:txBody>
                    <a:bodyPr/>
                    <a:lstStyle/>
                    <a:p>
                      <a:pPr marL="0" indent="0" algn="ctr">
                        <a:buNone/>
                      </a:pP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g₁</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g₂</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g₃</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g₄</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g₅</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g₆</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g₇</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g₈</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extLst>
                  <a:ext uri="{0D108BD9-81ED-4DB2-BD59-A6C34878D82A}">
                    <a16:rowId xmlns:a16="http://schemas.microsoft.com/office/drawing/2014/main" val="10000"/>
                  </a:ext>
                </a:extLst>
              </a:tr>
              <a:tr h="365760">
                <a:tc>
                  <a:txBody>
                    <a:bodyPr/>
                    <a:lstStyle/>
                    <a:p>
                      <a:pPr marL="0" indent="0" algn="ctr">
                        <a:buNone/>
                      </a:pPr>
                      <a:r>
                        <a:rPr lang="en-US" sz="1300" b="1" i="1" dirty="0">
                          <a:solidFill>
                            <a:srgbClr val="1C2B36"/>
                          </a:solidFill>
                          <a:latin typeface="Cambria" pitchFamily="34" charset="0"/>
                          <a:ea typeface="Cambria" pitchFamily="34" charset="-122"/>
                          <a:cs typeface="Cambria" pitchFamily="34" charset="-120"/>
                        </a:rPr>
                        <a:t>v₁</a:t>
                      </a:r>
                      <a:endParaRPr lang="en-US" sz="13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300" b="1" dirty="0">
                          <a:solidFill>
                            <a:srgbClr val="B4532A"/>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B4532A"/>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B4532A"/>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B4532A"/>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B4532A"/>
                          </a:solidFill>
                          <a:latin typeface="Calibri" pitchFamily="34" charset="0"/>
                          <a:ea typeface="Calibri" pitchFamily="34" charset="-122"/>
                          <a:cs typeface="Calibri" pitchFamily="34" charset="-120"/>
                        </a:rPr>
                        <a:t>6</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B4532A"/>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B4532A"/>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B4532A"/>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1"/>
                  </a:ext>
                </a:extLst>
              </a:tr>
              <a:tr h="365760">
                <a:tc>
                  <a:txBody>
                    <a:bodyPr/>
                    <a:lstStyle/>
                    <a:p>
                      <a:pPr marL="0" indent="0" algn="ctr">
                        <a:buNone/>
                      </a:pPr>
                      <a:r>
                        <a:rPr lang="en-US" sz="1300" b="1" i="1" dirty="0">
                          <a:solidFill>
                            <a:srgbClr val="1C2B36"/>
                          </a:solidFill>
                          <a:latin typeface="Cambria" pitchFamily="34" charset="0"/>
                          <a:ea typeface="Cambria" pitchFamily="34" charset="-122"/>
                          <a:cs typeface="Cambria" pitchFamily="34" charset="-120"/>
                        </a:rPr>
                        <a:t>v₂</a:t>
                      </a:r>
                      <a:endParaRPr lang="en-US" sz="13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300" b="1" dirty="0">
                          <a:solidFill>
                            <a:srgbClr val="2E6E6B"/>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2E6E6B"/>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2E6E6B"/>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2E6E6B"/>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2E6E6B"/>
                          </a:solidFill>
                          <a:latin typeface="Calibri" pitchFamily="34" charset="0"/>
                          <a:ea typeface="Calibri" pitchFamily="34" charset="-122"/>
                          <a:cs typeface="Calibri" pitchFamily="34" charset="-120"/>
                        </a:rPr>
                        <a:t>5</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2E6E6B"/>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2E6E6B"/>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2E6E6B"/>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2"/>
                  </a:ext>
                </a:extLst>
              </a:tr>
              <a:tr h="365760">
                <a:tc>
                  <a:txBody>
                    <a:bodyPr/>
                    <a:lstStyle/>
                    <a:p>
                      <a:pPr marL="0" indent="0" algn="ctr">
                        <a:buNone/>
                      </a:pPr>
                      <a:r>
                        <a:rPr lang="en-US" sz="1300" b="1" i="1" dirty="0">
                          <a:solidFill>
                            <a:srgbClr val="1C2B36"/>
                          </a:solidFill>
                          <a:latin typeface="Cambria" pitchFamily="34" charset="0"/>
                          <a:ea typeface="Cambria" pitchFamily="34" charset="-122"/>
                          <a:cs typeface="Cambria" pitchFamily="34" charset="-120"/>
                        </a:rPr>
                        <a:t>v₃</a:t>
                      </a:r>
                      <a:endParaRPr lang="en-US" sz="13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300" b="1" dirty="0">
                          <a:solidFill>
                            <a:srgbClr val="3D5A80"/>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3D5A80"/>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3D5A80"/>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3D5A80"/>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3D5A80"/>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3D5A80"/>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3D5A80"/>
                          </a:solidFill>
                          <a:latin typeface="Calibri" pitchFamily="34" charset="0"/>
                          <a:ea typeface="Calibri" pitchFamily="34" charset="-122"/>
                          <a:cs typeface="Calibri" pitchFamily="34" charset="-120"/>
                        </a:rPr>
                        <a:t>5</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3D5A80"/>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3"/>
                  </a:ext>
                </a:extLst>
              </a:tr>
              <a:tr h="365760">
                <a:tc>
                  <a:txBody>
                    <a:bodyPr/>
                    <a:lstStyle/>
                    <a:p>
                      <a:pPr marL="0" indent="0" algn="ctr">
                        <a:buNone/>
                      </a:pPr>
                      <a:r>
                        <a:rPr lang="en-US" sz="1300" b="1" i="1" dirty="0">
                          <a:solidFill>
                            <a:srgbClr val="1C2B36"/>
                          </a:solidFill>
                          <a:latin typeface="Cambria" pitchFamily="34" charset="0"/>
                          <a:ea typeface="Cambria" pitchFamily="34" charset="-122"/>
                          <a:cs typeface="Cambria" pitchFamily="34" charset="-120"/>
                        </a:rPr>
                        <a:t>v₄</a:t>
                      </a:r>
                      <a:endParaRPr lang="en-US" sz="13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300" b="1" dirty="0">
                          <a:solidFill>
                            <a:srgbClr val="8A6D1F"/>
                          </a:solidFill>
                          <a:latin typeface="Calibri" pitchFamily="34" charset="0"/>
                          <a:ea typeface="Calibri" pitchFamily="34" charset="-122"/>
                          <a:cs typeface="Calibri" pitchFamily="34" charset="-120"/>
                        </a:rPr>
                        <a:t>5</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8A6D1F"/>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8A6D1F"/>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8A6D1F"/>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8A6D1F"/>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8A6D1F"/>
                          </a:solidFill>
                          <a:latin typeface="Calibri" pitchFamily="34" charset="0"/>
                          <a:ea typeface="Calibri" pitchFamily="34" charset="-122"/>
                          <a:cs typeface="Calibri" pitchFamily="34" charset="-120"/>
                        </a:rPr>
                        <a:t>1</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8A6D1F"/>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8A6D1F"/>
                          </a:solidFill>
                          <a:latin typeface="Calibri" pitchFamily="34" charset="0"/>
                          <a:ea typeface="Calibri" pitchFamily="34" charset="-122"/>
                          <a:cs typeface="Calibri" pitchFamily="34" charset="-120"/>
                        </a:rPr>
                        <a:t>2</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7" name="Shape 4"/>
          <p:cNvSpPr/>
          <p:nvPr/>
        </p:nvSpPr>
        <p:spPr>
          <a:xfrm>
            <a:off x="7818120" y="1874520"/>
            <a:ext cx="3687775" cy="1828800"/>
          </a:xfrm>
          <a:prstGeom prst="roundRect">
            <a:avLst>
              <a:gd name="adj" fmla="val 2500"/>
            </a:avLst>
          </a:prstGeom>
          <a:solidFill>
            <a:srgbClr val="F1F4F6"/>
          </a:solidFill>
          <a:ln w="9525">
            <a:solidFill>
              <a:srgbClr val="F1F4F6"/>
            </a:solidFill>
            <a:prstDash val="solid"/>
          </a:ln>
        </p:spPr>
      </p:sp>
      <p:sp>
        <p:nvSpPr>
          <p:cNvPr id="8" name="Text 5"/>
          <p:cNvSpPr txBox="1"/>
          <p:nvPr/>
        </p:nvSpPr>
        <p:spPr>
          <a:xfrm>
            <a:off x="8092440" y="2029968"/>
            <a:ext cx="3139135" cy="292608"/>
          </a:xfrm>
          <a:prstGeom prst="rect">
            <a:avLst/>
          </a:prstGeom>
          <a:noFill/>
          <a:ln/>
        </p:spPr>
        <p:txBody>
          <a:bodyPr wrap="square" lIns="0" tIns="0" rIns="0" bIns="0" rtlCol="0" anchor="ctr"/>
          <a:lstStyle/>
          <a:p>
            <a:pPr marL="0" indent="0">
              <a:buNone/>
            </a:pPr>
            <a:r>
              <a:rPr lang="en-US" sz="1300" b="1" kern="0" spc="50" dirty="0">
                <a:solidFill>
                  <a:srgbClr val="B4532A"/>
                </a:solidFill>
                <a:latin typeface="Calibri" pitchFamily="34" charset="0"/>
                <a:ea typeface="Calibri" pitchFamily="34" charset="-122"/>
                <a:cs typeface="Calibri" pitchFamily="34" charset="-120"/>
              </a:rPr>
              <a:t>THE ALLOCATION A</a:t>
            </a:r>
            <a:endParaRPr lang="en-US" sz="1300" dirty="0"/>
          </a:p>
        </p:txBody>
      </p:sp>
      <p:sp>
        <p:nvSpPr>
          <p:cNvPr id="9" name="Text 6"/>
          <p:cNvSpPr txBox="1"/>
          <p:nvPr/>
        </p:nvSpPr>
        <p:spPr>
          <a:xfrm>
            <a:off x="8092440" y="2395728"/>
            <a:ext cx="3139135" cy="365760"/>
          </a:xfrm>
          <a:prstGeom prst="rect">
            <a:avLst/>
          </a:prstGeom>
          <a:noFill/>
          <a:ln/>
        </p:spPr>
        <p:txBody>
          <a:bodyPr wrap="square" lIns="0" tIns="0" rIns="0" bIns="0" rtlCol="0" anchor="ctr"/>
          <a:lstStyle/>
          <a:p>
            <a:pPr marL="0" indent="0" algn="l">
              <a:buNone/>
            </a:pPr>
            <a:r>
              <a:rPr lang="en-US" sz="1400" i="1" dirty="0">
                <a:solidFill>
                  <a:srgbClr val="B4532A"/>
                </a:solidFill>
                <a:latin typeface="Cambria" pitchFamily="34" charset="0"/>
                <a:ea typeface="Cambria" pitchFamily="34" charset="-122"/>
                <a:cs typeface="Cambria" pitchFamily="34" charset="-120"/>
              </a:rPr>
              <a:t>A</a:t>
            </a:r>
            <a:r>
              <a:rPr lang="en-US" sz="1400" i="1" baseline="-40000" dirty="0">
                <a:solidFill>
                  <a:srgbClr val="B4532A"/>
                </a:solidFill>
                <a:latin typeface="Cambria" pitchFamily="34" charset="0"/>
                <a:ea typeface="Cambria" pitchFamily="34" charset="-122"/>
                <a:cs typeface="Cambria" pitchFamily="34" charset="-120"/>
              </a:rPr>
              <a:t>1</a:t>
            </a:r>
            <a:r>
              <a:rPr lang="en-US" sz="1400" i="1" dirty="0">
                <a:solidFill>
                  <a:srgbClr val="B4532A"/>
                </a:solidFill>
                <a:latin typeface="Cambria" pitchFamily="34" charset="0"/>
                <a:ea typeface="Cambria" pitchFamily="34" charset="-122"/>
                <a:cs typeface="Cambria" pitchFamily="34" charset="-120"/>
              </a:rPr>
              <a:t> = {g</a:t>
            </a:r>
            <a:r>
              <a:rPr lang="en-US" sz="1400" i="1" baseline="-40000" dirty="0">
                <a:solidFill>
                  <a:srgbClr val="B4532A"/>
                </a:solidFill>
                <a:latin typeface="Cambria" pitchFamily="34" charset="0"/>
                <a:ea typeface="Cambria" pitchFamily="34" charset="-122"/>
                <a:cs typeface="Cambria" pitchFamily="34" charset="-120"/>
              </a:rPr>
              <a:t>1</a:t>
            </a:r>
            <a:r>
              <a:rPr lang="en-US" sz="1400" i="1" dirty="0">
                <a:solidFill>
                  <a:srgbClr val="B4532A"/>
                </a:solidFill>
                <a:latin typeface="Cambria" pitchFamily="34" charset="0"/>
                <a:ea typeface="Cambria" pitchFamily="34" charset="-122"/>
                <a:cs typeface="Cambria" pitchFamily="34" charset="-120"/>
              </a:rPr>
              <a:t>, g</a:t>
            </a:r>
            <a:r>
              <a:rPr lang="en-US" sz="1400" i="1" baseline="-40000" dirty="0">
                <a:solidFill>
                  <a:srgbClr val="B4532A"/>
                </a:solidFill>
                <a:latin typeface="Cambria" pitchFamily="34" charset="0"/>
                <a:ea typeface="Cambria" pitchFamily="34" charset="-122"/>
                <a:cs typeface="Cambria" pitchFamily="34" charset="-120"/>
              </a:rPr>
              <a:t>2</a:t>
            </a:r>
            <a:r>
              <a:rPr lang="en-US" sz="1400" i="1" dirty="0">
                <a:solidFill>
                  <a:srgbClr val="B4532A"/>
                </a:solidFill>
                <a:latin typeface="Cambria" pitchFamily="34" charset="0"/>
                <a:ea typeface="Cambria" pitchFamily="34" charset="-122"/>
                <a:cs typeface="Cambria" pitchFamily="34" charset="-120"/>
              </a:rPr>
              <a:t>}</a:t>
            </a:r>
            <a:endParaRPr lang="en-US" sz="1400" dirty="0"/>
          </a:p>
        </p:txBody>
      </p:sp>
      <p:sp>
        <p:nvSpPr>
          <p:cNvPr id="10" name="Text 7"/>
          <p:cNvSpPr txBox="1"/>
          <p:nvPr/>
        </p:nvSpPr>
        <p:spPr>
          <a:xfrm>
            <a:off x="8092440" y="2697480"/>
            <a:ext cx="3139135" cy="365760"/>
          </a:xfrm>
          <a:prstGeom prst="rect">
            <a:avLst/>
          </a:prstGeom>
          <a:noFill/>
          <a:ln/>
        </p:spPr>
        <p:txBody>
          <a:bodyPr wrap="square" lIns="0" tIns="0" rIns="0" bIns="0" rtlCol="0" anchor="ctr"/>
          <a:lstStyle/>
          <a:p>
            <a:pPr marL="0" indent="0" algn="l">
              <a:buNone/>
            </a:pPr>
            <a:r>
              <a:rPr lang="en-US" sz="1400" i="1" dirty="0">
                <a:solidFill>
                  <a:srgbClr val="2E6E6B"/>
                </a:solidFill>
                <a:latin typeface="Cambria" pitchFamily="34" charset="0"/>
                <a:ea typeface="Cambria" pitchFamily="34" charset="-122"/>
                <a:cs typeface="Cambria" pitchFamily="34" charset="-120"/>
              </a:rPr>
              <a:t>A</a:t>
            </a:r>
            <a:r>
              <a:rPr lang="en-US" sz="1400" i="1" baseline="-40000" dirty="0">
                <a:solidFill>
                  <a:srgbClr val="2E6E6B"/>
                </a:solidFill>
                <a:latin typeface="Cambria" pitchFamily="34" charset="0"/>
                <a:ea typeface="Cambria" pitchFamily="34" charset="-122"/>
                <a:cs typeface="Cambria" pitchFamily="34" charset="-120"/>
              </a:rPr>
              <a:t>2</a:t>
            </a:r>
            <a:r>
              <a:rPr lang="en-US" sz="1400" i="1" dirty="0">
                <a:solidFill>
                  <a:srgbClr val="2E6E6B"/>
                </a:solidFill>
                <a:latin typeface="Cambria" pitchFamily="34" charset="0"/>
                <a:ea typeface="Cambria" pitchFamily="34" charset="-122"/>
                <a:cs typeface="Cambria" pitchFamily="34" charset="-120"/>
              </a:rPr>
              <a:t> = {g</a:t>
            </a:r>
            <a:r>
              <a:rPr lang="en-US" sz="1400" i="1" baseline="-40000" dirty="0">
                <a:solidFill>
                  <a:srgbClr val="2E6E6B"/>
                </a:solidFill>
                <a:latin typeface="Cambria" pitchFamily="34" charset="0"/>
                <a:ea typeface="Cambria" pitchFamily="34" charset="-122"/>
                <a:cs typeface="Cambria" pitchFamily="34" charset="-120"/>
              </a:rPr>
              <a:t>3</a:t>
            </a:r>
            <a:r>
              <a:rPr lang="en-US" sz="1400" i="1" dirty="0">
                <a:solidFill>
                  <a:srgbClr val="2E6E6B"/>
                </a:solidFill>
                <a:latin typeface="Cambria" pitchFamily="34" charset="0"/>
                <a:ea typeface="Cambria" pitchFamily="34" charset="-122"/>
                <a:cs typeface="Cambria" pitchFamily="34" charset="-120"/>
              </a:rPr>
              <a:t>, g</a:t>
            </a:r>
            <a:r>
              <a:rPr lang="en-US" sz="1400" i="1" baseline="-40000" dirty="0">
                <a:solidFill>
                  <a:srgbClr val="2E6E6B"/>
                </a:solidFill>
                <a:latin typeface="Cambria" pitchFamily="34" charset="0"/>
                <a:ea typeface="Cambria" pitchFamily="34" charset="-122"/>
                <a:cs typeface="Cambria" pitchFamily="34" charset="-120"/>
              </a:rPr>
              <a:t>4</a:t>
            </a:r>
            <a:r>
              <a:rPr lang="en-US" sz="1400" i="1" dirty="0">
                <a:solidFill>
                  <a:srgbClr val="2E6E6B"/>
                </a:solidFill>
                <a:latin typeface="Cambria" pitchFamily="34" charset="0"/>
                <a:ea typeface="Cambria" pitchFamily="34" charset="-122"/>
                <a:cs typeface="Cambria" pitchFamily="34" charset="-120"/>
              </a:rPr>
              <a:t>}</a:t>
            </a:r>
            <a:endParaRPr lang="en-US" sz="1400" dirty="0"/>
          </a:p>
        </p:txBody>
      </p:sp>
      <p:sp>
        <p:nvSpPr>
          <p:cNvPr id="11" name="Text 8"/>
          <p:cNvSpPr txBox="1"/>
          <p:nvPr/>
        </p:nvSpPr>
        <p:spPr>
          <a:xfrm>
            <a:off x="8092440" y="2999232"/>
            <a:ext cx="3139135" cy="365760"/>
          </a:xfrm>
          <a:prstGeom prst="rect">
            <a:avLst/>
          </a:prstGeom>
          <a:noFill/>
          <a:ln/>
        </p:spPr>
        <p:txBody>
          <a:bodyPr wrap="square" lIns="0" tIns="0" rIns="0" bIns="0" rtlCol="0" anchor="ctr"/>
          <a:lstStyle/>
          <a:p>
            <a:pPr marL="0" indent="0" algn="l">
              <a:buNone/>
            </a:pPr>
            <a:r>
              <a:rPr lang="en-US" sz="1400" i="1" dirty="0">
                <a:solidFill>
                  <a:srgbClr val="3D5A80"/>
                </a:solidFill>
                <a:latin typeface="Cambria" pitchFamily="34" charset="0"/>
                <a:ea typeface="Cambria" pitchFamily="34" charset="-122"/>
                <a:cs typeface="Cambria" pitchFamily="34" charset="-120"/>
              </a:rPr>
              <a:t>A</a:t>
            </a:r>
            <a:r>
              <a:rPr lang="en-US" sz="1400" i="1" baseline="-40000" dirty="0">
                <a:solidFill>
                  <a:srgbClr val="3D5A80"/>
                </a:solidFill>
                <a:latin typeface="Cambria" pitchFamily="34" charset="0"/>
                <a:ea typeface="Cambria" pitchFamily="34" charset="-122"/>
                <a:cs typeface="Cambria" pitchFamily="34" charset="-120"/>
              </a:rPr>
              <a:t>3</a:t>
            </a:r>
            <a:r>
              <a:rPr lang="en-US" sz="1400" i="1" dirty="0">
                <a:solidFill>
                  <a:srgbClr val="3D5A80"/>
                </a:solidFill>
                <a:latin typeface="Cambria" pitchFamily="34" charset="0"/>
                <a:ea typeface="Cambria" pitchFamily="34" charset="-122"/>
                <a:cs typeface="Cambria" pitchFamily="34" charset="-120"/>
              </a:rPr>
              <a:t> = {g</a:t>
            </a:r>
            <a:r>
              <a:rPr lang="en-US" sz="1400" i="1" baseline="-40000" dirty="0">
                <a:solidFill>
                  <a:srgbClr val="3D5A80"/>
                </a:solidFill>
                <a:latin typeface="Cambria" pitchFamily="34" charset="0"/>
                <a:ea typeface="Cambria" pitchFamily="34" charset="-122"/>
                <a:cs typeface="Cambria" pitchFamily="34" charset="-120"/>
              </a:rPr>
              <a:t>5</a:t>
            </a:r>
            <a:r>
              <a:rPr lang="en-US" sz="1400" i="1" dirty="0">
                <a:solidFill>
                  <a:srgbClr val="3D5A80"/>
                </a:solidFill>
                <a:latin typeface="Cambria" pitchFamily="34" charset="0"/>
                <a:ea typeface="Cambria" pitchFamily="34" charset="-122"/>
                <a:cs typeface="Cambria" pitchFamily="34" charset="-120"/>
              </a:rPr>
              <a:t>, g</a:t>
            </a:r>
            <a:r>
              <a:rPr lang="en-US" sz="1400" i="1" baseline="-40000" dirty="0">
                <a:solidFill>
                  <a:srgbClr val="3D5A80"/>
                </a:solidFill>
                <a:latin typeface="Cambria" pitchFamily="34" charset="0"/>
                <a:ea typeface="Cambria" pitchFamily="34" charset="-122"/>
                <a:cs typeface="Cambria" pitchFamily="34" charset="-120"/>
              </a:rPr>
              <a:t>6</a:t>
            </a:r>
            <a:r>
              <a:rPr lang="en-US" sz="1400" i="1" dirty="0">
                <a:solidFill>
                  <a:srgbClr val="3D5A80"/>
                </a:solidFill>
                <a:latin typeface="Cambria" pitchFamily="34" charset="0"/>
                <a:ea typeface="Cambria" pitchFamily="34" charset="-122"/>
                <a:cs typeface="Cambria" pitchFamily="34" charset="-120"/>
              </a:rPr>
              <a:t>}</a:t>
            </a:r>
            <a:endParaRPr lang="en-US" sz="1400" dirty="0"/>
          </a:p>
        </p:txBody>
      </p:sp>
      <p:sp>
        <p:nvSpPr>
          <p:cNvPr id="12" name="Text 9"/>
          <p:cNvSpPr txBox="1"/>
          <p:nvPr/>
        </p:nvSpPr>
        <p:spPr>
          <a:xfrm>
            <a:off x="8092440" y="3300984"/>
            <a:ext cx="3139135" cy="365760"/>
          </a:xfrm>
          <a:prstGeom prst="rect">
            <a:avLst/>
          </a:prstGeom>
          <a:noFill/>
          <a:ln/>
        </p:spPr>
        <p:txBody>
          <a:bodyPr wrap="square" lIns="0" tIns="0" rIns="0" bIns="0" rtlCol="0" anchor="ctr"/>
          <a:lstStyle/>
          <a:p>
            <a:pPr marL="0" indent="0" algn="l">
              <a:buNone/>
            </a:pPr>
            <a:r>
              <a:rPr lang="en-US" sz="1400" i="1" dirty="0">
                <a:solidFill>
                  <a:srgbClr val="8A6D1F"/>
                </a:solidFill>
                <a:latin typeface="Cambria" pitchFamily="34" charset="0"/>
                <a:ea typeface="Cambria" pitchFamily="34" charset="-122"/>
                <a:cs typeface="Cambria" pitchFamily="34" charset="-120"/>
              </a:rPr>
              <a:t>A</a:t>
            </a:r>
            <a:r>
              <a:rPr lang="en-US" sz="1400" i="1" baseline="-40000" dirty="0">
                <a:solidFill>
                  <a:srgbClr val="8A6D1F"/>
                </a:solidFill>
                <a:latin typeface="Cambria" pitchFamily="34" charset="0"/>
                <a:ea typeface="Cambria" pitchFamily="34" charset="-122"/>
                <a:cs typeface="Cambria" pitchFamily="34" charset="-120"/>
              </a:rPr>
              <a:t>4</a:t>
            </a:r>
            <a:r>
              <a:rPr lang="en-US" sz="1400" i="1" dirty="0">
                <a:solidFill>
                  <a:srgbClr val="8A6D1F"/>
                </a:solidFill>
                <a:latin typeface="Cambria" pitchFamily="34" charset="0"/>
                <a:ea typeface="Cambria" pitchFamily="34" charset="-122"/>
                <a:cs typeface="Cambria" pitchFamily="34" charset="-120"/>
              </a:rPr>
              <a:t> = {g</a:t>
            </a:r>
            <a:r>
              <a:rPr lang="en-US" sz="1400" i="1" baseline="-40000" dirty="0">
                <a:solidFill>
                  <a:srgbClr val="8A6D1F"/>
                </a:solidFill>
                <a:latin typeface="Cambria" pitchFamily="34" charset="0"/>
                <a:ea typeface="Cambria" pitchFamily="34" charset="-122"/>
                <a:cs typeface="Cambria" pitchFamily="34" charset="-120"/>
              </a:rPr>
              <a:t>7</a:t>
            </a:r>
            <a:r>
              <a:rPr lang="en-US" sz="1400" i="1" dirty="0">
                <a:solidFill>
                  <a:srgbClr val="8A6D1F"/>
                </a:solidFill>
                <a:latin typeface="Cambria" pitchFamily="34" charset="0"/>
                <a:ea typeface="Cambria" pitchFamily="34" charset="-122"/>
                <a:cs typeface="Cambria" pitchFamily="34" charset="-120"/>
              </a:rPr>
              <a:t>, g</a:t>
            </a:r>
            <a:r>
              <a:rPr lang="en-US" sz="1400" i="1" baseline="-40000" dirty="0">
                <a:solidFill>
                  <a:srgbClr val="8A6D1F"/>
                </a:solidFill>
                <a:latin typeface="Cambria" pitchFamily="34" charset="0"/>
                <a:ea typeface="Cambria" pitchFamily="34" charset="-122"/>
                <a:cs typeface="Cambria" pitchFamily="34" charset="-120"/>
              </a:rPr>
              <a:t>8</a:t>
            </a:r>
            <a:r>
              <a:rPr lang="en-US" sz="1400" i="1" dirty="0">
                <a:solidFill>
                  <a:srgbClr val="8A6D1F"/>
                </a:solidFill>
                <a:latin typeface="Cambria" pitchFamily="34" charset="0"/>
                <a:ea typeface="Cambria" pitchFamily="34" charset="-122"/>
                <a:cs typeface="Cambria" pitchFamily="34" charset="-120"/>
              </a:rPr>
              <a:t>}</a:t>
            </a:r>
            <a:endParaRPr lang="en-US" sz="1400" dirty="0"/>
          </a:p>
        </p:txBody>
      </p:sp>
      <p:sp>
        <p:nvSpPr>
          <p:cNvPr id="13" name="Text 10"/>
          <p:cNvSpPr txBox="1"/>
          <p:nvPr/>
        </p:nvSpPr>
        <p:spPr>
          <a:xfrm>
            <a:off x="685800" y="3886200"/>
            <a:ext cx="6766560" cy="274320"/>
          </a:xfrm>
          <a:prstGeom prst="rect">
            <a:avLst/>
          </a:prstGeom>
          <a:noFill/>
          <a:ln/>
        </p:spPr>
        <p:txBody>
          <a:bodyPr wrap="square" lIns="0" tIns="0" rIns="0" bIns="0" rtlCol="0" anchor="t"/>
          <a:lstStyle/>
          <a:p>
            <a:pPr marL="0" indent="0" algn="l">
              <a:lnSpc>
                <a:spcPts val="1755"/>
              </a:lnSpc>
              <a:buNone/>
            </a:pPr>
            <a:r>
              <a:rPr lang="en-US" sz="1300" b="1" dirty="0">
                <a:solidFill>
                  <a:srgbClr val="1C2B36"/>
                </a:solidFill>
                <a:latin typeface="Calibri" pitchFamily="34" charset="0"/>
                <a:ea typeface="Calibri" pitchFamily="34" charset="-122"/>
                <a:cs typeface="Calibri" pitchFamily="34" charset="-120"/>
              </a:rPr>
              <a:t>Bundle values  vᵢ(Aⱼ)   —  own bundle shaded</a:t>
            </a:r>
            <a:endParaRPr lang="en-US" sz="1300" dirty="0"/>
          </a:p>
        </p:txBody>
      </p:sp>
      <p:graphicFrame>
        <p:nvGraphicFramePr>
          <p:cNvPr id="47" name="Table 1"/>
          <p:cNvGraphicFramePr>
            <a:graphicFrameLocks noGrp="1"/>
          </p:cNvGraphicFramePr>
          <p:nvPr>
            <p:extLst/>
          </p:nvPr>
        </p:nvGraphicFramePr>
        <p:xfrm>
          <a:off x="685800" y="4206240"/>
          <a:ext cx="4553712" cy="1828800"/>
        </p:xfrm>
        <a:graphic>
          <a:graphicData uri="http://schemas.openxmlformats.org/drawingml/2006/table">
            <a:tbl>
              <a:tblPr/>
              <a:tblGrid>
                <a:gridCol w="822960">
                  <a:extLst>
                    <a:ext uri="{9D8B030D-6E8A-4147-A177-3AD203B41FA5}">
                      <a16:colId xmlns:a16="http://schemas.microsoft.com/office/drawing/2014/main" val="20000"/>
                    </a:ext>
                  </a:extLst>
                </a:gridCol>
                <a:gridCol w="932688">
                  <a:extLst>
                    <a:ext uri="{9D8B030D-6E8A-4147-A177-3AD203B41FA5}">
                      <a16:colId xmlns:a16="http://schemas.microsoft.com/office/drawing/2014/main" val="20001"/>
                    </a:ext>
                  </a:extLst>
                </a:gridCol>
                <a:gridCol w="932688">
                  <a:extLst>
                    <a:ext uri="{9D8B030D-6E8A-4147-A177-3AD203B41FA5}">
                      <a16:colId xmlns:a16="http://schemas.microsoft.com/office/drawing/2014/main" val="20002"/>
                    </a:ext>
                  </a:extLst>
                </a:gridCol>
                <a:gridCol w="932688">
                  <a:extLst>
                    <a:ext uri="{9D8B030D-6E8A-4147-A177-3AD203B41FA5}">
                      <a16:colId xmlns:a16="http://schemas.microsoft.com/office/drawing/2014/main" val="20003"/>
                    </a:ext>
                  </a:extLst>
                </a:gridCol>
                <a:gridCol w="932688">
                  <a:extLst>
                    <a:ext uri="{9D8B030D-6E8A-4147-A177-3AD203B41FA5}">
                      <a16:colId xmlns:a16="http://schemas.microsoft.com/office/drawing/2014/main" val="20004"/>
                    </a:ext>
                  </a:extLst>
                </a:gridCol>
              </a:tblGrid>
              <a:tr h="365760">
                <a:tc>
                  <a:txBody>
                    <a:bodyPr/>
                    <a:lstStyle/>
                    <a:p>
                      <a:pPr marL="0" indent="0" algn="ctr">
                        <a:buNone/>
                      </a:pP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A₁</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A₂</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A₃</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A₄</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extLst>
                  <a:ext uri="{0D108BD9-81ED-4DB2-BD59-A6C34878D82A}">
                    <a16:rowId xmlns:a16="http://schemas.microsoft.com/office/drawing/2014/main" val="10000"/>
                  </a:ext>
                </a:extLst>
              </a:tr>
              <a:tr h="365760">
                <a:tc>
                  <a:txBody>
                    <a:bodyPr/>
                    <a:lstStyle/>
                    <a:p>
                      <a:pPr marL="0" indent="0" algn="ctr">
                        <a:buNone/>
                      </a:pPr>
                      <a:r>
                        <a:rPr lang="en-US" sz="1300" b="1" i="1" dirty="0">
                          <a:solidFill>
                            <a:srgbClr val="1C2B36"/>
                          </a:solidFill>
                          <a:latin typeface="Cambria" pitchFamily="34" charset="0"/>
                          <a:ea typeface="Cambria" pitchFamily="34" charset="-122"/>
                          <a:cs typeface="Cambria" pitchFamily="34" charset="-120"/>
                        </a:rPr>
                        <a:t>v₁</a:t>
                      </a:r>
                      <a:endParaRPr lang="en-US" sz="13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B4532A"/>
                    </a:solidFill>
                  </a:tcPr>
                </a:tc>
                <a:tc>
                  <a:txBody>
                    <a:bodyPr/>
                    <a:lstStyle/>
                    <a:p>
                      <a:pPr marL="0" indent="0" algn="ctr">
                        <a:buNone/>
                      </a:pPr>
                      <a:r>
                        <a:rPr lang="en-US" sz="1300" b="1" dirty="0">
                          <a:solidFill>
                            <a:srgbClr val="B4532A"/>
                          </a:solidFill>
                          <a:latin typeface="Calibri" pitchFamily="34" charset="0"/>
                          <a:ea typeface="Calibri" pitchFamily="34" charset="-122"/>
                          <a:cs typeface="Calibri" pitchFamily="34" charset="-120"/>
                        </a:rPr>
                        <a:t>6</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B4532A"/>
                          </a:solidFill>
                          <a:latin typeface="Calibri" pitchFamily="34" charset="0"/>
                          <a:ea typeface="Calibri" pitchFamily="34" charset="-122"/>
                          <a:cs typeface="Calibri" pitchFamily="34" charset="-120"/>
                        </a:rPr>
                        <a:t>9</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dirty="0">
                          <a:solidFill>
                            <a:srgbClr val="2E3A44"/>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1"/>
                  </a:ext>
                </a:extLst>
              </a:tr>
              <a:tr h="365760">
                <a:tc>
                  <a:txBody>
                    <a:bodyPr/>
                    <a:lstStyle/>
                    <a:p>
                      <a:pPr marL="0" indent="0" algn="ctr">
                        <a:buNone/>
                      </a:pPr>
                      <a:r>
                        <a:rPr lang="en-US" sz="1300" b="1" i="1" dirty="0">
                          <a:solidFill>
                            <a:srgbClr val="1C2B36"/>
                          </a:solidFill>
                          <a:latin typeface="Cambria" pitchFamily="34" charset="0"/>
                          <a:ea typeface="Cambria" pitchFamily="34" charset="-122"/>
                          <a:cs typeface="Cambria" pitchFamily="34" charset="-120"/>
                        </a:rPr>
                        <a:t>v₂</a:t>
                      </a:r>
                      <a:endParaRPr lang="en-US" sz="13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300" dirty="0">
                          <a:solidFill>
                            <a:srgbClr val="2E3A44"/>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2E6E6B"/>
                    </a:solidFill>
                  </a:tcPr>
                </a:tc>
                <a:tc>
                  <a:txBody>
                    <a:bodyPr/>
                    <a:lstStyle/>
                    <a:p>
                      <a:pPr marL="0" indent="0" algn="ctr">
                        <a:buNone/>
                      </a:pPr>
                      <a:r>
                        <a:rPr lang="en-US" sz="1300" b="1" dirty="0">
                          <a:solidFill>
                            <a:srgbClr val="B4532A"/>
                          </a:solidFill>
                          <a:latin typeface="Calibri" pitchFamily="34" charset="0"/>
                          <a:ea typeface="Calibri" pitchFamily="34" charset="-122"/>
                          <a:cs typeface="Calibri" pitchFamily="34" charset="-120"/>
                        </a:rPr>
                        <a:t>9</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dirty="0">
                          <a:solidFill>
                            <a:srgbClr val="2E3A44"/>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2"/>
                  </a:ext>
                </a:extLst>
              </a:tr>
              <a:tr h="365760">
                <a:tc>
                  <a:txBody>
                    <a:bodyPr/>
                    <a:lstStyle/>
                    <a:p>
                      <a:pPr marL="0" indent="0" algn="ctr">
                        <a:buNone/>
                      </a:pPr>
                      <a:r>
                        <a:rPr lang="en-US" sz="1300" b="1" i="1" dirty="0">
                          <a:solidFill>
                            <a:srgbClr val="1C2B36"/>
                          </a:solidFill>
                          <a:latin typeface="Cambria" pitchFamily="34" charset="0"/>
                          <a:ea typeface="Cambria" pitchFamily="34" charset="-122"/>
                          <a:cs typeface="Cambria" pitchFamily="34" charset="-120"/>
                        </a:rPr>
                        <a:t>v₃</a:t>
                      </a:r>
                      <a:endParaRPr lang="en-US" sz="13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300" dirty="0">
                          <a:solidFill>
                            <a:srgbClr val="2E3A44"/>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dirty="0">
                          <a:solidFill>
                            <a:srgbClr val="2E3A44"/>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3D5A80"/>
                    </a:solidFill>
                  </a:tcPr>
                </a:tc>
                <a:tc>
                  <a:txBody>
                    <a:bodyPr/>
                    <a:lstStyle/>
                    <a:p>
                      <a:pPr marL="0" indent="0" algn="ctr">
                        <a:buNone/>
                      </a:pPr>
                      <a:r>
                        <a:rPr lang="en-US" sz="1300" b="1" dirty="0">
                          <a:solidFill>
                            <a:srgbClr val="B4532A"/>
                          </a:solidFill>
                          <a:latin typeface="Calibri" pitchFamily="34" charset="0"/>
                          <a:ea typeface="Calibri" pitchFamily="34" charset="-122"/>
                          <a:cs typeface="Calibri" pitchFamily="34" charset="-120"/>
                        </a:rPr>
                        <a:t>8</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3"/>
                  </a:ext>
                </a:extLst>
              </a:tr>
              <a:tr h="365760">
                <a:tc>
                  <a:txBody>
                    <a:bodyPr/>
                    <a:lstStyle/>
                    <a:p>
                      <a:pPr marL="0" indent="0" algn="ctr">
                        <a:buNone/>
                      </a:pPr>
                      <a:r>
                        <a:rPr lang="en-US" sz="1300" b="1" i="1" dirty="0">
                          <a:solidFill>
                            <a:srgbClr val="1C2B36"/>
                          </a:solidFill>
                          <a:latin typeface="Cambria" pitchFamily="34" charset="0"/>
                          <a:ea typeface="Cambria" pitchFamily="34" charset="-122"/>
                          <a:cs typeface="Cambria" pitchFamily="34" charset="-120"/>
                        </a:rPr>
                        <a:t>v₄</a:t>
                      </a:r>
                      <a:endParaRPr lang="en-US" sz="13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300" b="1" dirty="0">
                          <a:solidFill>
                            <a:srgbClr val="B4532A"/>
                          </a:solidFill>
                          <a:latin typeface="Calibri" pitchFamily="34" charset="0"/>
                          <a:ea typeface="Calibri" pitchFamily="34" charset="-122"/>
                          <a:cs typeface="Calibri" pitchFamily="34" charset="-120"/>
                        </a:rPr>
                        <a:t>9</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dirty="0">
                          <a:solidFill>
                            <a:srgbClr val="2E3A44"/>
                          </a:solidFill>
                          <a:latin typeface="Calibri" pitchFamily="34" charset="0"/>
                          <a:ea typeface="Calibri" pitchFamily="34" charset="-122"/>
                          <a:cs typeface="Calibri" pitchFamily="34" charset="-120"/>
                        </a:rPr>
                        <a:t>4</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dirty="0">
                          <a:solidFill>
                            <a:srgbClr val="2E3A44"/>
                          </a:solidFill>
                          <a:latin typeface="Calibri" pitchFamily="34" charset="0"/>
                          <a:ea typeface="Calibri" pitchFamily="34" charset="-122"/>
                          <a:cs typeface="Calibri" pitchFamily="34" charset="-120"/>
                        </a:rPr>
                        <a:t>3</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8A6D1F"/>
                    </a:solidFill>
                  </a:tcPr>
                </a:tc>
                <a:extLst>
                  <a:ext uri="{0D108BD9-81ED-4DB2-BD59-A6C34878D82A}">
                    <a16:rowId xmlns:a16="http://schemas.microsoft.com/office/drawing/2014/main" val="10004"/>
                  </a:ext>
                </a:extLst>
              </a:tr>
            </a:tbl>
          </a:graphicData>
        </a:graphic>
      </p:graphicFrame>
      <p:sp>
        <p:nvSpPr>
          <p:cNvPr id="15" name="Shape 11"/>
          <p:cNvSpPr/>
          <p:nvPr/>
        </p:nvSpPr>
        <p:spPr>
          <a:xfrm>
            <a:off x="5623560" y="4206240"/>
            <a:ext cx="5882335" cy="1554480"/>
          </a:xfrm>
          <a:prstGeom prst="roundRect">
            <a:avLst>
              <a:gd name="adj" fmla="val 2941"/>
            </a:avLst>
          </a:prstGeom>
          <a:solidFill>
            <a:srgbClr val="FFFFFF"/>
          </a:solidFill>
          <a:ln w="9525">
            <a:solidFill>
              <a:srgbClr val="D3DAE0"/>
            </a:solidFill>
            <a:prstDash val="solid"/>
          </a:ln>
        </p:spPr>
      </p:sp>
      <p:sp>
        <p:nvSpPr>
          <p:cNvPr id="16" name="Text 12"/>
          <p:cNvSpPr txBox="1"/>
          <p:nvPr/>
        </p:nvSpPr>
        <p:spPr>
          <a:xfrm>
            <a:off x="5943600" y="4389120"/>
            <a:ext cx="5242255" cy="822960"/>
          </a:xfrm>
          <a:prstGeom prst="rect">
            <a:avLst/>
          </a:prstGeom>
          <a:noFill/>
          <a:ln/>
        </p:spPr>
        <p:txBody>
          <a:bodyPr wrap="square" lIns="0" tIns="0" rIns="0" bIns="0" rtlCol="0" anchor="t"/>
          <a:lstStyle/>
          <a:p>
            <a:pPr marL="0" indent="0" algn="l">
              <a:lnSpc>
                <a:spcPts val="1823"/>
              </a:lnSpc>
              <a:buNone/>
            </a:pPr>
            <a:r>
              <a:rPr lang="en-US" sz="1350" dirty="0">
                <a:solidFill>
                  <a:srgbClr val="2E3A44"/>
                </a:solidFill>
                <a:latin typeface="Calibri" pitchFamily="34" charset="0"/>
                <a:ea typeface="Calibri" pitchFamily="34" charset="-122"/>
                <a:cs typeface="Calibri" pitchFamily="34" charset="-120"/>
              </a:rPr>
              <a:t>Entries in rust are strictly larger than the shaded diagonal entry in the same row: those are the envy relations. Read across row vᵢ to find whom agent i envies.</a:t>
            </a:r>
            <a:endParaRPr lang="en-US" sz="1350" dirty="0"/>
          </a:p>
        </p:txBody>
      </p:sp>
      <p:sp>
        <p:nvSpPr>
          <p:cNvPr id="17" name="Text 13"/>
          <p:cNvSpPr txBox="1"/>
          <p:nvPr/>
        </p:nvSpPr>
        <p:spPr>
          <a:xfrm>
            <a:off x="5943600" y="5257800"/>
            <a:ext cx="5242255" cy="365760"/>
          </a:xfrm>
          <a:prstGeom prst="rect">
            <a:avLst/>
          </a:prstGeom>
          <a:noFill/>
          <a:ln/>
        </p:spPr>
        <p:txBody>
          <a:bodyPr wrap="square" lIns="0" tIns="0" rIns="0" bIns="0" rtlCol="0" anchor="t"/>
          <a:lstStyle/>
          <a:p>
            <a:pPr marL="0" indent="0" algn="l">
              <a:lnSpc>
                <a:spcPts val="1823"/>
              </a:lnSpc>
              <a:buNone/>
            </a:pPr>
            <a:r>
              <a:rPr lang="en-US" sz="1350" i="1" dirty="0">
                <a:solidFill>
                  <a:srgbClr val="1C2B36"/>
                </a:solidFill>
                <a:latin typeface="Calibri" pitchFamily="34" charset="0"/>
                <a:ea typeface="Calibri" pitchFamily="34" charset="-122"/>
                <a:cs typeface="Calibri" pitchFamily="34" charset="-120"/>
              </a:rPr>
              <a:t>A is already EF1 — for instance v₁(A₃ \ {g₅}) = 3 ≤ 4 = v₁(A₁).</a:t>
            </a:r>
            <a:endParaRPr lang="en-US" sz="13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85800" y="274320"/>
            <a:ext cx="10820095" cy="237744"/>
          </a:xfrm>
          <a:prstGeom prst="rect">
            <a:avLst/>
          </a:prstGeom>
          <a:noFill/>
          <a:ln/>
        </p:spPr>
        <p:txBody>
          <a:bodyPr wrap="square" lIns="0" tIns="0" rIns="0" bIns="0" rtlCol="0" anchor="ctr"/>
          <a:lstStyle/>
          <a:p>
            <a:pPr marL="0" indent="0">
              <a:buNone/>
            </a:pPr>
            <a:r>
              <a:rPr lang="en-US" sz="1050" b="1" kern="0" spc="140" dirty="0">
                <a:solidFill>
                  <a:srgbClr val="6E7C88"/>
                </a:solidFill>
                <a:latin typeface="Calibri" pitchFamily="34" charset="0"/>
                <a:ea typeface="Calibri" pitchFamily="34" charset="-122"/>
                <a:cs typeface="Calibri" pitchFamily="34" charset="-120"/>
              </a:rPr>
              <a:t>PART 2 · ENVY GRAPH</a:t>
            </a:r>
            <a:endParaRPr lang="en-US" sz="1050" dirty="0"/>
          </a:p>
        </p:txBody>
      </p:sp>
      <p:sp>
        <p:nvSpPr>
          <p:cNvPr id="3" name="Text 1"/>
          <p:cNvSpPr txBox="1"/>
          <p:nvPr/>
        </p:nvSpPr>
        <p:spPr>
          <a:xfrm>
            <a:off x="685800" y="530352"/>
            <a:ext cx="10820095" cy="658368"/>
          </a:xfrm>
          <a:prstGeom prst="rect">
            <a:avLst/>
          </a:prstGeom>
          <a:noFill/>
          <a:ln/>
        </p:spPr>
        <p:txBody>
          <a:bodyPr wrap="square" lIns="0" tIns="0" rIns="0" bIns="0" rtlCol="0" anchor="ctr"/>
          <a:lstStyle/>
          <a:p>
            <a:pPr marL="0" indent="0">
              <a:buNone/>
            </a:pPr>
            <a:r>
              <a:rPr lang="en-US" sz="2900" b="1" dirty="0">
                <a:solidFill>
                  <a:srgbClr val="1C2B36"/>
                </a:solidFill>
                <a:latin typeface="Cambria" pitchFamily="34" charset="0"/>
                <a:ea typeface="Cambria" pitchFamily="34" charset="-122"/>
                <a:cs typeface="Cambria" pitchFamily="34" charset="-120"/>
              </a:rPr>
              <a:t>The envy graph of A</a:t>
            </a:r>
            <a:endParaRPr lang="en-US" sz="29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950" dirty="0">
                <a:solidFill>
                  <a:srgbClr val="6E7C88"/>
                </a:solidFill>
                <a:latin typeface="Calibri" pitchFamily="34" charset="0"/>
                <a:ea typeface="Calibri" pitchFamily="34" charset="-122"/>
                <a:cs typeface="Calibri" pitchFamily="34" charset="-120"/>
              </a:rPr>
              <a:t>24</a:t>
            </a:r>
            <a:endParaRPr lang="en-US" sz="950" dirty="0"/>
          </a:p>
        </p:txBody>
      </p:sp>
      <p:sp>
        <p:nvSpPr>
          <p:cNvPr id="5" name="Shape 3"/>
          <p:cNvSpPr/>
          <p:nvPr/>
        </p:nvSpPr>
        <p:spPr>
          <a:xfrm>
            <a:off x="685800" y="1481328"/>
            <a:ext cx="5669280" cy="4160520"/>
          </a:xfrm>
          <a:prstGeom prst="roundRect">
            <a:avLst>
              <a:gd name="adj" fmla="val 1099"/>
            </a:avLst>
          </a:prstGeom>
          <a:solidFill>
            <a:srgbClr val="F1F4F6"/>
          </a:solidFill>
          <a:ln w="9525">
            <a:solidFill>
              <a:srgbClr val="F1F4F6"/>
            </a:solidFill>
            <a:prstDash val="solid"/>
          </a:ln>
        </p:spPr>
      </p:sp>
      <p:sp>
        <p:nvSpPr>
          <p:cNvPr id="6" name="Shape 4"/>
          <p:cNvSpPr/>
          <p:nvPr/>
        </p:nvSpPr>
        <p:spPr>
          <a:xfrm>
            <a:off x="2359152" y="2286000"/>
            <a:ext cx="2350008" cy="914"/>
          </a:xfrm>
          <a:prstGeom prst="line">
            <a:avLst/>
          </a:prstGeom>
          <a:noFill/>
          <a:ln w="19050">
            <a:solidFill>
              <a:srgbClr val="1C2B36"/>
            </a:solidFill>
            <a:prstDash val="solid"/>
            <a:tailEnd type="triangle"/>
          </a:ln>
        </p:spPr>
      </p:sp>
      <p:sp>
        <p:nvSpPr>
          <p:cNvPr id="7" name="Shape 5"/>
          <p:cNvSpPr/>
          <p:nvPr/>
        </p:nvSpPr>
        <p:spPr>
          <a:xfrm>
            <a:off x="5074920" y="2587752"/>
            <a:ext cx="914" cy="1709928"/>
          </a:xfrm>
          <a:prstGeom prst="line">
            <a:avLst/>
          </a:prstGeom>
          <a:noFill/>
          <a:ln w="19050">
            <a:solidFill>
              <a:srgbClr val="1C2B36"/>
            </a:solidFill>
            <a:prstDash val="solid"/>
            <a:tailEnd type="triangle"/>
          </a:ln>
        </p:spPr>
      </p:sp>
      <p:sp>
        <p:nvSpPr>
          <p:cNvPr id="8" name="Shape 6"/>
          <p:cNvSpPr/>
          <p:nvPr/>
        </p:nvSpPr>
        <p:spPr>
          <a:xfrm flipH="1">
            <a:off x="2423160" y="4663440"/>
            <a:ext cx="2350008" cy="914"/>
          </a:xfrm>
          <a:prstGeom prst="line">
            <a:avLst/>
          </a:prstGeom>
          <a:noFill/>
          <a:ln w="19050">
            <a:solidFill>
              <a:srgbClr val="1C2B36"/>
            </a:solidFill>
            <a:prstDash val="solid"/>
            <a:tailEnd type="triangle"/>
          </a:ln>
        </p:spPr>
      </p:sp>
      <p:sp>
        <p:nvSpPr>
          <p:cNvPr id="9" name="Shape 7"/>
          <p:cNvSpPr/>
          <p:nvPr/>
        </p:nvSpPr>
        <p:spPr>
          <a:xfrm flipV="1">
            <a:off x="2057400" y="2651760"/>
            <a:ext cx="914" cy="1709928"/>
          </a:xfrm>
          <a:prstGeom prst="line">
            <a:avLst/>
          </a:prstGeom>
          <a:noFill/>
          <a:ln w="19050">
            <a:solidFill>
              <a:srgbClr val="1C2B36"/>
            </a:solidFill>
            <a:prstDash val="solid"/>
            <a:tailEnd type="triangle"/>
          </a:ln>
        </p:spPr>
      </p:sp>
      <p:sp>
        <p:nvSpPr>
          <p:cNvPr id="10" name="Shape 8"/>
          <p:cNvSpPr/>
          <p:nvPr/>
        </p:nvSpPr>
        <p:spPr>
          <a:xfrm>
            <a:off x="2294424" y="2472746"/>
            <a:ext cx="2493195" cy="1964335"/>
          </a:xfrm>
          <a:prstGeom prst="line">
            <a:avLst/>
          </a:prstGeom>
          <a:noFill/>
          <a:ln w="19050">
            <a:solidFill>
              <a:srgbClr val="6E7C88"/>
            </a:solidFill>
            <a:prstDash val="solid"/>
            <a:tailEnd type="triangle"/>
          </a:ln>
        </p:spPr>
      </p:sp>
      <p:sp>
        <p:nvSpPr>
          <p:cNvPr id="11" name="Shape 9"/>
          <p:cNvSpPr/>
          <p:nvPr/>
        </p:nvSpPr>
        <p:spPr>
          <a:xfrm>
            <a:off x="1755648" y="1984248"/>
            <a:ext cx="603504" cy="603504"/>
          </a:xfrm>
          <a:prstGeom prst="ellipse">
            <a:avLst/>
          </a:prstGeom>
          <a:solidFill>
            <a:srgbClr val="FFFFFF"/>
          </a:solidFill>
          <a:ln w="25400">
            <a:solidFill>
              <a:srgbClr val="B4532A"/>
            </a:solidFill>
            <a:prstDash val="solid"/>
          </a:ln>
        </p:spPr>
      </p:sp>
      <p:sp>
        <p:nvSpPr>
          <p:cNvPr id="12" name="Text 10"/>
          <p:cNvSpPr txBox="1"/>
          <p:nvPr/>
        </p:nvSpPr>
        <p:spPr>
          <a:xfrm>
            <a:off x="1755648" y="1984248"/>
            <a:ext cx="603504" cy="603504"/>
          </a:xfrm>
          <a:prstGeom prst="rect">
            <a:avLst/>
          </a:prstGeom>
          <a:noFill/>
          <a:ln/>
        </p:spPr>
        <p:txBody>
          <a:bodyPr wrap="square" lIns="0" tIns="0" rIns="0" bIns="0" rtlCol="0" anchor="ctr"/>
          <a:lstStyle/>
          <a:p>
            <a:pPr marL="0" indent="0" algn="ctr">
              <a:buNone/>
            </a:pPr>
            <a:r>
              <a:rPr lang="en-US" sz="1700" b="1" dirty="0">
                <a:solidFill>
                  <a:srgbClr val="B4532A"/>
                </a:solidFill>
                <a:latin typeface="Cambria" pitchFamily="34" charset="0"/>
                <a:ea typeface="Cambria" pitchFamily="34" charset="-122"/>
                <a:cs typeface="Cambria" pitchFamily="34" charset="-120"/>
              </a:rPr>
              <a:t>1</a:t>
            </a:r>
            <a:endParaRPr lang="en-US" sz="1700" dirty="0"/>
          </a:p>
        </p:txBody>
      </p:sp>
      <p:sp>
        <p:nvSpPr>
          <p:cNvPr id="13" name="Shape 11"/>
          <p:cNvSpPr/>
          <p:nvPr/>
        </p:nvSpPr>
        <p:spPr>
          <a:xfrm>
            <a:off x="4773168" y="1984248"/>
            <a:ext cx="603504" cy="603504"/>
          </a:xfrm>
          <a:prstGeom prst="ellipse">
            <a:avLst/>
          </a:prstGeom>
          <a:solidFill>
            <a:srgbClr val="FFFFFF"/>
          </a:solidFill>
          <a:ln w="25400">
            <a:solidFill>
              <a:srgbClr val="2E6E6B"/>
            </a:solidFill>
            <a:prstDash val="solid"/>
          </a:ln>
        </p:spPr>
      </p:sp>
      <p:sp>
        <p:nvSpPr>
          <p:cNvPr id="14" name="Text 12"/>
          <p:cNvSpPr txBox="1"/>
          <p:nvPr/>
        </p:nvSpPr>
        <p:spPr>
          <a:xfrm>
            <a:off x="4773168" y="1984248"/>
            <a:ext cx="603504" cy="603504"/>
          </a:xfrm>
          <a:prstGeom prst="rect">
            <a:avLst/>
          </a:prstGeom>
          <a:noFill/>
          <a:ln/>
        </p:spPr>
        <p:txBody>
          <a:bodyPr wrap="square" lIns="0" tIns="0" rIns="0" bIns="0" rtlCol="0" anchor="ctr"/>
          <a:lstStyle/>
          <a:p>
            <a:pPr marL="0" indent="0" algn="ctr">
              <a:buNone/>
            </a:pPr>
            <a:r>
              <a:rPr lang="en-US" sz="1700" b="1" dirty="0">
                <a:solidFill>
                  <a:srgbClr val="2E6E6B"/>
                </a:solidFill>
                <a:latin typeface="Cambria" pitchFamily="34" charset="0"/>
                <a:ea typeface="Cambria" pitchFamily="34" charset="-122"/>
                <a:cs typeface="Cambria" pitchFamily="34" charset="-120"/>
              </a:rPr>
              <a:t>2</a:t>
            </a:r>
            <a:endParaRPr lang="en-US" sz="1700" dirty="0"/>
          </a:p>
        </p:txBody>
      </p:sp>
      <p:sp>
        <p:nvSpPr>
          <p:cNvPr id="15" name="Shape 13"/>
          <p:cNvSpPr/>
          <p:nvPr/>
        </p:nvSpPr>
        <p:spPr>
          <a:xfrm>
            <a:off x="4773168" y="4361688"/>
            <a:ext cx="603504" cy="603504"/>
          </a:xfrm>
          <a:prstGeom prst="ellipse">
            <a:avLst/>
          </a:prstGeom>
          <a:solidFill>
            <a:srgbClr val="FFFFFF"/>
          </a:solidFill>
          <a:ln w="25400">
            <a:solidFill>
              <a:srgbClr val="3D5A80"/>
            </a:solidFill>
            <a:prstDash val="solid"/>
          </a:ln>
        </p:spPr>
      </p:sp>
      <p:sp>
        <p:nvSpPr>
          <p:cNvPr id="16" name="Text 14"/>
          <p:cNvSpPr txBox="1"/>
          <p:nvPr/>
        </p:nvSpPr>
        <p:spPr>
          <a:xfrm>
            <a:off x="4773168" y="4361688"/>
            <a:ext cx="603504" cy="603504"/>
          </a:xfrm>
          <a:prstGeom prst="rect">
            <a:avLst/>
          </a:prstGeom>
          <a:noFill/>
          <a:ln/>
        </p:spPr>
        <p:txBody>
          <a:bodyPr wrap="square" lIns="0" tIns="0" rIns="0" bIns="0" rtlCol="0" anchor="ctr"/>
          <a:lstStyle/>
          <a:p>
            <a:pPr marL="0" indent="0" algn="ctr">
              <a:buNone/>
            </a:pPr>
            <a:r>
              <a:rPr lang="en-US" sz="1700" b="1" dirty="0">
                <a:solidFill>
                  <a:srgbClr val="3D5A80"/>
                </a:solidFill>
                <a:latin typeface="Cambria" pitchFamily="34" charset="0"/>
                <a:ea typeface="Cambria" pitchFamily="34" charset="-122"/>
                <a:cs typeface="Cambria" pitchFamily="34" charset="-120"/>
              </a:rPr>
              <a:t>3</a:t>
            </a:r>
            <a:endParaRPr lang="en-US" sz="1700" dirty="0"/>
          </a:p>
        </p:txBody>
      </p:sp>
      <p:sp>
        <p:nvSpPr>
          <p:cNvPr id="17" name="Shape 15"/>
          <p:cNvSpPr/>
          <p:nvPr/>
        </p:nvSpPr>
        <p:spPr>
          <a:xfrm>
            <a:off x="1755648" y="4361688"/>
            <a:ext cx="603504" cy="603504"/>
          </a:xfrm>
          <a:prstGeom prst="ellipse">
            <a:avLst/>
          </a:prstGeom>
          <a:solidFill>
            <a:srgbClr val="FFFFFF"/>
          </a:solidFill>
          <a:ln w="25400">
            <a:solidFill>
              <a:srgbClr val="8A6D1F"/>
            </a:solidFill>
            <a:prstDash val="solid"/>
          </a:ln>
        </p:spPr>
      </p:sp>
      <p:sp>
        <p:nvSpPr>
          <p:cNvPr id="18" name="Text 16"/>
          <p:cNvSpPr txBox="1"/>
          <p:nvPr/>
        </p:nvSpPr>
        <p:spPr>
          <a:xfrm>
            <a:off x="1755648" y="4361688"/>
            <a:ext cx="603504" cy="603504"/>
          </a:xfrm>
          <a:prstGeom prst="rect">
            <a:avLst/>
          </a:prstGeom>
          <a:noFill/>
          <a:ln/>
        </p:spPr>
        <p:txBody>
          <a:bodyPr wrap="square" lIns="0" tIns="0" rIns="0" bIns="0" rtlCol="0" anchor="ctr"/>
          <a:lstStyle/>
          <a:p>
            <a:pPr marL="0" indent="0" algn="ctr">
              <a:buNone/>
            </a:pPr>
            <a:r>
              <a:rPr lang="en-US" sz="1700" b="1" dirty="0">
                <a:solidFill>
                  <a:srgbClr val="8A6D1F"/>
                </a:solidFill>
                <a:latin typeface="Cambria" pitchFamily="34" charset="0"/>
                <a:ea typeface="Cambria" pitchFamily="34" charset="-122"/>
                <a:cs typeface="Cambria" pitchFamily="34" charset="-120"/>
              </a:rPr>
              <a:t>4</a:t>
            </a:r>
            <a:endParaRPr lang="en-US" sz="1700" dirty="0"/>
          </a:p>
        </p:txBody>
      </p:sp>
      <p:sp>
        <p:nvSpPr>
          <p:cNvPr id="19" name="Text 17"/>
          <p:cNvSpPr txBox="1"/>
          <p:nvPr/>
        </p:nvSpPr>
        <p:spPr>
          <a:xfrm>
            <a:off x="6720840" y="1554480"/>
            <a:ext cx="4785055" cy="292608"/>
          </a:xfrm>
          <a:prstGeom prst="rect">
            <a:avLst/>
          </a:prstGeom>
          <a:noFill/>
          <a:ln/>
        </p:spPr>
        <p:txBody>
          <a:bodyPr wrap="square" lIns="0" tIns="0" rIns="0" bIns="0" rtlCol="0" anchor="ctr"/>
          <a:lstStyle/>
          <a:p>
            <a:pPr marL="0" indent="0">
              <a:buNone/>
            </a:pPr>
            <a:r>
              <a:rPr lang="en-US" sz="1300" b="1" kern="0" spc="50" dirty="0">
                <a:solidFill>
                  <a:srgbClr val="B4532A"/>
                </a:solidFill>
                <a:latin typeface="Calibri" pitchFamily="34" charset="0"/>
                <a:ea typeface="Calibri" pitchFamily="34" charset="-122"/>
                <a:cs typeface="Calibri" pitchFamily="34" charset="-120"/>
              </a:rPr>
              <a:t>READING THE GRAPH</a:t>
            </a:r>
            <a:endParaRPr lang="en-US" sz="1300" dirty="0"/>
          </a:p>
        </p:txBody>
      </p:sp>
      <p:sp>
        <p:nvSpPr>
          <p:cNvPr id="20" name="Text 18"/>
          <p:cNvSpPr txBox="1"/>
          <p:nvPr/>
        </p:nvSpPr>
        <p:spPr>
          <a:xfrm>
            <a:off x="6720840" y="1965960"/>
            <a:ext cx="4785055" cy="2011680"/>
          </a:xfrm>
          <a:prstGeom prst="rect">
            <a:avLst/>
          </a:prstGeom>
          <a:noFill/>
          <a:ln/>
        </p:spPr>
        <p:txBody>
          <a:bodyPr wrap="square" lIns="0" tIns="0" rIns="0" bIns="0" rtlCol="0" anchor="t"/>
          <a:lstStyle/>
          <a:p>
            <a:pPr marL="177800" indent="-177800">
              <a:lnSpc>
                <a:spcPts val="1820"/>
              </a:lnSpc>
              <a:spcAft>
                <a:spcPts val="700"/>
              </a:spcAft>
              <a:buSzPct val="100000"/>
              <a:buChar char="–"/>
            </a:pPr>
            <a:r>
              <a:rPr lang="en-US" sz="1400" dirty="0">
                <a:solidFill>
                  <a:srgbClr val="2E3A44"/>
                </a:solidFill>
                <a:latin typeface="Calibri" pitchFamily="34" charset="0"/>
                <a:ea typeface="Calibri" pitchFamily="34" charset="-122"/>
                <a:cs typeface="Calibri" pitchFamily="34" charset="-120"/>
              </a:rPr>
              <a:t>Five edges:  1→2, 1→3, 2→3, 3→4, 4→1.</a:t>
            </a:r>
            <a:endParaRPr lang="en-US" sz="1400" dirty="0"/>
          </a:p>
          <a:p>
            <a:pPr marL="177800" indent="-177800">
              <a:lnSpc>
                <a:spcPts val="1820"/>
              </a:lnSpc>
              <a:spcAft>
                <a:spcPts val="700"/>
              </a:spcAft>
              <a:buSzPct val="100000"/>
              <a:buChar char="–"/>
            </a:pPr>
            <a:r>
              <a:rPr lang="en-US" sz="1400" dirty="0">
                <a:solidFill>
                  <a:srgbClr val="2E3A44"/>
                </a:solidFill>
                <a:latin typeface="Calibri" pitchFamily="34" charset="0"/>
                <a:ea typeface="Calibri" pitchFamily="34" charset="-122"/>
                <a:cs typeface="Calibri" pitchFamily="34" charset="-120"/>
              </a:rPr>
              <a:t>No source: every agent is envied by someone.</a:t>
            </a:r>
            <a:endParaRPr lang="en-US" sz="1400" dirty="0"/>
          </a:p>
          <a:p>
            <a:pPr marL="177800" indent="-177800">
              <a:lnSpc>
                <a:spcPts val="1820"/>
              </a:lnSpc>
              <a:spcAft>
                <a:spcPts val="700"/>
              </a:spcAft>
              <a:buSzPct val="100000"/>
              <a:buChar char="–"/>
            </a:pPr>
            <a:r>
              <a:rPr lang="en-US" sz="1400" dirty="0">
                <a:solidFill>
                  <a:srgbClr val="2E3A44"/>
                </a:solidFill>
                <a:latin typeface="Calibri" pitchFamily="34" charset="0"/>
                <a:ea typeface="Calibri" pitchFamily="34" charset="-122"/>
                <a:cs typeface="Calibri" pitchFamily="34" charset="-120"/>
              </a:rPr>
              <a:t>No sink: every agent envies someone.</a:t>
            </a:r>
            <a:endParaRPr lang="en-US" sz="1400" dirty="0"/>
          </a:p>
          <a:p>
            <a:pPr marL="177800" indent="-177800">
              <a:lnSpc>
                <a:spcPts val="1820"/>
              </a:lnSpc>
              <a:spcAft>
                <a:spcPts val="700"/>
              </a:spcAft>
              <a:buSzPct val="100000"/>
              <a:buChar char="–"/>
            </a:pPr>
            <a:r>
              <a:rPr lang="en-US" sz="1400" dirty="0">
                <a:solidFill>
                  <a:srgbClr val="2E3A44"/>
                </a:solidFill>
                <a:latin typeface="Calibri" pitchFamily="34" charset="0"/>
                <a:ea typeface="Calibri" pitchFamily="34" charset="-122"/>
                <a:cs typeface="Calibri" pitchFamily="34" charset="-120"/>
              </a:rPr>
              <a:t>So there is nothing safe to hand the next item to — neither for goods nor for chores.</a:t>
            </a:r>
            <a:endParaRPr lang="en-US" sz="1400" dirty="0"/>
          </a:p>
        </p:txBody>
      </p:sp>
      <p:sp>
        <p:nvSpPr>
          <p:cNvPr id="21" name="Shape 19"/>
          <p:cNvSpPr/>
          <p:nvPr/>
        </p:nvSpPr>
        <p:spPr>
          <a:xfrm>
            <a:off x="6720840" y="4069080"/>
            <a:ext cx="4785055" cy="1554480"/>
          </a:xfrm>
          <a:prstGeom prst="roundRect">
            <a:avLst>
              <a:gd name="adj" fmla="val 2941"/>
            </a:avLst>
          </a:prstGeom>
          <a:solidFill>
            <a:srgbClr val="FFFFFF"/>
          </a:solidFill>
          <a:ln w="12700">
            <a:solidFill>
              <a:srgbClr val="B4532A"/>
            </a:solidFill>
            <a:prstDash val="solid"/>
          </a:ln>
        </p:spPr>
      </p:sp>
      <p:sp>
        <p:nvSpPr>
          <p:cNvPr id="22" name="Text 20"/>
          <p:cNvSpPr txBox="1"/>
          <p:nvPr/>
        </p:nvSpPr>
        <p:spPr>
          <a:xfrm>
            <a:off x="6995160" y="4224528"/>
            <a:ext cx="4236415" cy="292608"/>
          </a:xfrm>
          <a:prstGeom prst="rect">
            <a:avLst/>
          </a:prstGeom>
          <a:noFill/>
          <a:ln/>
        </p:spPr>
        <p:txBody>
          <a:bodyPr wrap="square" lIns="0" tIns="0" rIns="0" bIns="0" rtlCol="0" anchor="ctr"/>
          <a:lstStyle/>
          <a:p>
            <a:pPr marL="0" indent="0">
              <a:buNone/>
            </a:pPr>
            <a:r>
              <a:rPr lang="en-US" sz="1300" b="1" kern="0" spc="50" dirty="0">
                <a:solidFill>
                  <a:srgbClr val="B4532A"/>
                </a:solidFill>
                <a:latin typeface="Calibri" pitchFamily="34" charset="0"/>
                <a:ea typeface="Calibri" pitchFamily="34" charset="-122"/>
                <a:cs typeface="Calibri" pitchFamily="34" charset="-120"/>
              </a:rPr>
              <a:t>BUT THERE IS A CYCLE</a:t>
            </a:r>
            <a:endParaRPr lang="en-US" sz="1300" dirty="0"/>
          </a:p>
        </p:txBody>
      </p:sp>
      <p:sp>
        <p:nvSpPr>
          <p:cNvPr id="23" name="Text 21"/>
          <p:cNvSpPr txBox="1"/>
          <p:nvPr/>
        </p:nvSpPr>
        <p:spPr>
          <a:xfrm>
            <a:off x="6995160" y="4590288"/>
            <a:ext cx="4236415" cy="365760"/>
          </a:xfrm>
          <a:prstGeom prst="rect">
            <a:avLst/>
          </a:prstGeom>
          <a:noFill/>
          <a:ln/>
        </p:spPr>
        <p:txBody>
          <a:bodyPr wrap="square" lIns="0" tIns="0" rIns="0" bIns="0" rtlCol="0" anchor="ctr"/>
          <a:lstStyle/>
          <a:p>
            <a:pPr marL="0" indent="0" algn="l">
              <a:buNone/>
            </a:pPr>
            <a:r>
              <a:rPr lang="en-US" sz="1700" i="1" dirty="0">
                <a:solidFill>
                  <a:srgbClr val="1C2B36"/>
                </a:solidFill>
                <a:latin typeface="Cambria" pitchFamily="34" charset="0"/>
                <a:ea typeface="Cambria" pitchFamily="34" charset="-122"/>
                <a:cs typeface="Cambria" pitchFamily="34" charset="-120"/>
              </a:rPr>
              <a:t>1 → 2 → 3 → 4 → 1</a:t>
            </a:r>
            <a:endParaRPr lang="en-US" sz="1700" dirty="0"/>
          </a:p>
        </p:txBody>
      </p:sp>
      <p:sp>
        <p:nvSpPr>
          <p:cNvPr id="24" name="Text 22"/>
          <p:cNvSpPr txBox="1"/>
          <p:nvPr/>
        </p:nvSpPr>
        <p:spPr>
          <a:xfrm>
            <a:off x="6995160" y="5029200"/>
            <a:ext cx="4236415" cy="457200"/>
          </a:xfrm>
          <a:prstGeom prst="rect">
            <a:avLst/>
          </a:prstGeom>
          <a:noFill/>
          <a:ln/>
        </p:spPr>
        <p:txBody>
          <a:bodyPr wrap="square" lIns="0" tIns="0" rIns="0" bIns="0" rtlCol="0" anchor="t"/>
          <a:lstStyle/>
          <a:p>
            <a:pPr marL="0" indent="0" algn="l">
              <a:lnSpc>
                <a:spcPts val="1755"/>
              </a:lnSpc>
              <a:buNone/>
            </a:pPr>
            <a:r>
              <a:rPr lang="en-US" sz="1300" i="1" dirty="0">
                <a:solidFill>
                  <a:srgbClr val="6E7C88"/>
                </a:solidFill>
                <a:latin typeface="Calibri" pitchFamily="34" charset="0"/>
                <a:ea typeface="Calibri" pitchFamily="34" charset="-122"/>
                <a:cs typeface="Calibri" pitchFamily="34" charset="-120"/>
              </a:rPr>
              <a:t>The edge 1 → 3 is a chord and plays no part in the swap.</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85800" y="274320"/>
            <a:ext cx="10820095" cy="237744"/>
          </a:xfrm>
          <a:prstGeom prst="rect">
            <a:avLst/>
          </a:prstGeom>
          <a:noFill/>
          <a:ln/>
        </p:spPr>
        <p:txBody>
          <a:bodyPr wrap="square" lIns="0" tIns="0" rIns="0" bIns="0" rtlCol="0" anchor="ctr"/>
          <a:lstStyle/>
          <a:p>
            <a:pPr marL="0" indent="0">
              <a:buNone/>
            </a:pPr>
            <a:r>
              <a:rPr lang="en-US" sz="1050" b="1" kern="0" spc="140" dirty="0">
                <a:solidFill>
                  <a:srgbClr val="6E7C88"/>
                </a:solidFill>
                <a:latin typeface="Calibri" pitchFamily="34" charset="0"/>
                <a:ea typeface="Calibri" pitchFamily="34" charset="-122"/>
                <a:cs typeface="Calibri" pitchFamily="34" charset="-120"/>
              </a:rPr>
              <a:t>PART 2 · ENVY GRAPH</a:t>
            </a:r>
            <a:endParaRPr lang="en-US" sz="1050" dirty="0"/>
          </a:p>
        </p:txBody>
      </p:sp>
      <p:sp>
        <p:nvSpPr>
          <p:cNvPr id="3" name="Text 1"/>
          <p:cNvSpPr txBox="1"/>
          <p:nvPr/>
        </p:nvSpPr>
        <p:spPr>
          <a:xfrm>
            <a:off x="685800" y="530352"/>
            <a:ext cx="10820095" cy="658368"/>
          </a:xfrm>
          <a:prstGeom prst="rect">
            <a:avLst/>
          </a:prstGeom>
          <a:noFill/>
          <a:ln/>
        </p:spPr>
        <p:txBody>
          <a:bodyPr wrap="square" lIns="0" tIns="0" rIns="0" bIns="0" rtlCol="0" anchor="ctr"/>
          <a:lstStyle/>
          <a:p>
            <a:pPr marL="0" indent="0">
              <a:buNone/>
            </a:pPr>
            <a:r>
              <a:rPr lang="en-US" sz="2900" b="1" dirty="0">
                <a:solidFill>
                  <a:srgbClr val="1C2B36"/>
                </a:solidFill>
                <a:latin typeface="Cambria" pitchFamily="34" charset="0"/>
                <a:ea typeface="Cambria" pitchFamily="34" charset="-122"/>
                <a:cs typeface="Cambria" pitchFamily="34" charset="-120"/>
              </a:rPr>
              <a:t>Cycle elimination: the swap</a:t>
            </a:r>
            <a:endParaRPr lang="en-US" sz="29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950" dirty="0">
                <a:solidFill>
                  <a:srgbClr val="6E7C88"/>
                </a:solidFill>
                <a:latin typeface="Calibri" pitchFamily="34" charset="0"/>
                <a:ea typeface="Calibri" pitchFamily="34" charset="-122"/>
                <a:cs typeface="Calibri" pitchFamily="34" charset="-120"/>
              </a:rPr>
              <a:t>25</a:t>
            </a:r>
            <a:endParaRPr lang="en-US" sz="950" dirty="0"/>
          </a:p>
        </p:txBody>
      </p:sp>
      <p:sp>
        <p:nvSpPr>
          <p:cNvPr id="5" name="Shape 3"/>
          <p:cNvSpPr/>
          <p:nvPr/>
        </p:nvSpPr>
        <p:spPr>
          <a:xfrm>
            <a:off x="685800" y="1463040"/>
            <a:ext cx="10820095" cy="1691640"/>
          </a:xfrm>
          <a:prstGeom prst="roundRect">
            <a:avLst>
              <a:gd name="adj" fmla="val 2703"/>
            </a:avLst>
          </a:prstGeom>
          <a:solidFill>
            <a:srgbClr val="F1F4F6"/>
          </a:solidFill>
          <a:ln w="9525">
            <a:solidFill>
              <a:srgbClr val="F1F4F6"/>
            </a:solidFill>
            <a:prstDash val="solid"/>
          </a:ln>
        </p:spPr>
      </p:sp>
      <p:sp>
        <p:nvSpPr>
          <p:cNvPr id="6" name="Text 4"/>
          <p:cNvSpPr txBox="1"/>
          <p:nvPr/>
        </p:nvSpPr>
        <p:spPr>
          <a:xfrm>
            <a:off x="1051560" y="1627632"/>
            <a:ext cx="5486400" cy="292608"/>
          </a:xfrm>
          <a:prstGeom prst="rect">
            <a:avLst/>
          </a:prstGeom>
          <a:noFill/>
          <a:ln/>
        </p:spPr>
        <p:txBody>
          <a:bodyPr wrap="square" lIns="0" tIns="0" rIns="0" bIns="0" rtlCol="0" anchor="ctr"/>
          <a:lstStyle/>
          <a:p>
            <a:pPr marL="0" indent="0">
              <a:buNone/>
            </a:pPr>
            <a:r>
              <a:rPr lang="en-US" sz="1300" b="1" kern="0" spc="50" dirty="0">
                <a:solidFill>
                  <a:srgbClr val="B4532A"/>
                </a:solidFill>
                <a:latin typeface="Calibri" pitchFamily="34" charset="0"/>
                <a:ea typeface="Calibri" pitchFamily="34" charset="-122"/>
                <a:cs typeface="Calibri" pitchFamily="34" charset="-120"/>
              </a:rPr>
              <a:t>THE OPERATION</a:t>
            </a:r>
            <a:endParaRPr lang="en-US" sz="1300" dirty="0"/>
          </a:p>
        </p:txBody>
      </p:sp>
      <p:sp>
        <p:nvSpPr>
          <p:cNvPr id="7" name="Text 5"/>
          <p:cNvSpPr txBox="1"/>
          <p:nvPr/>
        </p:nvSpPr>
        <p:spPr>
          <a:xfrm>
            <a:off x="1051560" y="1993392"/>
            <a:ext cx="10088575" cy="365760"/>
          </a:xfrm>
          <a:prstGeom prst="rect">
            <a:avLst/>
          </a:prstGeom>
          <a:noFill/>
          <a:ln/>
        </p:spPr>
        <p:txBody>
          <a:bodyPr wrap="square" lIns="0" tIns="0" rIns="0" bIns="0" rtlCol="0" anchor="t"/>
          <a:lstStyle/>
          <a:p>
            <a:pPr marL="0" indent="0" algn="l">
              <a:lnSpc>
                <a:spcPts val="1958"/>
              </a:lnSpc>
              <a:buNone/>
            </a:pPr>
            <a:r>
              <a:rPr lang="en-US" sz="1450" dirty="0">
                <a:solidFill>
                  <a:srgbClr val="2E3A44"/>
                </a:solidFill>
                <a:latin typeface="Calibri" pitchFamily="34" charset="0"/>
                <a:ea typeface="Calibri" pitchFamily="34" charset="-122"/>
                <a:cs typeface="Calibri" pitchFamily="34" charset="-120"/>
              </a:rPr>
              <a:t>Let C = (i₁ → i₂ → ⋯ → i_k → i₁) be a cycle in G(A). Shift the bundles backwards along C:</a:t>
            </a:r>
            <a:endParaRPr lang="en-US" sz="1450" dirty="0"/>
          </a:p>
        </p:txBody>
      </p:sp>
      <p:sp>
        <p:nvSpPr>
          <p:cNvPr id="8" name="Text 6"/>
          <p:cNvSpPr txBox="1"/>
          <p:nvPr/>
        </p:nvSpPr>
        <p:spPr>
          <a:xfrm>
            <a:off x="1051560" y="2450592"/>
            <a:ext cx="10088575" cy="365760"/>
          </a:xfrm>
          <a:prstGeom prst="rect">
            <a:avLst/>
          </a:prstGeom>
          <a:noFill/>
          <a:ln/>
        </p:spPr>
        <p:txBody>
          <a:bodyPr wrap="square" lIns="0" tIns="0" rIns="0" bIns="0" rtlCol="0" anchor="ctr"/>
          <a:lstStyle/>
          <a:p>
            <a:pPr marL="0" indent="0" algn="l">
              <a:buNone/>
            </a:pPr>
            <a:r>
              <a:rPr lang="en-US" sz="1550" i="1" dirty="0">
                <a:solidFill>
                  <a:srgbClr val="1C2B36"/>
                </a:solidFill>
                <a:latin typeface="Cambria" pitchFamily="34" charset="0"/>
                <a:ea typeface="Cambria" pitchFamily="34" charset="-122"/>
                <a:cs typeface="Cambria" pitchFamily="34" charset="-120"/>
              </a:rPr>
              <a:t>A′</a:t>
            </a:r>
            <a:r>
              <a:rPr lang="en-US" sz="1550" i="1" baseline="-40000" dirty="0">
                <a:solidFill>
                  <a:srgbClr val="1C2B36"/>
                </a:solidFill>
                <a:latin typeface="Cambria" pitchFamily="34" charset="0"/>
                <a:ea typeface="Cambria" pitchFamily="34" charset="-122"/>
                <a:cs typeface="Cambria" pitchFamily="34" charset="-120"/>
              </a:rPr>
              <a:t>i_1</a:t>
            </a:r>
            <a:r>
              <a:rPr lang="en-US" sz="1550" i="1" dirty="0">
                <a:solidFill>
                  <a:srgbClr val="1C2B36"/>
                </a:solidFill>
                <a:latin typeface="Cambria" pitchFamily="34" charset="0"/>
                <a:ea typeface="Cambria" pitchFamily="34" charset="-122"/>
                <a:cs typeface="Cambria" pitchFamily="34" charset="-120"/>
              </a:rPr>
              <a:t> = A</a:t>
            </a:r>
            <a:r>
              <a:rPr lang="en-US" sz="1550" i="1" baseline="-40000" dirty="0">
                <a:solidFill>
                  <a:srgbClr val="1C2B36"/>
                </a:solidFill>
                <a:latin typeface="Cambria" pitchFamily="34" charset="0"/>
                <a:ea typeface="Cambria" pitchFamily="34" charset="-122"/>
                <a:cs typeface="Cambria" pitchFamily="34" charset="-120"/>
              </a:rPr>
              <a:t>i_2</a:t>
            </a:r>
            <a:r>
              <a:rPr lang="en-US" sz="1550" i="1" dirty="0">
                <a:solidFill>
                  <a:srgbClr val="1C2B36"/>
                </a:solidFill>
                <a:latin typeface="Cambria" pitchFamily="34" charset="0"/>
                <a:ea typeface="Cambria" pitchFamily="34" charset="-122"/>
                <a:cs typeface="Cambria" pitchFamily="34" charset="-120"/>
              </a:rPr>
              <a:t>,   A′</a:t>
            </a:r>
            <a:r>
              <a:rPr lang="en-US" sz="1550" i="1" baseline="-40000" dirty="0">
                <a:solidFill>
                  <a:srgbClr val="1C2B36"/>
                </a:solidFill>
                <a:latin typeface="Cambria" pitchFamily="34" charset="0"/>
                <a:ea typeface="Cambria" pitchFamily="34" charset="-122"/>
                <a:cs typeface="Cambria" pitchFamily="34" charset="-120"/>
              </a:rPr>
              <a:t>i_2</a:t>
            </a:r>
            <a:r>
              <a:rPr lang="en-US" sz="1550" i="1" dirty="0">
                <a:solidFill>
                  <a:srgbClr val="1C2B36"/>
                </a:solidFill>
                <a:latin typeface="Cambria" pitchFamily="34" charset="0"/>
                <a:ea typeface="Cambria" pitchFamily="34" charset="-122"/>
                <a:cs typeface="Cambria" pitchFamily="34" charset="-120"/>
              </a:rPr>
              <a:t> = A</a:t>
            </a:r>
            <a:r>
              <a:rPr lang="en-US" sz="1550" i="1" baseline="-40000" dirty="0">
                <a:solidFill>
                  <a:srgbClr val="1C2B36"/>
                </a:solidFill>
                <a:latin typeface="Cambria" pitchFamily="34" charset="0"/>
                <a:ea typeface="Cambria" pitchFamily="34" charset="-122"/>
                <a:cs typeface="Cambria" pitchFamily="34" charset="-120"/>
              </a:rPr>
              <a:t>i_3</a:t>
            </a:r>
            <a:r>
              <a:rPr lang="en-US" sz="1550" i="1" dirty="0">
                <a:solidFill>
                  <a:srgbClr val="1C2B36"/>
                </a:solidFill>
                <a:latin typeface="Cambria" pitchFamily="34" charset="0"/>
                <a:ea typeface="Cambria" pitchFamily="34" charset="-122"/>
                <a:cs typeface="Cambria" pitchFamily="34" charset="-120"/>
              </a:rPr>
              <a:t>,   …,   A′</a:t>
            </a:r>
            <a:r>
              <a:rPr lang="en-US" sz="1550" i="1" baseline="-40000" dirty="0">
                <a:solidFill>
                  <a:srgbClr val="1C2B36"/>
                </a:solidFill>
                <a:latin typeface="Cambria" pitchFamily="34" charset="0"/>
                <a:ea typeface="Cambria" pitchFamily="34" charset="-122"/>
                <a:cs typeface="Cambria" pitchFamily="34" charset="-120"/>
              </a:rPr>
              <a:t>i_k</a:t>
            </a:r>
            <a:r>
              <a:rPr lang="en-US" sz="1550" i="1" dirty="0">
                <a:solidFill>
                  <a:srgbClr val="1C2B36"/>
                </a:solidFill>
                <a:latin typeface="Cambria" pitchFamily="34" charset="0"/>
                <a:ea typeface="Cambria" pitchFamily="34" charset="-122"/>
                <a:cs typeface="Cambria" pitchFamily="34" charset="-120"/>
              </a:rPr>
              <a:t> = A</a:t>
            </a:r>
            <a:r>
              <a:rPr lang="en-US" sz="1550" i="1" baseline="-40000" dirty="0">
                <a:solidFill>
                  <a:srgbClr val="1C2B36"/>
                </a:solidFill>
                <a:latin typeface="Cambria" pitchFamily="34" charset="0"/>
                <a:ea typeface="Cambria" pitchFamily="34" charset="-122"/>
                <a:cs typeface="Cambria" pitchFamily="34" charset="-120"/>
              </a:rPr>
              <a:t>i_1</a:t>
            </a:r>
            <a:r>
              <a:rPr lang="en-US" sz="1550" i="1" dirty="0">
                <a:solidFill>
                  <a:srgbClr val="1C2B36"/>
                </a:solidFill>
                <a:latin typeface="Cambria" pitchFamily="34" charset="0"/>
                <a:ea typeface="Cambria" pitchFamily="34" charset="-122"/>
                <a:cs typeface="Cambria" pitchFamily="34" charset="-120"/>
              </a:rPr>
              <a:t>,    and  A′</a:t>
            </a:r>
            <a:r>
              <a:rPr lang="en-US" sz="1550" i="1" baseline="-40000" dirty="0">
                <a:solidFill>
                  <a:srgbClr val="1C2B36"/>
                </a:solidFill>
                <a:latin typeface="Cambria" pitchFamily="34" charset="0"/>
                <a:ea typeface="Cambria" pitchFamily="34" charset="-122"/>
                <a:cs typeface="Cambria" pitchFamily="34" charset="-120"/>
              </a:rPr>
              <a:t>j</a:t>
            </a:r>
            <a:r>
              <a:rPr lang="en-US" sz="1550" i="1" dirty="0">
                <a:solidFill>
                  <a:srgbClr val="1C2B36"/>
                </a:solidFill>
                <a:latin typeface="Cambria" pitchFamily="34" charset="0"/>
                <a:ea typeface="Cambria" pitchFamily="34" charset="-122"/>
                <a:cs typeface="Cambria" pitchFamily="34" charset="-120"/>
              </a:rPr>
              <a:t> = A</a:t>
            </a:r>
            <a:r>
              <a:rPr lang="en-US" sz="1550" i="1" baseline="-40000" dirty="0">
                <a:solidFill>
                  <a:srgbClr val="1C2B36"/>
                </a:solidFill>
                <a:latin typeface="Cambria" pitchFamily="34" charset="0"/>
                <a:ea typeface="Cambria" pitchFamily="34" charset="-122"/>
                <a:cs typeface="Cambria" pitchFamily="34" charset="-120"/>
              </a:rPr>
              <a:t>j</a:t>
            </a:r>
            <a:r>
              <a:rPr lang="en-US" sz="1550" i="1" dirty="0">
                <a:solidFill>
                  <a:srgbClr val="1C2B36"/>
                </a:solidFill>
                <a:latin typeface="Cambria" pitchFamily="34" charset="0"/>
                <a:ea typeface="Cambria" pitchFamily="34" charset="-122"/>
                <a:cs typeface="Cambria" pitchFamily="34" charset="-120"/>
              </a:rPr>
              <a:t>  otherwise.</a:t>
            </a:r>
            <a:endParaRPr lang="en-US" sz="1550" dirty="0"/>
          </a:p>
        </p:txBody>
      </p:sp>
      <p:sp>
        <p:nvSpPr>
          <p:cNvPr id="9" name="Text 7"/>
          <p:cNvSpPr txBox="1"/>
          <p:nvPr/>
        </p:nvSpPr>
        <p:spPr>
          <a:xfrm>
            <a:off x="685800" y="3429000"/>
            <a:ext cx="10820095" cy="1371600"/>
          </a:xfrm>
          <a:prstGeom prst="rect">
            <a:avLst/>
          </a:prstGeom>
          <a:noFill/>
          <a:ln/>
        </p:spPr>
        <p:txBody>
          <a:bodyPr wrap="square" lIns="0" tIns="0" rIns="0" bIns="0" rtlCol="0" anchor="t"/>
          <a:lstStyle/>
          <a:p>
            <a:pPr marL="177800" indent="-177800">
              <a:lnSpc>
                <a:spcPts val="1885"/>
              </a:lnSpc>
              <a:spcAft>
                <a:spcPts val="700"/>
              </a:spcAft>
              <a:buSzPct val="100000"/>
              <a:buChar char="–"/>
            </a:pPr>
            <a:r>
              <a:rPr lang="en-US" sz="1450" dirty="0">
                <a:solidFill>
                  <a:srgbClr val="2E3A44"/>
                </a:solidFill>
                <a:latin typeface="Calibri" pitchFamily="34" charset="0"/>
                <a:ea typeface="Calibri" pitchFamily="34" charset="-122"/>
                <a:cs typeface="Calibri" pitchFamily="34" charset="-120"/>
              </a:rPr>
              <a:t>Each agent on the cycle receives the bundle of the agent she envies, so she strictly gains.</a:t>
            </a:r>
            <a:endParaRPr lang="en-US" sz="1450" dirty="0"/>
          </a:p>
          <a:p>
            <a:pPr marL="177800" indent="-177800">
              <a:lnSpc>
                <a:spcPts val="1885"/>
              </a:lnSpc>
              <a:spcAft>
                <a:spcPts val="700"/>
              </a:spcAft>
              <a:buSzPct val="100000"/>
              <a:buChar char="–"/>
            </a:pPr>
            <a:r>
              <a:rPr lang="en-US" sz="1450" dirty="0">
                <a:solidFill>
                  <a:srgbClr val="2E3A44"/>
                </a:solidFill>
                <a:latin typeface="Calibri" pitchFamily="34" charset="0"/>
                <a:ea typeface="Calibri" pitchFamily="34" charset="-122"/>
                <a:cs typeface="Calibri" pitchFamily="34" charset="-120"/>
              </a:rPr>
              <a:t>Agents off the cycle keep their bundles and see the same multiset of bundles as before.</a:t>
            </a:r>
            <a:endParaRPr lang="en-US" sz="1450" dirty="0"/>
          </a:p>
          <a:p>
            <a:pPr marL="177800" indent="-177800">
              <a:lnSpc>
                <a:spcPts val="1885"/>
              </a:lnSpc>
              <a:spcAft>
                <a:spcPts val="700"/>
              </a:spcAft>
              <a:buSzPct val="100000"/>
              <a:buChar char="–"/>
            </a:pPr>
            <a:r>
              <a:rPr lang="en-US" sz="1450" dirty="0">
                <a:solidFill>
                  <a:srgbClr val="2E3A44"/>
                </a:solidFill>
                <a:latin typeface="Calibri" pitchFamily="34" charset="0"/>
                <a:ea typeface="Calibri" pitchFamily="34" charset="-122"/>
                <a:cs typeface="Calibri" pitchFamily="34" charset="-120"/>
              </a:rPr>
              <a:t>No item changes hands individually: whole bundles are permuted.</a:t>
            </a:r>
            <a:endParaRPr lang="en-US" sz="1450" dirty="0"/>
          </a:p>
        </p:txBody>
      </p:sp>
      <p:sp>
        <p:nvSpPr>
          <p:cNvPr id="10" name="Shape 8"/>
          <p:cNvSpPr/>
          <p:nvPr/>
        </p:nvSpPr>
        <p:spPr>
          <a:xfrm>
            <a:off x="685800" y="4892040"/>
            <a:ext cx="10820095" cy="914400"/>
          </a:xfrm>
          <a:prstGeom prst="roundRect">
            <a:avLst>
              <a:gd name="adj" fmla="val 5000"/>
            </a:avLst>
          </a:prstGeom>
          <a:solidFill>
            <a:srgbClr val="FFFFFF"/>
          </a:solidFill>
          <a:ln w="15875">
            <a:solidFill>
              <a:srgbClr val="1C2B36"/>
            </a:solidFill>
            <a:prstDash val="solid"/>
          </a:ln>
        </p:spPr>
      </p:sp>
      <p:sp>
        <p:nvSpPr>
          <p:cNvPr id="11" name="Text 9"/>
          <p:cNvSpPr txBox="1"/>
          <p:nvPr/>
        </p:nvSpPr>
        <p:spPr>
          <a:xfrm>
            <a:off x="1051560" y="5074920"/>
            <a:ext cx="10088575" cy="548640"/>
          </a:xfrm>
          <a:prstGeom prst="rect">
            <a:avLst/>
          </a:prstGeom>
          <a:noFill/>
          <a:ln/>
        </p:spPr>
        <p:txBody>
          <a:bodyPr wrap="square" lIns="0" tIns="0" rIns="0" bIns="0" rtlCol="0" anchor="t"/>
          <a:lstStyle/>
          <a:p>
            <a:pPr marL="0" indent="0" algn="l">
              <a:lnSpc>
                <a:spcPts val="1958"/>
              </a:lnSpc>
              <a:buNone/>
            </a:pPr>
            <a:r>
              <a:rPr lang="en-US" sz="1450" dirty="0">
                <a:solidFill>
                  <a:srgbClr val="1C2B36"/>
                </a:solidFill>
                <a:latin typeface="Calibri" pitchFamily="34" charset="0"/>
                <a:ea typeface="Calibri" pitchFamily="34" charset="-122"/>
                <a:cs typeface="Calibri" pitchFamily="34" charset="-120"/>
              </a:rPr>
              <a:t>Nothing here uses additivity, monotonicity, or even that the items are goods. The operation and its two lemmas hold for completely arbitrary valuations.</a:t>
            </a:r>
            <a:endParaRPr lang="en-US" sz="14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85800" y="274320"/>
            <a:ext cx="10820095" cy="237744"/>
          </a:xfrm>
          <a:prstGeom prst="rect">
            <a:avLst/>
          </a:prstGeom>
          <a:noFill/>
          <a:ln/>
        </p:spPr>
        <p:txBody>
          <a:bodyPr wrap="square" lIns="0" tIns="0" rIns="0" bIns="0" rtlCol="0" anchor="ctr"/>
          <a:lstStyle/>
          <a:p>
            <a:pPr marL="0" indent="0">
              <a:buNone/>
            </a:pPr>
            <a:r>
              <a:rPr lang="en-US" sz="1050" b="1" kern="0" spc="140" dirty="0">
                <a:solidFill>
                  <a:srgbClr val="6E7C88"/>
                </a:solidFill>
                <a:latin typeface="Calibri" pitchFamily="34" charset="0"/>
                <a:ea typeface="Calibri" pitchFamily="34" charset="-122"/>
                <a:cs typeface="Calibri" pitchFamily="34" charset="-120"/>
              </a:rPr>
              <a:t>PART 2 · ENVY GRAPH</a:t>
            </a:r>
            <a:endParaRPr lang="en-US" sz="1050" dirty="0"/>
          </a:p>
        </p:txBody>
      </p:sp>
      <p:sp>
        <p:nvSpPr>
          <p:cNvPr id="3" name="Text 1"/>
          <p:cNvSpPr txBox="1"/>
          <p:nvPr/>
        </p:nvSpPr>
        <p:spPr>
          <a:xfrm>
            <a:off x="685800" y="530352"/>
            <a:ext cx="10820095" cy="658368"/>
          </a:xfrm>
          <a:prstGeom prst="rect">
            <a:avLst/>
          </a:prstGeom>
          <a:noFill/>
          <a:ln/>
        </p:spPr>
        <p:txBody>
          <a:bodyPr wrap="square" lIns="0" tIns="0" rIns="0" bIns="0" rtlCol="0" anchor="ctr"/>
          <a:lstStyle/>
          <a:p>
            <a:pPr marL="0" indent="0">
              <a:buNone/>
            </a:pPr>
            <a:r>
              <a:rPr lang="en-US" sz="2900" b="1" dirty="0">
                <a:solidFill>
                  <a:srgbClr val="1C2B36"/>
                </a:solidFill>
                <a:latin typeface="Cambria" pitchFamily="34" charset="0"/>
                <a:ea typeface="Cambria" pitchFamily="34" charset="-122"/>
                <a:cs typeface="Cambria" pitchFamily="34" charset="-120"/>
              </a:rPr>
              <a:t>Two lemmas</a:t>
            </a:r>
            <a:endParaRPr lang="en-US" sz="29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950" dirty="0">
                <a:solidFill>
                  <a:srgbClr val="6E7C88"/>
                </a:solidFill>
                <a:latin typeface="Calibri" pitchFamily="34" charset="0"/>
                <a:ea typeface="Calibri" pitchFamily="34" charset="-122"/>
                <a:cs typeface="Calibri" pitchFamily="34" charset="-120"/>
              </a:rPr>
              <a:t>27</a:t>
            </a:r>
            <a:endParaRPr lang="en-US" sz="950" dirty="0"/>
          </a:p>
        </p:txBody>
      </p:sp>
      <p:sp>
        <p:nvSpPr>
          <p:cNvPr id="5" name="Shape 3"/>
          <p:cNvSpPr/>
          <p:nvPr/>
        </p:nvSpPr>
        <p:spPr>
          <a:xfrm>
            <a:off x="685800" y="1481328"/>
            <a:ext cx="5181448" cy="2331720"/>
          </a:xfrm>
          <a:prstGeom prst="roundRect">
            <a:avLst>
              <a:gd name="adj" fmla="val 1961"/>
            </a:avLst>
          </a:prstGeom>
          <a:solidFill>
            <a:srgbClr val="F1F4F6"/>
          </a:solidFill>
          <a:ln w="9525">
            <a:solidFill>
              <a:srgbClr val="F1F4F6"/>
            </a:solidFill>
            <a:prstDash val="solid"/>
          </a:ln>
        </p:spPr>
      </p:sp>
      <p:sp>
        <p:nvSpPr>
          <p:cNvPr id="6" name="Text 4"/>
          <p:cNvSpPr txBox="1"/>
          <p:nvPr/>
        </p:nvSpPr>
        <p:spPr>
          <a:xfrm>
            <a:off x="1005840" y="1664208"/>
            <a:ext cx="4541368" cy="292608"/>
          </a:xfrm>
          <a:prstGeom prst="rect">
            <a:avLst/>
          </a:prstGeom>
          <a:noFill/>
          <a:ln/>
        </p:spPr>
        <p:txBody>
          <a:bodyPr wrap="square" lIns="0" tIns="0" rIns="0" bIns="0" rtlCol="0" anchor="ctr"/>
          <a:lstStyle/>
          <a:p>
            <a:pPr marL="0" indent="0">
              <a:buNone/>
            </a:pPr>
            <a:r>
              <a:rPr lang="en-US" sz="1300" b="1" kern="0" spc="50" dirty="0">
                <a:solidFill>
                  <a:srgbClr val="B4532A"/>
                </a:solidFill>
                <a:latin typeface="Calibri" pitchFamily="34" charset="0"/>
                <a:ea typeface="Calibri" pitchFamily="34" charset="-122"/>
                <a:cs typeface="Calibri" pitchFamily="34" charset="-120"/>
              </a:rPr>
              <a:t>LEMMA 1 — IMPROVEMENT</a:t>
            </a:r>
            <a:endParaRPr lang="en-US" sz="1300" dirty="0"/>
          </a:p>
        </p:txBody>
      </p:sp>
      <p:sp>
        <p:nvSpPr>
          <p:cNvPr id="7" name="Text 5"/>
          <p:cNvSpPr txBox="1"/>
          <p:nvPr/>
        </p:nvSpPr>
        <p:spPr>
          <a:xfrm>
            <a:off x="1005840" y="2029968"/>
            <a:ext cx="4541368" cy="822960"/>
          </a:xfrm>
          <a:prstGeom prst="rect">
            <a:avLst/>
          </a:prstGeom>
          <a:noFill/>
          <a:ln/>
        </p:spPr>
        <p:txBody>
          <a:bodyPr wrap="square" lIns="0" tIns="0" rIns="0" bIns="0" rtlCol="0" anchor="t"/>
          <a:lstStyle/>
          <a:p>
            <a:pPr marL="0" indent="0" algn="l">
              <a:lnSpc>
                <a:spcPts val="1890"/>
              </a:lnSpc>
              <a:buNone/>
            </a:pPr>
            <a:r>
              <a:rPr lang="en-US" sz="1400" dirty="0">
                <a:solidFill>
                  <a:srgbClr val="2E3A44"/>
                </a:solidFill>
                <a:latin typeface="Calibri" pitchFamily="34" charset="0"/>
                <a:ea typeface="Calibri" pitchFamily="34" charset="-122"/>
                <a:cs typeface="Calibri" pitchFamily="34" charset="-120"/>
              </a:rPr>
              <a:t>After resolving C, every agent on C is strictly better off and every other agent is unchanged. The multiset of bundles is preserved.</a:t>
            </a:r>
            <a:endParaRPr lang="en-US" sz="1400" dirty="0"/>
          </a:p>
        </p:txBody>
      </p:sp>
      <p:sp>
        <p:nvSpPr>
          <p:cNvPr id="8" name="Text 6"/>
          <p:cNvSpPr txBox="1"/>
          <p:nvPr/>
        </p:nvSpPr>
        <p:spPr>
          <a:xfrm>
            <a:off x="1005840" y="2880360"/>
            <a:ext cx="4541368" cy="640080"/>
          </a:xfrm>
          <a:prstGeom prst="rect">
            <a:avLst/>
          </a:prstGeom>
          <a:noFill/>
          <a:ln/>
        </p:spPr>
        <p:txBody>
          <a:bodyPr wrap="square" lIns="0" tIns="0" rIns="0" bIns="0" rtlCol="0" anchor="t"/>
          <a:lstStyle/>
          <a:p>
            <a:pPr marL="0" indent="0" algn="l">
              <a:lnSpc>
                <a:spcPts val="1755"/>
              </a:lnSpc>
              <a:buNone/>
            </a:pPr>
            <a:r>
              <a:rPr lang="en-US" sz="1300" i="1" dirty="0">
                <a:solidFill>
                  <a:srgbClr val="6E7C88"/>
                </a:solidFill>
                <a:latin typeface="Calibri" pitchFamily="34" charset="0"/>
                <a:ea typeface="Calibri" pitchFamily="34" charset="-122"/>
                <a:cs typeface="Calibri" pitchFamily="34" charset="-120"/>
              </a:rPr>
              <a:t>Proof: each agent on C receives the bundle of the agent she envies, which she strictly prefers to her own.</a:t>
            </a:r>
            <a:endParaRPr lang="en-US" sz="1300" dirty="0"/>
          </a:p>
        </p:txBody>
      </p:sp>
      <p:sp>
        <p:nvSpPr>
          <p:cNvPr id="9" name="Shape 7"/>
          <p:cNvSpPr/>
          <p:nvPr/>
        </p:nvSpPr>
        <p:spPr>
          <a:xfrm>
            <a:off x="6324448" y="1481328"/>
            <a:ext cx="5181448" cy="2331720"/>
          </a:xfrm>
          <a:prstGeom prst="roundRect">
            <a:avLst>
              <a:gd name="adj" fmla="val 1961"/>
            </a:avLst>
          </a:prstGeom>
          <a:solidFill>
            <a:srgbClr val="F1F4F6"/>
          </a:solidFill>
          <a:ln w="9525">
            <a:solidFill>
              <a:srgbClr val="F1F4F6"/>
            </a:solidFill>
            <a:prstDash val="solid"/>
          </a:ln>
        </p:spPr>
      </p:sp>
      <p:sp>
        <p:nvSpPr>
          <p:cNvPr id="10" name="Text 8"/>
          <p:cNvSpPr txBox="1"/>
          <p:nvPr/>
        </p:nvSpPr>
        <p:spPr>
          <a:xfrm>
            <a:off x="6644488" y="1664208"/>
            <a:ext cx="4541368" cy="292608"/>
          </a:xfrm>
          <a:prstGeom prst="rect">
            <a:avLst/>
          </a:prstGeom>
          <a:noFill/>
          <a:ln/>
        </p:spPr>
        <p:txBody>
          <a:bodyPr wrap="square" lIns="0" tIns="0" rIns="0" bIns="0" rtlCol="0" anchor="ctr"/>
          <a:lstStyle/>
          <a:p>
            <a:pPr marL="0" indent="0">
              <a:buNone/>
            </a:pPr>
            <a:r>
              <a:rPr lang="en-US" sz="1300" b="1" kern="0" spc="50" dirty="0">
                <a:solidFill>
                  <a:srgbClr val="B4532A"/>
                </a:solidFill>
                <a:latin typeface="Calibri" pitchFamily="34" charset="0"/>
                <a:ea typeface="Calibri" pitchFamily="34" charset="-122"/>
                <a:cs typeface="Calibri" pitchFamily="34" charset="-120"/>
              </a:rPr>
              <a:t>LEMMA 2 — POTENTIAL</a:t>
            </a:r>
            <a:endParaRPr lang="en-US" sz="1300" dirty="0"/>
          </a:p>
        </p:txBody>
      </p:sp>
      <p:sp>
        <p:nvSpPr>
          <p:cNvPr id="11" name="Text 9"/>
          <p:cNvSpPr txBox="1"/>
          <p:nvPr/>
        </p:nvSpPr>
        <p:spPr>
          <a:xfrm>
            <a:off x="6644488" y="2029968"/>
            <a:ext cx="4541368" cy="548640"/>
          </a:xfrm>
          <a:prstGeom prst="rect">
            <a:avLst/>
          </a:prstGeom>
          <a:noFill/>
          <a:ln/>
        </p:spPr>
        <p:txBody>
          <a:bodyPr wrap="square" lIns="0" tIns="0" rIns="0" bIns="0" rtlCol="0" anchor="t"/>
          <a:lstStyle/>
          <a:p>
            <a:pPr marL="0" indent="0" algn="l">
              <a:lnSpc>
                <a:spcPts val="1890"/>
              </a:lnSpc>
              <a:buNone/>
            </a:pPr>
            <a:r>
              <a:rPr lang="en-US" sz="1400" dirty="0">
                <a:solidFill>
                  <a:srgbClr val="2E3A44"/>
                </a:solidFill>
                <a:latin typeface="Calibri" pitchFamily="34" charset="0"/>
                <a:ea typeface="Calibri" pitchFamily="34" charset="-122"/>
                <a:cs typeface="Calibri" pitchFamily="34" charset="-120"/>
              </a:rPr>
              <a:t>Resolving C strictly decreases the number of envy edges — by at least |C| ≥ 2.</a:t>
            </a:r>
            <a:endParaRPr lang="en-US" sz="1400" dirty="0"/>
          </a:p>
        </p:txBody>
      </p:sp>
      <p:sp>
        <p:nvSpPr>
          <p:cNvPr id="12" name="Text 10"/>
          <p:cNvSpPr txBox="1"/>
          <p:nvPr/>
        </p:nvSpPr>
        <p:spPr>
          <a:xfrm>
            <a:off x="6644488" y="2560320"/>
            <a:ext cx="4541368" cy="1005840"/>
          </a:xfrm>
          <a:prstGeom prst="rect">
            <a:avLst/>
          </a:prstGeom>
          <a:noFill/>
          <a:ln/>
        </p:spPr>
        <p:txBody>
          <a:bodyPr wrap="square" lIns="0" tIns="0" rIns="0" bIns="0" rtlCol="0" anchor="t"/>
          <a:lstStyle/>
          <a:p>
            <a:pPr marL="0" indent="0" algn="l">
              <a:lnSpc>
                <a:spcPts val="1755"/>
              </a:lnSpc>
              <a:buNone/>
            </a:pPr>
            <a:r>
              <a:rPr lang="en-US" sz="1300" i="1" dirty="0">
                <a:solidFill>
                  <a:srgbClr val="6E7C88"/>
                </a:solidFill>
                <a:latin typeface="Calibri" pitchFamily="34" charset="0"/>
                <a:ea typeface="Calibri" pitchFamily="34" charset="-122"/>
                <a:cs typeface="Calibri" pitchFamily="34" charset="-120"/>
              </a:rPr>
              <a:t>Proof: agent i on C moves to a strictly better bundle, so anything she envies now she already envied; and she no longer envies the bundle she just took. Her envy set strictly shrinks. Agents off C see an unchanged multiset of bundles.</a:t>
            </a:r>
            <a:endParaRPr lang="en-US" sz="1300" dirty="0"/>
          </a:p>
        </p:txBody>
      </p:sp>
      <p:sp>
        <p:nvSpPr>
          <p:cNvPr id="13" name="Shape 11"/>
          <p:cNvSpPr/>
          <p:nvPr/>
        </p:nvSpPr>
        <p:spPr>
          <a:xfrm>
            <a:off x="685800" y="4069080"/>
            <a:ext cx="10820095" cy="1234440"/>
          </a:xfrm>
          <a:prstGeom prst="roundRect">
            <a:avLst>
              <a:gd name="adj" fmla="val 3704"/>
            </a:avLst>
          </a:prstGeom>
          <a:solidFill>
            <a:srgbClr val="FFFFFF"/>
          </a:solidFill>
          <a:ln w="15875">
            <a:solidFill>
              <a:srgbClr val="1C2B36"/>
            </a:solidFill>
            <a:prstDash val="solid"/>
          </a:ln>
        </p:spPr>
      </p:sp>
      <p:sp>
        <p:nvSpPr>
          <p:cNvPr id="14" name="Text 12"/>
          <p:cNvSpPr txBox="1"/>
          <p:nvPr/>
        </p:nvSpPr>
        <p:spPr>
          <a:xfrm>
            <a:off x="1051560" y="4233672"/>
            <a:ext cx="10088575" cy="292608"/>
          </a:xfrm>
          <a:prstGeom prst="rect">
            <a:avLst/>
          </a:prstGeom>
          <a:noFill/>
          <a:ln/>
        </p:spPr>
        <p:txBody>
          <a:bodyPr wrap="square" lIns="0" tIns="0" rIns="0" bIns="0" rtlCol="0" anchor="ctr"/>
          <a:lstStyle/>
          <a:p>
            <a:pPr marL="0" indent="0">
              <a:buNone/>
            </a:pPr>
            <a:r>
              <a:rPr lang="en-US" sz="1300" b="1" kern="0" spc="50" dirty="0">
                <a:solidFill>
                  <a:srgbClr val="1C2B36"/>
                </a:solidFill>
                <a:latin typeface="Calibri" pitchFamily="34" charset="0"/>
                <a:ea typeface="Calibri" pitchFamily="34" charset="-122"/>
                <a:cs typeface="Calibri" pitchFamily="34" charset="-120"/>
              </a:rPr>
              <a:t>COROLLARY</a:t>
            </a:r>
            <a:endParaRPr lang="en-US" sz="1300" dirty="0"/>
          </a:p>
        </p:txBody>
      </p:sp>
      <p:sp>
        <p:nvSpPr>
          <p:cNvPr id="15" name="Text 13"/>
          <p:cNvSpPr txBox="1"/>
          <p:nvPr/>
        </p:nvSpPr>
        <p:spPr>
          <a:xfrm>
            <a:off x="1051560" y="4572000"/>
            <a:ext cx="10088575" cy="640080"/>
          </a:xfrm>
          <a:prstGeom prst="rect">
            <a:avLst/>
          </a:prstGeom>
          <a:noFill/>
          <a:ln/>
        </p:spPr>
        <p:txBody>
          <a:bodyPr wrap="square" lIns="0" tIns="0" rIns="0" bIns="0" rtlCol="0" anchor="t"/>
          <a:lstStyle/>
          <a:p>
            <a:pPr marL="0" indent="0" algn="l">
              <a:lnSpc>
                <a:spcPts val="1958"/>
              </a:lnSpc>
              <a:buNone/>
            </a:pPr>
            <a:r>
              <a:rPr lang="en-US" sz="1450" dirty="0">
                <a:solidFill>
                  <a:srgbClr val="2E3A44"/>
                </a:solidFill>
                <a:latin typeface="Calibri" pitchFamily="34" charset="0"/>
                <a:ea typeface="Calibri" pitchFamily="34" charset="-122"/>
                <a:cs typeface="Calibri" pitchFamily="34" charset="-120"/>
              </a:rPr>
              <a:t>The number of envy edges is at most n(n − 1), so at most O(n²) swaps occur before G(A) is acyclic. Repeated cycle elimination therefore terminates, in polynomial time, at an allocation with a source and a sink.</a:t>
            </a:r>
            <a:endParaRPr lang="en-US" sz="1450" dirty="0"/>
          </a:p>
        </p:txBody>
      </p:sp>
      <p:sp>
        <p:nvSpPr>
          <p:cNvPr id="16" name="Text 14"/>
          <p:cNvSpPr txBox="1"/>
          <p:nvPr/>
        </p:nvSpPr>
        <p:spPr>
          <a:xfrm>
            <a:off x="685800" y="5532120"/>
            <a:ext cx="10820095" cy="457200"/>
          </a:xfrm>
          <a:prstGeom prst="rect">
            <a:avLst/>
          </a:prstGeom>
          <a:noFill/>
          <a:ln/>
        </p:spPr>
        <p:txBody>
          <a:bodyPr wrap="square" lIns="0" tIns="0" rIns="0" bIns="0" rtlCol="0" anchor="t"/>
          <a:lstStyle/>
          <a:p>
            <a:pPr marL="0" indent="0" algn="l">
              <a:lnSpc>
                <a:spcPts val="1823"/>
              </a:lnSpc>
              <a:buNone/>
            </a:pPr>
            <a:r>
              <a:rPr lang="en-US" sz="1350" i="1" dirty="0">
                <a:solidFill>
                  <a:srgbClr val="6E7C88"/>
                </a:solidFill>
                <a:latin typeface="Calibri" pitchFamily="34" charset="0"/>
                <a:ea typeface="Calibri" pitchFamily="34" charset="-122"/>
                <a:cs typeface="Calibri" pitchFamily="34" charset="-120"/>
              </a:rPr>
              <a:t>Exercise.  Make the bound explicit: show that interleaving m item allocations with cycle elimination costs O(mn³) valuation queries.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85800" y="274320"/>
            <a:ext cx="10820095" cy="237744"/>
          </a:xfrm>
          <a:prstGeom prst="rect">
            <a:avLst/>
          </a:prstGeom>
          <a:noFill/>
          <a:ln/>
        </p:spPr>
        <p:txBody>
          <a:bodyPr wrap="square" lIns="0" tIns="0" rIns="0" bIns="0" rtlCol="0" anchor="ctr"/>
          <a:lstStyle/>
          <a:p>
            <a:pPr marL="0" indent="0">
              <a:buNone/>
            </a:pPr>
            <a:r>
              <a:rPr lang="en-US" sz="1050" b="1" kern="0" spc="140" dirty="0">
                <a:solidFill>
                  <a:srgbClr val="6E7C88"/>
                </a:solidFill>
                <a:latin typeface="Calibri" pitchFamily="34" charset="0"/>
                <a:ea typeface="Calibri" pitchFamily="34" charset="-122"/>
                <a:cs typeface="Calibri" pitchFamily="34" charset="-120"/>
              </a:rPr>
              <a:t>PART 2 · ENVY GRAPH</a:t>
            </a:r>
            <a:endParaRPr lang="en-US" sz="1050" dirty="0"/>
          </a:p>
        </p:txBody>
      </p:sp>
      <p:sp>
        <p:nvSpPr>
          <p:cNvPr id="3" name="Text 1"/>
          <p:cNvSpPr txBox="1"/>
          <p:nvPr/>
        </p:nvSpPr>
        <p:spPr>
          <a:xfrm>
            <a:off x="685800" y="530352"/>
            <a:ext cx="10820095" cy="658368"/>
          </a:xfrm>
          <a:prstGeom prst="rect">
            <a:avLst/>
          </a:prstGeom>
          <a:noFill/>
          <a:ln/>
        </p:spPr>
        <p:txBody>
          <a:bodyPr wrap="square" lIns="0" tIns="0" rIns="0" bIns="0" rtlCol="0" anchor="ctr"/>
          <a:lstStyle/>
          <a:p>
            <a:pPr marL="0" indent="0">
              <a:buNone/>
            </a:pPr>
            <a:r>
              <a:rPr lang="en-US" sz="2900" b="1" dirty="0">
                <a:solidFill>
                  <a:srgbClr val="1C2B36"/>
                </a:solidFill>
                <a:latin typeface="Cambria" pitchFamily="34" charset="0"/>
                <a:ea typeface="Cambria" pitchFamily="34" charset="-122"/>
                <a:cs typeface="Cambria" pitchFamily="34" charset="-120"/>
              </a:rPr>
              <a:t>What swapping preserves</a:t>
            </a:r>
            <a:endParaRPr lang="en-US" sz="29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950" dirty="0">
                <a:solidFill>
                  <a:srgbClr val="6E7C88"/>
                </a:solidFill>
                <a:latin typeface="Calibri" pitchFamily="34" charset="0"/>
                <a:ea typeface="Calibri" pitchFamily="34" charset="-122"/>
                <a:cs typeface="Calibri" pitchFamily="34" charset="-120"/>
              </a:rPr>
              <a:t>28</a:t>
            </a:r>
            <a:endParaRPr lang="en-US" sz="950" dirty="0"/>
          </a:p>
        </p:txBody>
      </p:sp>
      <p:sp>
        <p:nvSpPr>
          <p:cNvPr id="5" name="Shape 3"/>
          <p:cNvSpPr/>
          <p:nvPr/>
        </p:nvSpPr>
        <p:spPr>
          <a:xfrm>
            <a:off x="685800" y="1481328"/>
            <a:ext cx="5181448" cy="2697480"/>
          </a:xfrm>
          <a:prstGeom prst="roundRect">
            <a:avLst>
              <a:gd name="adj" fmla="val 1695"/>
            </a:avLst>
          </a:prstGeom>
          <a:solidFill>
            <a:srgbClr val="F1F4F6"/>
          </a:solidFill>
          <a:ln w="9525">
            <a:solidFill>
              <a:srgbClr val="F1F4F6"/>
            </a:solidFill>
            <a:prstDash val="solid"/>
          </a:ln>
        </p:spPr>
      </p:sp>
      <p:sp>
        <p:nvSpPr>
          <p:cNvPr id="6" name="Text 4"/>
          <p:cNvSpPr txBox="1"/>
          <p:nvPr/>
        </p:nvSpPr>
        <p:spPr>
          <a:xfrm>
            <a:off x="1005840" y="1664208"/>
            <a:ext cx="4541368" cy="292608"/>
          </a:xfrm>
          <a:prstGeom prst="rect">
            <a:avLst/>
          </a:prstGeom>
          <a:noFill/>
          <a:ln/>
        </p:spPr>
        <p:txBody>
          <a:bodyPr wrap="square" lIns="0" tIns="0" rIns="0" bIns="0" rtlCol="0" anchor="ctr"/>
          <a:lstStyle/>
          <a:p>
            <a:pPr marL="0" indent="0">
              <a:buNone/>
            </a:pPr>
            <a:r>
              <a:rPr lang="en-US" sz="1300" b="1" kern="0" spc="50" dirty="0">
                <a:solidFill>
                  <a:srgbClr val="B4532A"/>
                </a:solidFill>
                <a:latin typeface="Calibri" pitchFamily="34" charset="0"/>
                <a:ea typeface="Calibri" pitchFamily="34" charset="-122"/>
                <a:cs typeface="Calibri" pitchFamily="34" charset="-120"/>
              </a:rPr>
              <a:t>GOODS: EF1 IS PRESERVED</a:t>
            </a:r>
            <a:endParaRPr lang="en-US" sz="1300" dirty="0"/>
          </a:p>
        </p:txBody>
      </p:sp>
      <p:sp>
        <p:nvSpPr>
          <p:cNvPr id="7" name="Text 5"/>
          <p:cNvSpPr txBox="1"/>
          <p:nvPr/>
        </p:nvSpPr>
        <p:spPr>
          <a:xfrm>
            <a:off x="1005840" y="2057400"/>
            <a:ext cx="4541368" cy="1097280"/>
          </a:xfrm>
          <a:prstGeom prst="rect">
            <a:avLst/>
          </a:prstGeom>
          <a:noFill/>
          <a:ln/>
        </p:spPr>
        <p:txBody>
          <a:bodyPr wrap="square" lIns="0" tIns="0" rIns="0" bIns="0" rtlCol="0" anchor="t"/>
          <a:lstStyle/>
          <a:p>
            <a:pPr marL="0" indent="0" algn="l">
              <a:lnSpc>
                <a:spcPts val="1890"/>
              </a:lnSpc>
              <a:buNone/>
            </a:pPr>
            <a:r>
              <a:rPr lang="en-US" sz="1400" dirty="0">
                <a:solidFill>
                  <a:srgbClr val="2E3A44"/>
                </a:solidFill>
                <a:latin typeface="Calibri" pitchFamily="34" charset="0"/>
                <a:ea typeface="Calibri" pitchFamily="34" charset="-122"/>
                <a:cs typeface="Calibri" pitchFamily="34" charset="-120"/>
              </a:rPr>
              <a:t>The EF1 witness lives in the envied bundle. After a swap the swapping agent holds a weakly better bundle and faces the same multiset of bundles, so every previous witness still works.</a:t>
            </a:r>
            <a:endParaRPr lang="en-US" sz="1400" dirty="0"/>
          </a:p>
        </p:txBody>
      </p:sp>
      <p:sp>
        <p:nvSpPr>
          <p:cNvPr id="8" name="Text 6"/>
          <p:cNvSpPr txBox="1"/>
          <p:nvPr/>
        </p:nvSpPr>
        <p:spPr>
          <a:xfrm>
            <a:off x="1005840" y="3200400"/>
            <a:ext cx="4541368" cy="457200"/>
          </a:xfrm>
          <a:prstGeom prst="rect">
            <a:avLst/>
          </a:prstGeom>
          <a:noFill/>
          <a:ln/>
        </p:spPr>
        <p:txBody>
          <a:bodyPr wrap="square" lIns="0" tIns="0" rIns="0" bIns="0" rtlCol="0" anchor="t"/>
          <a:lstStyle/>
          <a:p>
            <a:pPr marL="0" indent="0" algn="l">
              <a:lnSpc>
                <a:spcPts val="1755"/>
              </a:lnSpc>
              <a:buNone/>
            </a:pPr>
            <a:r>
              <a:rPr lang="en-US" sz="1300" i="1" dirty="0">
                <a:solidFill>
                  <a:srgbClr val="6E7C88"/>
                </a:solidFill>
                <a:latin typeface="Calibri" pitchFamily="34" charset="0"/>
                <a:ea typeface="Calibri" pitchFamily="34" charset="-122"/>
                <a:cs typeface="Calibri" pitchFamily="34" charset="-120"/>
              </a:rPr>
              <a:t>This is Lemma 3 of Part 4, and it is why envy-cycle elimination is correct.</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3">
    <p:bg>
      <p:bgPr>
        <a:solidFill>
          <a:srgbClr val="1C2B36"/>
        </a:solidFill>
        <a:effectLst/>
      </p:bgPr>
    </p:bg>
    <p:spTree>
      <p:nvGrpSpPr>
        <p:cNvPr id="1" name=""/>
        <p:cNvGrpSpPr/>
        <p:nvPr/>
      </p:nvGrpSpPr>
      <p:grpSpPr>
        <a:xfrm>
          <a:off x="0" y="0"/>
          <a:ext cx="0" cy="0"/>
          <a:chOff x="0" y="0"/>
          <a:chExt cx="0" cy="0"/>
        </a:xfrm>
      </p:grpSpPr>
      <p:sp>
        <p:nvSpPr>
          <p:cNvPr id="2" name="Text 0"/>
          <p:cNvSpPr txBox="1"/>
          <p:nvPr/>
        </p:nvSpPr>
        <p:spPr>
          <a:xfrm>
            <a:off x="685800" y="1828800"/>
            <a:ext cx="2743200" cy="2011680"/>
          </a:xfrm>
          <a:prstGeom prst="rect">
            <a:avLst/>
          </a:prstGeom>
          <a:noFill/>
          <a:ln/>
        </p:spPr>
        <p:txBody>
          <a:bodyPr wrap="square" lIns="0" tIns="0" rIns="0" bIns="0" rtlCol="0" anchor="ctr"/>
          <a:lstStyle/>
          <a:p>
            <a:pPr marL="0" indent="0">
              <a:buNone/>
            </a:pPr>
            <a:r>
              <a:rPr lang="en-US" sz="13000" b="1" dirty="0">
                <a:solidFill>
                  <a:srgbClr val="3C4C58"/>
                </a:solidFill>
                <a:latin typeface="Cambria" pitchFamily="34" charset="0"/>
                <a:ea typeface="Cambria" pitchFamily="34" charset="-122"/>
                <a:cs typeface="Cambria" pitchFamily="34" charset="-120"/>
              </a:rPr>
              <a:t>4</a:t>
            </a:r>
            <a:endParaRPr lang="en-US" sz="13000" dirty="0"/>
          </a:p>
        </p:txBody>
      </p:sp>
      <p:sp>
        <p:nvSpPr>
          <p:cNvPr id="3" name="Text 1"/>
          <p:cNvSpPr txBox="1"/>
          <p:nvPr/>
        </p:nvSpPr>
        <p:spPr>
          <a:xfrm>
            <a:off x="3337560" y="2103120"/>
            <a:ext cx="8168335" cy="86868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Envy-cycle elimination</a:t>
            </a:r>
            <a:endParaRPr lang="en-US" sz="4000" dirty="0"/>
          </a:p>
        </p:txBody>
      </p:sp>
      <p:sp>
        <p:nvSpPr>
          <p:cNvPr id="4" name="Text 2"/>
          <p:cNvSpPr txBox="1"/>
          <p:nvPr/>
        </p:nvSpPr>
        <p:spPr>
          <a:xfrm>
            <a:off x="3383280" y="3035808"/>
            <a:ext cx="7894015" cy="502920"/>
          </a:xfrm>
          <a:prstGeom prst="rect">
            <a:avLst/>
          </a:prstGeom>
          <a:noFill/>
          <a:ln/>
        </p:spPr>
        <p:txBody>
          <a:bodyPr wrap="square" lIns="0" tIns="0" rIns="0" bIns="0" rtlCol="0" anchor="ctr"/>
          <a:lstStyle/>
          <a:p>
            <a:pPr marL="0" indent="0">
              <a:buNone/>
            </a:pPr>
            <a:r>
              <a:rPr lang="en-US" sz="1700" dirty="0">
                <a:solidFill>
                  <a:srgbClr val="AFBECA"/>
                </a:solidFill>
                <a:latin typeface="Calibri" pitchFamily="34" charset="0"/>
                <a:ea typeface="Calibri" pitchFamily="34" charset="-122"/>
                <a:cs typeface="Calibri" pitchFamily="34" charset="-120"/>
              </a:rPr>
              <a:t>EF1 for arbitrary monotone goods</a:t>
            </a:r>
            <a:endParaRPr lang="en-US" sz="1700" dirty="0"/>
          </a:p>
        </p:txBody>
      </p:sp>
      <p:sp>
        <p:nvSpPr>
          <p:cNvPr id="5" name="Text 3"/>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3</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4 · ENVY-CYCLE ELIMINATION</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Why round robin is not enough</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4</a:t>
            </a:r>
            <a:endParaRPr lang="en-US" sz="1050" dirty="0"/>
          </a:p>
        </p:txBody>
      </p:sp>
      <p:sp>
        <p:nvSpPr>
          <p:cNvPr id="5" name="Shape 3"/>
          <p:cNvSpPr/>
          <p:nvPr/>
        </p:nvSpPr>
        <p:spPr>
          <a:xfrm>
            <a:off x="685800" y="1536192"/>
            <a:ext cx="5181448" cy="2697480"/>
          </a:xfrm>
          <a:prstGeom prst="roundRect">
            <a:avLst>
              <a:gd name="adj" fmla="val 1695"/>
            </a:avLst>
          </a:prstGeom>
          <a:solidFill>
            <a:srgbClr val="F1F4F6"/>
          </a:solidFill>
          <a:ln w="9525">
            <a:solidFill>
              <a:srgbClr val="F1F4F6"/>
            </a:solidFill>
            <a:prstDash val="solid"/>
          </a:ln>
        </p:spPr>
      </p:sp>
      <p:sp>
        <p:nvSpPr>
          <p:cNvPr id="6" name="Text 4"/>
          <p:cNvSpPr txBox="1"/>
          <p:nvPr/>
        </p:nvSpPr>
        <p:spPr>
          <a:xfrm>
            <a:off x="1005840" y="1755648"/>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THE LIMITATION</a:t>
            </a:r>
            <a:endParaRPr lang="en-US" sz="1500" dirty="0"/>
          </a:p>
        </p:txBody>
      </p:sp>
      <p:sp>
        <p:nvSpPr>
          <p:cNvPr id="7" name="Text 5"/>
          <p:cNvSpPr txBox="1"/>
          <p:nvPr/>
        </p:nvSpPr>
        <p:spPr>
          <a:xfrm>
            <a:off x="1005840" y="2176272"/>
            <a:ext cx="4541368" cy="10058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Round robin needs additivity: the proof sums a round-by-round inequality. Without it, EF1 can fail by an arbitrary margin.</a:t>
            </a:r>
            <a:endParaRPr lang="en-US" sz="1650" dirty="0"/>
          </a:p>
        </p:txBody>
      </p:sp>
      <p:sp>
        <p:nvSpPr>
          <p:cNvPr id="8" name="Text 6"/>
          <p:cNvSpPr txBox="1"/>
          <p:nvPr/>
        </p:nvSpPr>
        <p:spPr>
          <a:xfrm>
            <a:off x="1005840" y="3246120"/>
            <a:ext cx="4541368" cy="822960"/>
          </a:xfrm>
          <a:prstGeom prst="rect">
            <a:avLst/>
          </a:prstGeom>
          <a:noFill/>
          <a:ln/>
        </p:spPr>
        <p:txBody>
          <a:bodyPr wrap="square" lIns="0" tIns="0" rIns="0" bIns="0" rtlCol="0" anchor="t"/>
          <a:lstStyle/>
          <a:p>
            <a:pPr marL="0" indent="0" algn="l">
              <a:lnSpc>
                <a:spcPts val="2277"/>
              </a:lnSpc>
              <a:buNone/>
            </a:pPr>
            <a:r>
              <a:rPr lang="en-US" sz="1650" i="1" dirty="0">
                <a:solidFill>
                  <a:srgbClr val="6E7C88"/>
                </a:solidFill>
                <a:latin typeface="Calibri" pitchFamily="34" charset="0"/>
                <a:ea typeface="Calibri" pitchFamily="34" charset="-122"/>
                <a:cs typeface="Calibri" pitchFamily="34" charset="-120"/>
              </a:rPr>
              <a:t>Complements, substitutes, budgets and matroid ranks are all monotone and none is additive.</a:t>
            </a:r>
            <a:endParaRPr lang="en-US" sz="1650" dirty="0"/>
          </a:p>
        </p:txBody>
      </p:sp>
      <p:sp>
        <p:nvSpPr>
          <p:cNvPr id="9" name="Shape 7"/>
          <p:cNvSpPr/>
          <p:nvPr/>
        </p:nvSpPr>
        <p:spPr>
          <a:xfrm>
            <a:off x="6324448" y="1536192"/>
            <a:ext cx="5181448" cy="2697480"/>
          </a:xfrm>
          <a:prstGeom prst="roundRect">
            <a:avLst>
              <a:gd name="adj" fmla="val 1695"/>
            </a:avLst>
          </a:prstGeom>
          <a:solidFill>
            <a:srgbClr val="FFFFFF"/>
          </a:solidFill>
          <a:ln w="15875">
            <a:solidFill>
              <a:srgbClr val="B4532A"/>
            </a:solidFill>
            <a:prstDash val="solid"/>
          </a:ln>
        </p:spPr>
      </p:sp>
      <p:sp>
        <p:nvSpPr>
          <p:cNvPr id="10" name="Text 8"/>
          <p:cNvSpPr txBox="1"/>
          <p:nvPr/>
        </p:nvSpPr>
        <p:spPr>
          <a:xfrm>
            <a:off x="6644488" y="1755648"/>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THE TARGET</a:t>
            </a:r>
            <a:endParaRPr lang="en-US" sz="1500" dirty="0"/>
          </a:p>
        </p:txBody>
      </p:sp>
      <p:sp>
        <p:nvSpPr>
          <p:cNvPr id="11" name="Text 9"/>
          <p:cNvSpPr txBox="1"/>
          <p:nvPr/>
        </p:nvSpPr>
        <p:spPr>
          <a:xfrm>
            <a:off x="6644488" y="2176272"/>
            <a:ext cx="4541368" cy="5486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EF1 for every monotone valuation — no additivity, no structure, only</a:t>
            </a:r>
            <a:endParaRPr lang="en-US" sz="1650" dirty="0"/>
          </a:p>
        </p:txBody>
      </p:sp>
      <p:sp>
        <p:nvSpPr>
          <p:cNvPr id="12" name="Text 10"/>
          <p:cNvSpPr txBox="1"/>
          <p:nvPr/>
        </p:nvSpPr>
        <p:spPr>
          <a:xfrm>
            <a:off x="6644488" y="2788920"/>
            <a:ext cx="4541368" cy="402336"/>
          </a:xfrm>
          <a:prstGeom prst="rect">
            <a:avLst/>
          </a:prstGeom>
          <a:noFill/>
          <a:ln/>
        </p:spPr>
        <p:txBody>
          <a:bodyPr wrap="square" lIns="0" tIns="0" rIns="0" bIns="0" rtlCol="0" anchor="ctr"/>
          <a:lstStyle/>
          <a:p>
            <a:pPr marL="0" indent="0" algn="l">
              <a:buNone/>
            </a:pPr>
            <a:r>
              <a:rPr lang="en-US" sz="1900" i="1" dirty="0">
                <a:solidFill>
                  <a:srgbClr val="1C2B36"/>
                </a:solidFill>
                <a:latin typeface="Cambria" pitchFamily="34" charset="0"/>
                <a:ea typeface="Cambria" pitchFamily="34" charset="-122"/>
                <a:cs typeface="Cambria" pitchFamily="34" charset="-120"/>
              </a:rPr>
              <a:t>v</a:t>
            </a:r>
            <a:r>
              <a:rPr lang="en-US" sz="1900" i="1" baseline="-40000" dirty="0">
                <a:solidFill>
                  <a:srgbClr val="1C2B36"/>
                </a:solidFill>
                <a:latin typeface="Cambria" pitchFamily="34" charset="0"/>
                <a:ea typeface="Cambria" pitchFamily="34" charset="-122"/>
                <a:cs typeface="Cambria" pitchFamily="34" charset="-120"/>
              </a:rPr>
              <a:t>i</a:t>
            </a:r>
            <a:r>
              <a:rPr lang="en-US" sz="1900" i="1" dirty="0">
                <a:solidFill>
                  <a:srgbClr val="1C2B36"/>
                </a:solidFill>
                <a:latin typeface="Cambria" pitchFamily="34" charset="0"/>
                <a:ea typeface="Cambria" pitchFamily="34" charset="-122"/>
                <a:cs typeface="Cambria" pitchFamily="34" charset="-120"/>
              </a:rPr>
              <a:t>(S) ≤ v</a:t>
            </a:r>
            <a:r>
              <a:rPr lang="en-US" sz="1900" i="1" baseline="-40000" dirty="0">
                <a:solidFill>
                  <a:srgbClr val="1C2B36"/>
                </a:solidFill>
                <a:latin typeface="Cambria" pitchFamily="34" charset="0"/>
                <a:ea typeface="Cambria" pitchFamily="34" charset="-122"/>
                <a:cs typeface="Cambria" pitchFamily="34" charset="-120"/>
              </a:rPr>
              <a:t>i</a:t>
            </a:r>
            <a:r>
              <a:rPr lang="en-US" sz="1900" i="1" dirty="0">
                <a:solidFill>
                  <a:srgbClr val="1C2B36"/>
                </a:solidFill>
                <a:latin typeface="Cambria" pitchFamily="34" charset="0"/>
                <a:ea typeface="Cambria" pitchFamily="34" charset="-122"/>
                <a:cs typeface="Cambria" pitchFamily="34" charset="-120"/>
              </a:rPr>
              <a:t>(S ∪ {o}).</a:t>
            </a:r>
            <a:endParaRPr lang="en-US" sz="1900" dirty="0"/>
          </a:p>
        </p:txBody>
      </p:sp>
      <p:sp>
        <p:nvSpPr>
          <p:cNvPr id="13" name="Text 11"/>
          <p:cNvSpPr txBox="1"/>
          <p:nvPr/>
        </p:nvSpPr>
        <p:spPr>
          <a:xfrm>
            <a:off x="6644488" y="3291840"/>
            <a:ext cx="4541368" cy="822960"/>
          </a:xfrm>
          <a:prstGeom prst="rect">
            <a:avLst/>
          </a:prstGeom>
          <a:noFill/>
          <a:ln/>
        </p:spPr>
        <p:txBody>
          <a:bodyPr wrap="square" lIns="0" tIns="0" rIns="0" bIns="0" rtlCol="0" anchor="t"/>
          <a:lstStyle/>
          <a:p>
            <a:pPr marL="0" indent="0" algn="l">
              <a:lnSpc>
                <a:spcPts val="2277"/>
              </a:lnSpc>
              <a:buNone/>
            </a:pPr>
            <a:r>
              <a:rPr lang="en-US" sz="1650" i="1" dirty="0">
                <a:solidFill>
                  <a:srgbClr val="6E7C88"/>
                </a:solidFill>
                <a:latin typeface="Calibri" pitchFamily="34" charset="0"/>
                <a:ea typeface="Calibri" pitchFamily="34" charset="-122"/>
                <a:cs typeface="Calibri" pitchFamily="34" charset="-120"/>
              </a:rPr>
              <a:t>Valuations reached only by an oracle: we may ask for vᵢ(S), nothing more.</a:t>
            </a:r>
            <a:endParaRPr lang="en-US" sz="1650" dirty="0"/>
          </a:p>
        </p:txBody>
      </p:sp>
      <p:sp>
        <p:nvSpPr>
          <p:cNvPr id="14" name="Shape 12"/>
          <p:cNvSpPr/>
          <p:nvPr/>
        </p:nvSpPr>
        <p:spPr>
          <a:xfrm>
            <a:off x="685800" y="4526280"/>
            <a:ext cx="10820095" cy="1280160"/>
          </a:xfrm>
          <a:prstGeom prst="roundRect">
            <a:avLst>
              <a:gd name="adj" fmla="val 3571"/>
            </a:avLst>
          </a:prstGeom>
          <a:solidFill>
            <a:srgbClr val="F1F4F6"/>
          </a:solidFill>
          <a:ln w="9525">
            <a:solidFill>
              <a:srgbClr val="F1F4F6"/>
            </a:solidFill>
            <a:prstDash val="solid"/>
          </a:ln>
        </p:spPr>
      </p:sp>
      <p:sp>
        <p:nvSpPr>
          <p:cNvPr id="15" name="Text 13"/>
          <p:cNvSpPr txBox="1"/>
          <p:nvPr/>
        </p:nvSpPr>
        <p:spPr>
          <a:xfrm>
            <a:off x="1051560" y="4709160"/>
            <a:ext cx="10088575"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THE IDEA</a:t>
            </a:r>
            <a:endParaRPr lang="en-US" sz="1500" dirty="0"/>
          </a:p>
        </p:txBody>
      </p:sp>
      <p:sp>
        <p:nvSpPr>
          <p:cNvPr id="16" name="Text 14"/>
          <p:cNvSpPr txBox="1"/>
          <p:nvPr/>
        </p:nvSpPr>
        <p:spPr>
          <a:xfrm>
            <a:off x="1051560" y="5074920"/>
            <a:ext cx="10088575" cy="640080"/>
          </a:xfrm>
          <a:prstGeom prst="rect">
            <a:avLst/>
          </a:prstGeom>
          <a:noFill/>
          <a:ln/>
        </p:spPr>
        <p:txBody>
          <a:bodyPr wrap="square" lIns="0" tIns="0" rIns="0" bIns="0" rtlCol="0" anchor="t"/>
          <a:lstStyle/>
          <a:p>
            <a:pPr marL="0" indent="0" algn="l">
              <a:lnSpc>
                <a:spcPts val="2346"/>
              </a:lnSpc>
              <a:buNone/>
            </a:pPr>
            <a:r>
              <a:rPr lang="en-US" sz="1700" dirty="0">
                <a:solidFill>
                  <a:srgbClr val="1C2B36"/>
                </a:solidFill>
                <a:latin typeface="Calibri" pitchFamily="34" charset="0"/>
                <a:ea typeface="Calibri" pitchFamily="34" charset="-122"/>
                <a:cs typeface="Calibri" pitchFamily="34" charset="-120"/>
              </a:rPr>
              <a:t>Hand out items one at a time, keeping EF1 as an invariant. The envy graph says where the next item can safely go.</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4 · ENVY-CYCLE ELIMINATION</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The algorithm</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5</a:t>
            </a:r>
            <a:endParaRPr lang="en-US" sz="1050" dirty="0"/>
          </a:p>
        </p:txBody>
      </p:sp>
      <p:sp>
        <p:nvSpPr>
          <p:cNvPr id="5" name="Shape 3"/>
          <p:cNvSpPr/>
          <p:nvPr/>
        </p:nvSpPr>
        <p:spPr>
          <a:xfrm>
            <a:off x="685800" y="1536192"/>
            <a:ext cx="6675120" cy="2788920"/>
          </a:xfrm>
          <a:prstGeom prst="roundRect">
            <a:avLst>
              <a:gd name="adj" fmla="val 1639"/>
            </a:avLst>
          </a:prstGeom>
          <a:solidFill>
            <a:srgbClr val="F1F4F6"/>
          </a:solidFill>
          <a:ln w="9525">
            <a:solidFill>
              <a:srgbClr val="F1F4F6"/>
            </a:solidFill>
            <a:prstDash val="solid"/>
          </a:ln>
        </p:spPr>
      </p:sp>
      <p:sp>
        <p:nvSpPr>
          <p:cNvPr id="6" name="Text 4"/>
          <p:cNvSpPr txBox="1"/>
          <p:nvPr/>
        </p:nvSpPr>
        <p:spPr>
          <a:xfrm>
            <a:off x="1051560" y="1737360"/>
            <a:ext cx="5943600"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ENVY-CYCLE ELIMINATION</a:t>
            </a:r>
            <a:endParaRPr lang="en-US" sz="1500" dirty="0"/>
          </a:p>
        </p:txBody>
      </p:sp>
      <p:sp>
        <p:nvSpPr>
          <p:cNvPr id="7" name="Text 5"/>
          <p:cNvSpPr txBox="1"/>
          <p:nvPr/>
        </p:nvSpPr>
        <p:spPr>
          <a:xfrm>
            <a:off x="1051560" y="2176272"/>
            <a:ext cx="5943600" cy="2011680"/>
          </a:xfrm>
          <a:prstGeom prst="rect">
            <a:avLst/>
          </a:prstGeom>
          <a:noFill/>
          <a:ln/>
        </p:spPr>
        <p:txBody>
          <a:bodyPr wrap="square" lIns="0" tIns="0" rIns="0" bIns="0" rtlCol="0" anchor="ctr"/>
          <a:lstStyle/>
          <a:p>
            <a:pPr marL="0" indent="0">
              <a:lnSpc>
                <a:spcPts val="2600"/>
              </a:lnSpc>
              <a:buNone/>
            </a:pPr>
            <a:r>
              <a:rPr lang="en-US" sz="1700" dirty="0">
                <a:solidFill>
                  <a:srgbClr val="1C2B36"/>
                </a:solidFill>
                <a:latin typeface="Calibri" pitchFamily="34" charset="0"/>
                <a:ea typeface="Calibri" pitchFamily="34" charset="-122"/>
                <a:cs typeface="Calibri" pitchFamily="34" charset="-120"/>
              </a:rPr>
              <a:t>A ← (∅, …, ∅)</a:t>
            </a:r>
            <a:endParaRPr lang="en-US" sz="1700" dirty="0"/>
          </a:p>
          <a:p>
            <a:pPr marL="0" indent="0">
              <a:lnSpc>
                <a:spcPts val="2600"/>
              </a:lnSpc>
              <a:buNone/>
            </a:pPr>
            <a:r>
              <a:rPr lang="en-US" sz="1700" dirty="0">
                <a:solidFill>
                  <a:srgbClr val="1C2B36"/>
                </a:solidFill>
                <a:latin typeface="Calibri" pitchFamily="34" charset="0"/>
                <a:ea typeface="Calibri" pitchFamily="34" charset="-122"/>
                <a:cs typeface="Calibri" pitchFamily="34" charset="-120"/>
              </a:rPr>
              <a:t>for each item g of M, in any order :</a:t>
            </a:r>
            <a:endParaRPr lang="en-US" sz="1700" dirty="0"/>
          </a:p>
          <a:p>
            <a:pPr marL="0" indent="0">
              <a:lnSpc>
                <a:spcPts val="2600"/>
              </a:lnSpc>
              <a:buNone/>
            </a:pPr>
            <a:r>
              <a:rPr lang="en-US" sz="1700" dirty="0">
                <a:solidFill>
                  <a:srgbClr val="1C2B36"/>
                </a:solidFill>
                <a:latin typeface="Calibri" pitchFamily="34" charset="0"/>
                <a:ea typeface="Calibri" pitchFamily="34" charset="-122"/>
                <a:cs typeface="Calibri" pitchFamily="34" charset="-120"/>
              </a:rPr>
              <a:t>     while G(A) contains a cycle :  resolve it</a:t>
            </a:r>
            <a:endParaRPr lang="en-US" sz="1700" dirty="0"/>
          </a:p>
          <a:p>
            <a:pPr marL="0" indent="0">
              <a:lnSpc>
                <a:spcPts val="2600"/>
              </a:lnSpc>
              <a:buNone/>
            </a:pPr>
            <a:r>
              <a:rPr lang="en-US" sz="1700" dirty="0">
                <a:solidFill>
                  <a:srgbClr val="1C2B36"/>
                </a:solidFill>
                <a:latin typeface="Calibri" pitchFamily="34" charset="0"/>
                <a:ea typeface="Calibri" pitchFamily="34" charset="-122"/>
                <a:cs typeface="Calibri" pitchFamily="34" charset="-120"/>
              </a:rPr>
              <a:t>     let i be a source of G(A)</a:t>
            </a:r>
            <a:endParaRPr lang="en-US" sz="1700" dirty="0"/>
          </a:p>
          <a:p>
            <a:pPr marL="0" indent="0">
              <a:lnSpc>
                <a:spcPts val="2600"/>
              </a:lnSpc>
              <a:buNone/>
            </a:pPr>
            <a:r>
              <a:rPr lang="en-US" sz="1700" dirty="0">
                <a:solidFill>
                  <a:srgbClr val="1C2B36"/>
                </a:solidFill>
                <a:latin typeface="Calibri" pitchFamily="34" charset="0"/>
                <a:ea typeface="Calibri" pitchFamily="34" charset="-122"/>
                <a:cs typeface="Calibri" pitchFamily="34" charset="-120"/>
              </a:rPr>
              <a:t>     Aᵢ ← Aᵢ ∪ {g}</a:t>
            </a:r>
            <a:endParaRPr lang="en-US" sz="1700" dirty="0"/>
          </a:p>
        </p:txBody>
      </p:sp>
      <p:sp>
        <p:nvSpPr>
          <p:cNvPr id="8" name="Text 6"/>
          <p:cNvSpPr txBox="1"/>
          <p:nvPr/>
        </p:nvSpPr>
        <p:spPr>
          <a:xfrm>
            <a:off x="7726680" y="1645920"/>
            <a:ext cx="3779215"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TWO THINGS TO CHECK</a:t>
            </a:r>
            <a:endParaRPr lang="en-US" sz="1500" dirty="0"/>
          </a:p>
        </p:txBody>
      </p:sp>
      <p:sp>
        <p:nvSpPr>
          <p:cNvPr id="9" name="Text 7"/>
          <p:cNvSpPr txBox="1"/>
          <p:nvPr/>
        </p:nvSpPr>
        <p:spPr>
          <a:xfrm>
            <a:off x="7726680" y="2084832"/>
            <a:ext cx="3779215" cy="1463040"/>
          </a:xfrm>
          <a:prstGeom prst="rect">
            <a:avLst/>
          </a:prstGeom>
          <a:noFill/>
          <a:ln/>
        </p:spPr>
        <p:txBody>
          <a:bodyPr wrap="square" lIns="0" tIns="0" rIns="0" bIns="0" rtlCol="0" anchor="t"/>
          <a:lstStyle/>
          <a:p>
            <a:pPr marL="203200" indent="-203200">
              <a:lnSpc>
                <a:spcPts val="2228"/>
              </a:lnSpc>
              <a:spcAft>
                <a:spcPts val="900"/>
              </a:spcAft>
              <a:buSzPct val="100000"/>
              <a:buChar char="–"/>
            </a:pPr>
            <a:r>
              <a:rPr lang="en-US" sz="1650" dirty="0">
                <a:solidFill>
                  <a:srgbClr val="2E3A44"/>
                </a:solidFill>
                <a:latin typeface="Calibri" pitchFamily="34" charset="0"/>
                <a:ea typeface="Calibri" pitchFamily="34" charset="-122"/>
                <a:cs typeface="Calibri" pitchFamily="34" charset="-120"/>
              </a:rPr>
              <a:t>A source always exists once the cycles are gone.</a:t>
            </a:r>
            <a:endParaRPr lang="en-US" sz="1650" dirty="0"/>
          </a:p>
          <a:p>
            <a:pPr marL="203200" indent="-203200">
              <a:lnSpc>
                <a:spcPts val="2228"/>
              </a:lnSpc>
              <a:spcAft>
                <a:spcPts val="900"/>
              </a:spcAft>
              <a:buSzPct val="100000"/>
              <a:buChar char="–"/>
            </a:pPr>
            <a:r>
              <a:rPr lang="en-US" sz="1650" dirty="0">
                <a:solidFill>
                  <a:srgbClr val="2E3A44"/>
                </a:solidFill>
                <a:latin typeface="Calibri" pitchFamily="34" charset="0"/>
                <a:ea typeface="Calibri" pitchFamily="34" charset="-122"/>
                <a:cs typeface="Calibri" pitchFamily="34" charset="-120"/>
              </a:rPr>
              <a:t>Neither step ever breaks EF1.</a:t>
            </a:r>
            <a:endParaRPr lang="en-US" sz="1650" dirty="0"/>
          </a:p>
        </p:txBody>
      </p:sp>
      <p:sp>
        <p:nvSpPr>
          <p:cNvPr id="10" name="Text 8"/>
          <p:cNvSpPr txBox="1"/>
          <p:nvPr/>
        </p:nvSpPr>
        <p:spPr>
          <a:xfrm>
            <a:off x="7726680" y="3566160"/>
            <a:ext cx="3779215" cy="731520"/>
          </a:xfrm>
          <a:prstGeom prst="rect">
            <a:avLst/>
          </a:prstGeom>
          <a:noFill/>
          <a:ln/>
        </p:spPr>
        <p:txBody>
          <a:bodyPr wrap="square" lIns="0" tIns="0" rIns="0" bIns="0" rtlCol="0" anchor="t"/>
          <a:lstStyle/>
          <a:p>
            <a:pPr marL="0" indent="0" algn="l">
              <a:lnSpc>
                <a:spcPts val="2208"/>
              </a:lnSpc>
              <a:buNone/>
            </a:pPr>
            <a:r>
              <a:rPr lang="en-US" sz="1600" i="1" dirty="0">
                <a:solidFill>
                  <a:srgbClr val="6E7C88"/>
                </a:solidFill>
                <a:latin typeface="Calibri" pitchFamily="34" charset="0"/>
                <a:ea typeface="Calibri" pitchFamily="34" charset="-122"/>
                <a:cs typeface="Calibri" pitchFamily="34" charset="-120"/>
              </a:rPr>
              <a:t>The first is Part 2. The second is the next two slides.</a:t>
            </a:r>
            <a:endParaRPr lang="en-US" sz="1600" dirty="0"/>
          </a:p>
        </p:txBody>
      </p:sp>
      <p:sp>
        <p:nvSpPr>
          <p:cNvPr id="11" name="Shape 9"/>
          <p:cNvSpPr/>
          <p:nvPr/>
        </p:nvSpPr>
        <p:spPr>
          <a:xfrm>
            <a:off x="685800" y="4617720"/>
            <a:ext cx="10820095" cy="1188720"/>
          </a:xfrm>
          <a:prstGeom prst="roundRect">
            <a:avLst>
              <a:gd name="adj" fmla="val 3846"/>
            </a:avLst>
          </a:prstGeom>
          <a:solidFill>
            <a:srgbClr val="FFFFFF"/>
          </a:solidFill>
          <a:ln w="12700">
            <a:solidFill>
              <a:srgbClr val="B4532A"/>
            </a:solidFill>
            <a:prstDash val="solid"/>
          </a:ln>
        </p:spPr>
      </p:sp>
      <p:sp>
        <p:nvSpPr>
          <p:cNvPr id="12" name="Text 10"/>
          <p:cNvSpPr txBox="1"/>
          <p:nvPr/>
        </p:nvSpPr>
        <p:spPr>
          <a:xfrm>
            <a:off x="1051560" y="4828032"/>
            <a:ext cx="10088575" cy="777240"/>
          </a:xfrm>
          <a:prstGeom prst="rect">
            <a:avLst/>
          </a:prstGeom>
          <a:noFill/>
          <a:ln/>
        </p:spPr>
        <p:txBody>
          <a:bodyPr wrap="square" lIns="0" tIns="0" rIns="0" bIns="0" rtlCol="0" anchor="t"/>
          <a:lstStyle/>
          <a:p>
            <a:pPr marL="0" indent="0" algn="l">
              <a:lnSpc>
                <a:spcPts val="2346"/>
              </a:lnSpc>
              <a:buNone/>
            </a:pPr>
            <a:r>
              <a:rPr lang="en-US" sz="1700" dirty="0">
                <a:solidFill>
                  <a:srgbClr val="1C2B36"/>
                </a:solidFill>
                <a:latin typeface="Calibri" pitchFamily="34" charset="0"/>
                <a:ea typeface="Calibri" pitchFamily="34" charset="-122"/>
                <a:cs typeface="Calibri" pitchFamily="34" charset="-120"/>
              </a:rPr>
              <a:t>The order of the items is arbitrary, and so is the choice of source. Every run is correct — which is exactly why the output can be so inefficient.</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4 · ENVY-CYCLE ELIMINATION</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Lemma 1 — giving a good to a source</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6</a:t>
            </a:r>
            <a:endParaRPr lang="en-US" sz="1050" dirty="0"/>
          </a:p>
        </p:txBody>
      </p:sp>
      <p:sp>
        <p:nvSpPr>
          <p:cNvPr id="5" name="Shape 3"/>
          <p:cNvSpPr/>
          <p:nvPr/>
        </p:nvSpPr>
        <p:spPr>
          <a:xfrm>
            <a:off x="685800" y="1536192"/>
            <a:ext cx="10820095" cy="1097280"/>
          </a:xfrm>
          <a:prstGeom prst="roundRect">
            <a:avLst>
              <a:gd name="adj" fmla="val 4167"/>
            </a:avLst>
          </a:prstGeom>
          <a:solidFill>
            <a:srgbClr val="F1F4F6"/>
          </a:solidFill>
          <a:ln w="9525">
            <a:solidFill>
              <a:srgbClr val="F1F4F6"/>
            </a:solidFill>
            <a:prstDash val="solid"/>
          </a:ln>
        </p:spPr>
      </p:sp>
      <p:sp>
        <p:nvSpPr>
          <p:cNvPr id="6" name="Text 4"/>
          <p:cNvSpPr txBox="1"/>
          <p:nvPr/>
        </p:nvSpPr>
        <p:spPr>
          <a:xfrm>
            <a:off x="1051560" y="1783080"/>
            <a:ext cx="10088575" cy="548640"/>
          </a:xfrm>
          <a:prstGeom prst="rect">
            <a:avLst/>
          </a:prstGeom>
          <a:noFill/>
          <a:ln/>
        </p:spPr>
        <p:txBody>
          <a:bodyPr wrap="square" lIns="0" tIns="0" rIns="0" bIns="0" rtlCol="0" anchor="t"/>
          <a:lstStyle/>
          <a:p>
            <a:pPr marL="0" indent="0" algn="l">
              <a:lnSpc>
                <a:spcPts val="2622"/>
              </a:lnSpc>
              <a:buNone/>
            </a:pPr>
            <a:r>
              <a:rPr lang="en-US" sz="1900" b="1" dirty="0">
                <a:solidFill>
                  <a:srgbClr val="1C2B36"/>
                </a:solidFill>
                <a:latin typeface="Calibri" pitchFamily="34" charset="0"/>
                <a:ea typeface="Calibri" pitchFamily="34" charset="-122"/>
                <a:cs typeface="Calibri" pitchFamily="34" charset="-120"/>
              </a:rPr>
              <a:t>If A is EF1 and agent i is unenvied, then A with g added to Aᵢ is EF1.</a:t>
            </a:r>
            <a:endParaRPr lang="en-US" sz="1900" dirty="0"/>
          </a:p>
        </p:txBody>
      </p:sp>
      <p:sp>
        <p:nvSpPr>
          <p:cNvPr id="7" name="Shape 5"/>
          <p:cNvSpPr/>
          <p:nvPr/>
        </p:nvSpPr>
        <p:spPr>
          <a:xfrm>
            <a:off x="685800" y="2834640"/>
            <a:ext cx="3301898" cy="2697480"/>
          </a:xfrm>
          <a:prstGeom prst="roundRect">
            <a:avLst>
              <a:gd name="adj" fmla="val 1695"/>
            </a:avLst>
          </a:prstGeom>
          <a:solidFill>
            <a:srgbClr val="FFFFFF"/>
          </a:solidFill>
          <a:ln w="15875">
            <a:solidFill>
              <a:srgbClr val="B4532A"/>
            </a:solidFill>
            <a:prstDash val="solid"/>
          </a:ln>
        </p:spPr>
      </p:sp>
      <p:sp>
        <p:nvSpPr>
          <p:cNvPr id="8" name="Text 6"/>
          <p:cNvSpPr txBox="1"/>
          <p:nvPr/>
        </p:nvSpPr>
        <p:spPr>
          <a:xfrm>
            <a:off x="960120" y="3017520"/>
            <a:ext cx="2753258" cy="310896"/>
          </a:xfrm>
          <a:prstGeom prst="rect">
            <a:avLst/>
          </a:prstGeom>
          <a:noFill/>
          <a:ln/>
        </p:spPr>
        <p:txBody>
          <a:bodyPr wrap="square" lIns="0" tIns="0" rIns="0" bIns="0" rtlCol="0" anchor="ctr"/>
          <a:lstStyle/>
          <a:p>
            <a:pPr marL="0" indent="0">
              <a:buNone/>
            </a:pPr>
            <a:r>
              <a:rPr lang="en-US" sz="1400" b="1" kern="0" spc="50" dirty="0">
                <a:solidFill>
                  <a:srgbClr val="B4532A"/>
                </a:solidFill>
                <a:latin typeface="Calibri" pitchFamily="34" charset="0"/>
                <a:ea typeface="Calibri" pitchFamily="34" charset="-122"/>
                <a:cs typeface="Calibri" pitchFamily="34" charset="-120"/>
              </a:rPr>
              <a:t>ENVY TOWARDS i</a:t>
            </a:r>
            <a:endParaRPr lang="en-US" sz="1400" dirty="0"/>
          </a:p>
        </p:txBody>
      </p:sp>
      <p:sp>
        <p:nvSpPr>
          <p:cNvPr id="9" name="Text 7"/>
          <p:cNvSpPr txBox="1"/>
          <p:nvPr/>
        </p:nvSpPr>
        <p:spPr>
          <a:xfrm>
            <a:off x="960120" y="3429000"/>
            <a:ext cx="2753258" cy="73152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Agent j may now envy i. Remove g:</a:t>
            </a:r>
            <a:endParaRPr lang="en-US" sz="1650" dirty="0"/>
          </a:p>
        </p:txBody>
      </p:sp>
      <p:sp>
        <p:nvSpPr>
          <p:cNvPr id="10" name="Text 8"/>
          <p:cNvSpPr txBox="1"/>
          <p:nvPr/>
        </p:nvSpPr>
        <p:spPr>
          <a:xfrm>
            <a:off x="960120" y="4187952"/>
            <a:ext cx="2753258" cy="402336"/>
          </a:xfrm>
          <a:prstGeom prst="rect">
            <a:avLst/>
          </a:prstGeom>
          <a:noFill/>
          <a:ln/>
        </p:spPr>
        <p:txBody>
          <a:bodyPr wrap="square" lIns="0" tIns="0" rIns="0" bIns="0" rtlCol="0" anchor="ctr"/>
          <a:lstStyle/>
          <a:p>
            <a:pPr marL="0" indent="0" algn="l">
              <a:buNone/>
            </a:pPr>
            <a:r>
              <a:rPr lang="en-US" sz="1700" i="1" dirty="0">
                <a:solidFill>
                  <a:srgbClr val="1C2B36"/>
                </a:solidFill>
                <a:latin typeface="Cambria" pitchFamily="34" charset="0"/>
                <a:ea typeface="Cambria" pitchFamily="34" charset="-122"/>
                <a:cs typeface="Cambria" pitchFamily="34" charset="-120"/>
              </a:rPr>
              <a:t>v</a:t>
            </a:r>
            <a:r>
              <a:rPr lang="en-US" sz="1700" i="1" baseline="-40000" dirty="0">
                <a:solidFill>
                  <a:srgbClr val="1C2B36"/>
                </a:solidFill>
                <a:latin typeface="Cambria" pitchFamily="34" charset="0"/>
                <a:ea typeface="Cambria" pitchFamily="34" charset="-122"/>
                <a:cs typeface="Cambria" pitchFamily="34" charset="-120"/>
              </a:rPr>
              <a:t>j</a:t>
            </a:r>
            <a:r>
              <a:rPr lang="en-US" sz="1700" i="1" dirty="0">
                <a:solidFill>
                  <a:srgbClr val="1C2B36"/>
                </a:solidFill>
                <a:latin typeface="Cambria" pitchFamily="34" charset="0"/>
                <a:ea typeface="Cambria" pitchFamily="34" charset="-122"/>
                <a:cs typeface="Cambria" pitchFamily="34" charset="-120"/>
              </a:rPr>
              <a:t>(A</a:t>
            </a:r>
            <a:r>
              <a:rPr lang="en-US" sz="1700" i="1" baseline="-40000" dirty="0">
                <a:solidFill>
                  <a:srgbClr val="1C2B36"/>
                </a:solidFill>
                <a:latin typeface="Cambria" pitchFamily="34" charset="0"/>
                <a:ea typeface="Cambria" pitchFamily="34" charset="-122"/>
                <a:cs typeface="Cambria" pitchFamily="34" charset="-120"/>
              </a:rPr>
              <a:t>i</a:t>
            </a:r>
            <a:r>
              <a:rPr lang="en-US" sz="1700" i="1" dirty="0">
                <a:solidFill>
                  <a:srgbClr val="1C2B36"/>
                </a:solidFill>
                <a:latin typeface="Cambria" pitchFamily="34" charset="0"/>
                <a:ea typeface="Cambria" pitchFamily="34" charset="-122"/>
                <a:cs typeface="Cambria" pitchFamily="34" charset="-120"/>
              </a:rPr>
              <a:t>) ≤ v</a:t>
            </a:r>
            <a:r>
              <a:rPr lang="en-US" sz="1700" i="1" baseline="-40000" dirty="0">
                <a:solidFill>
                  <a:srgbClr val="1C2B36"/>
                </a:solidFill>
                <a:latin typeface="Cambria" pitchFamily="34" charset="0"/>
                <a:ea typeface="Cambria" pitchFamily="34" charset="-122"/>
                <a:cs typeface="Cambria" pitchFamily="34" charset="-120"/>
              </a:rPr>
              <a:t>j</a:t>
            </a:r>
            <a:r>
              <a:rPr lang="en-US" sz="1700" i="1" dirty="0">
                <a:solidFill>
                  <a:srgbClr val="1C2B36"/>
                </a:solidFill>
                <a:latin typeface="Cambria" pitchFamily="34" charset="0"/>
                <a:ea typeface="Cambria" pitchFamily="34" charset="-122"/>
                <a:cs typeface="Cambria" pitchFamily="34" charset="-120"/>
              </a:rPr>
              <a:t>(A</a:t>
            </a:r>
            <a:r>
              <a:rPr lang="en-US" sz="1700" i="1" baseline="-40000" dirty="0">
                <a:solidFill>
                  <a:srgbClr val="1C2B36"/>
                </a:solidFill>
                <a:latin typeface="Cambria" pitchFamily="34" charset="0"/>
                <a:ea typeface="Cambria" pitchFamily="34" charset="-122"/>
                <a:cs typeface="Cambria" pitchFamily="34" charset="-120"/>
              </a:rPr>
              <a:t>j</a:t>
            </a:r>
            <a:r>
              <a:rPr lang="en-US" sz="1700" i="1" dirty="0">
                <a:solidFill>
                  <a:srgbClr val="1C2B36"/>
                </a:solidFill>
                <a:latin typeface="Cambria" pitchFamily="34" charset="0"/>
                <a:ea typeface="Cambria" pitchFamily="34" charset="-122"/>
                <a:cs typeface="Cambria" pitchFamily="34" charset="-120"/>
              </a:rPr>
              <a:t>),</a:t>
            </a:r>
            <a:endParaRPr lang="en-US" sz="1700" dirty="0"/>
          </a:p>
        </p:txBody>
      </p:sp>
      <p:sp>
        <p:nvSpPr>
          <p:cNvPr id="11" name="Text 9"/>
          <p:cNvSpPr txBox="1"/>
          <p:nvPr/>
        </p:nvSpPr>
        <p:spPr>
          <a:xfrm>
            <a:off x="960120" y="4663440"/>
            <a:ext cx="2753258" cy="731520"/>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since nobody envied i before. The witness is g.</a:t>
            </a:r>
            <a:endParaRPr lang="en-US" sz="1600" dirty="0"/>
          </a:p>
        </p:txBody>
      </p:sp>
      <p:sp>
        <p:nvSpPr>
          <p:cNvPr id="12" name="Shape 10"/>
          <p:cNvSpPr/>
          <p:nvPr/>
        </p:nvSpPr>
        <p:spPr>
          <a:xfrm>
            <a:off x="4444898" y="2834640"/>
            <a:ext cx="3301898" cy="2697480"/>
          </a:xfrm>
          <a:prstGeom prst="roundRect">
            <a:avLst>
              <a:gd name="adj" fmla="val 1695"/>
            </a:avLst>
          </a:prstGeom>
          <a:solidFill>
            <a:srgbClr val="F1F4F6"/>
          </a:solidFill>
          <a:ln w="15875">
            <a:solidFill>
              <a:srgbClr val="F1F4F6"/>
            </a:solidFill>
            <a:prstDash val="solid"/>
          </a:ln>
        </p:spPr>
      </p:sp>
      <p:sp>
        <p:nvSpPr>
          <p:cNvPr id="13" name="Text 11"/>
          <p:cNvSpPr txBox="1"/>
          <p:nvPr/>
        </p:nvSpPr>
        <p:spPr>
          <a:xfrm>
            <a:off x="4719218" y="3017520"/>
            <a:ext cx="2753258" cy="310896"/>
          </a:xfrm>
          <a:prstGeom prst="rect">
            <a:avLst/>
          </a:prstGeom>
          <a:noFill/>
          <a:ln/>
        </p:spPr>
        <p:txBody>
          <a:bodyPr wrap="square" lIns="0" tIns="0" rIns="0" bIns="0" rtlCol="0" anchor="ctr"/>
          <a:lstStyle/>
          <a:p>
            <a:pPr marL="0" indent="0">
              <a:buNone/>
            </a:pPr>
            <a:r>
              <a:rPr lang="en-US" sz="1400" b="1" kern="0" spc="50" dirty="0">
                <a:solidFill>
                  <a:srgbClr val="B4532A"/>
                </a:solidFill>
                <a:latin typeface="Calibri" pitchFamily="34" charset="0"/>
                <a:ea typeface="Calibri" pitchFamily="34" charset="-122"/>
                <a:cs typeface="Calibri" pitchFamily="34" charset="-120"/>
              </a:rPr>
              <a:t>ENVY TOWARDS ANY OTHER k</a:t>
            </a:r>
            <a:endParaRPr lang="en-US" sz="1400" dirty="0"/>
          </a:p>
        </p:txBody>
      </p:sp>
      <p:sp>
        <p:nvSpPr>
          <p:cNvPr id="14" name="Text 12"/>
          <p:cNvSpPr txBox="1"/>
          <p:nvPr/>
        </p:nvSpPr>
        <p:spPr>
          <a:xfrm>
            <a:off x="4719218" y="3429000"/>
            <a:ext cx="2753258" cy="73152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Neither bundle changed, so j's old witness still works.</a:t>
            </a:r>
            <a:endParaRPr lang="en-US" sz="1650" dirty="0"/>
          </a:p>
        </p:txBody>
      </p:sp>
      <p:sp>
        <p:nvSpPr>
          <p:cNvPr id="15" name="Text 13"/>
          <p:cNvSpPr txBox="1"/>
          <p:nvPr/>
        </p:nvSpPr>
        <p:spPr>
          <a:xfrm>
            <a:off x="4719218" y="4224528"/>
            <a:ext cx="2753258" cy="731520"/>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Nothing to prove.</a:t>
            </a:r>
            <a:endParaRPr lang="en-US" sz="1600" dirty="0"/>
          </a:p>
        </p:txBody>
      </p:sp>
      <p:sp>
        <p:nvSpPr>
          <p:cNvPr id="16" name="Shape 14"/>
          <p:cNvSpPr/>
          <p:nvPr/>
        </p:nvSpPr>
        <p:spPr>
          <a:xfrm>
            <a:off x="8203997" y="2834640"/>
            <a:ext cx="3301898" cy="2697480"/>
          </a:xfrm>
          <a:prstGeom prst="roundRect">
            <a:avLst>
              <a:gd name="adj" fmla="val 1695"/>
            </a:avLst>
          </a:prstGeom>
          <a:solidFill>
            <a:srgbClr val="F1F4F6"/>
          </a:solidFill>
          <a:ln w="15875">
            <a:solidFill>
              <a:srgbClr val="F1F4F6"/>
            </a:solidFill>
            <a:prstDash val="solid"/>
          </a:ln>
        </p:spPr>
      </p:sp>
      <p:sp>
        <p:nvSpPr>
          <p:cNvPr id="17" name="Text 15"/>
          <p:cNvSpPr txBox="1"/>
          <p:nvPr/>
        </p:nvSpPr>
        <p:spPr>
          <a:xfrm>
            <a:off x="8478317" y="3017520"/>
            <a:ext cx="2753258" cy="310896"/>
          </a:xfrm>
          <a:prstGeom prst="rect">
            <a:avLst/>
          </a:prstGeom>
          <a:noFill/>
          <a:ln/>
        </p:spPr>
        <p:txBody>
          <a:bodyPr wrap="square" lIns="0" tIns="0" rIns="0" bIns="0" rtlCol="0" anchor="ctr"/>
          <a:lstStyle/>
          <a:p>
            <a:pPr marL="0" indent="0">
              <a:buNone/>
            </a:pPr>
            <a:r>
              <a:rPr lang="en-US" sz="1400" b="1" kern="0" spc="50" dirty="0">
                <a:solidFill>
                  <a:srgbClr val="B4532A"/>
                </a:solidFill>
                <a:latin typeface="Calibri" pitchFamily="34" charset="0"/>
                <a:ea typeface="Calibri" pitchFamily="34" charset="-122"/>
                <a:cs typeface="Calibri" pitchFamily="34" charset="-120"/>
              </a:rPr>
              <a:t>AGENT i's OWN ENVY</a:t>
            </a:r>
            <a:endParaRPr lang="en-US" sz="1400" dirty="0"/>
          </a:p>
        </p:txBody>
      </p:sp>
      <p:sp>
        <p:nvSpPr>
          <p:cNvPr id="18" name="Text 16"/>
          <p:cNvSpPr txBox="1"/>
          <p:nvPr/>
        </p:nvSpPr>
        <p:spPr>
          <a:xfrm>
            <a:off x="8478317" y="3429000"/>
            <a:ext cx="2753258" cy="73152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Her bundle only grew, so by monotonicity</a:t>
            </a:r>
            <a:endParaRPr lang="en-US" sz="1650" dirty="0"/>
          </a:p>
        </p:txBody>
      </p:sp>
      <p:sp>
        <p:nvSpPr>
          <p:cNvPr id="19" name="Text 17"/>
          <p:cNvSpPr txBox="1"/>
          <p:nvPr/>
        </p:nvSpPr>
        <p:spPr>
          <a:xfrm>
            <a:off x="8478317" y="4187952"/>
            <a:ext cx="2753258" cy="402336"/>
          </a:xfrm>
          <a:prstGeom prst="rect">
            <a:avLst/>
          </a:prstGeom>
          <a:noFill/>
          <a:ln/>
        </p:spPr>
        <p:txBody>
          <a:bodyPr wrap="square" lIns="0" tIns="0" rIns="0" bIns="0" rtlCol="0" anchor="ctr"/>
          <a:lstStyle/>
          <a:p>
            <a:pPr marL="0" indent="0" algn="l">
              <a:buNone/>
            </a:pPr>
            <a:r>
              <a:rPr lang="en-US" sz="1700" i="1" dirty="0">
                <a:solidFill>
                  <a:srgbClr val="1C2B36"/>
                </a:solidFill>
                <a:latin typeface="Cambria" pitchFamily="34" charset="0"/>
                <a:ea typeface="Cambria" pitchFamily="34" charset="-122"/>
                <a:cs typeface="Cambria" pitchFamily="34" charset="-120"/>
              </a:rPr>
              <a:t>v</a:t>
            </a:r>
            <a:r>
              <a:rPr lang="en-US" sz="1700" i="1" baseline="-40000" dirty="0">
                <a:solidFill>
                  <a:srgbClr val="1C2B36"/>
                </a:solidFill>
                <a:latin typeface="Cambria" pitchFamily="34" charset="0"/>
                <a:ea typeface="Cambria" pitchFamily="34" charset="-122"/>
                <a:cs typeface="Cambria" pitchFamily="34" charset="-120"/>
              </a:rPr>
              <a:t>i</a:t>
            </a:r>
            <a:r>
              <a:rPr lang="en-US" sz="1700" i="1" dirty="0">
                <a:solidFill>
                  <a:srgbClr val="1C2B36"/>
                </a:solidFill>
                <a:latin typeface="Cambria" pitchFamily="34" charset="0"/>
                <a:ea typeface="Cambria" pitchFamily="34" charset="-122"/>
                <a:cs typeface="Cambria" pitchFamily="34" charset="-120"/>
              </a:rPr>
              <a:t>(A</a:t>
            </a:r>
            <a:r>
              <a:rPr lang="en-US" sz="1700" i="1" baseline="-40000" dirty="0">
                <a:solidFill>
                  <a:srgbClr val="1C2B36"/>
                </a:solidFill>
                <a:latin typeface="Cambria" pitchFamily="34" charset="0"/>
                <a:ea typeface="Cambria" pitchFamily="34" charset="-122"/>
                <a:cs typeface="Cambria" pitchFamily="34" charset="-120"/>
              </a:rPr>
              <a:t>i</a:t>
            </a:r>
            <a:r>
              <a:rPr lang="en-US" sz="1700" i="1" dirty="0">
                <a:solidFill>
                  <a:srgbClr val="1C2B36"/>
                </a:solidFill>
                <a:latin typeface="Cambria" pitchFamily="34" charset="0"/>
                <a:ea typeface="Cambria" pitchFamily="34" charset="-122"/>
                <a:cs typeface="Cambria" pitchFamily="34" charset="-120"/>
              </a:rPr>
              <a:t> ∪ {g}) ≥ v</a:t>
            </a:r>
            <a:r>
              <a:rPr lang="en-US" sz="1700" i="1" baseline="-40000" dirty="0">
                <a:solidFill>
                  <a:srgbClr val="1C2B36"/>
                </a:solidFill>
                <a:latin typeface="Cambria" pitchFamily="34" charset="0"/>
                <a:ea typeface="Cambria" pitchFamily="34" charset="-122"/>
                <a:cs typeface="Cambria" pitchFamily="34" charset="-120"/>
              </a:rPr>
              <a:t>i</a:t>
            </a:r>
            <a:r>
              <a:rPr lang="en-US" sz="1700" i="1" dirty="0">
                <a:solidFill>
                  <a:srgbClr val="1C2B36"/>
                </a:solidFill>
                <a:latin typeface="Cambria" pitchFamily="34" charset="0"/>
                <a:ea typeface="Cambria" pitchFamily="34" charset="-122"/>
                <a:cs typeface="Cambria" pitchFamily="34" charset="-120"/>
              </a:rPr>
              <a:t>(A</a:t>
            </a:r>
            <a:r>
              <a:rPr lang="en-US" sz="1700" i="1" baseline="-40000" dirty="0">
                <a:solidFill>
                  <a:srgbClr val="1C2B36"/>
                </a:solidFill>
                <a:latin typeface="Cambria" pitchFamily="34" charset="0"/>
                <a:ea typeface="Cambria" pitchFamily="34" charset="-122"/>
                <a:cs typeface="Cambria" pitchFamily="34" charset="-120"/>
              </a:rPr>
              <a:t>i</a:t>
            </a:r>
            <a:r>
              <a:rPr lang="en-US" sz="1700" i="1" dirty="0">
                <a:solidFill>
                  <a:srgbClr val="1C2B36"/>
                </a:solidFill>
                <a:latin typeface="Cambria" pitchFamily="34" charset="0"/>
                <a:ea typeface="Cambria" pitchFamily="34" charset="-122"/>
                <a:cs typeface="Cambria" pitchFamily="34" charset="-120"/>
              </a:rPr>
              <a:t>).</a:t>
            </a:r>
            <a:endParaRPr lang="en-US" sz="1700" dirty="0"/>
          </a:p>
        </p:txBody>
      </p:sp>
      <p:sp>
        <p:nvSpPr>
          <p:cNvPr id="20" name="Text 18"/>
          <p:cNvSpPr txBox="1"/>
          <p:nvPr/>
        </p:nvSpPr>
        <p:spPr>
          <a:xfrm>
            <a:off x="8478317" y="4663440"/>
            <a:ext cx="2753258" cy="731520"/>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Her old witnesses still work.</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4 · ENVY-CYCLE ELIMINATION</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Lemma 2, and the theorem</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7</a:t>
            </a:r>
            <a:endParaRPr lang="en-US" sz="1050" dirty="0"/>
          </a:p>
        </p:txBody>
      </p:sp>
      <p:sp>
        <p:nvSpPr>
          <p:cNvPr id="5" name="Shape 3"/>
          <p:cNvSpPr/>
          <p:nvPr/>
        </p:nvSpPr>
        <p:spPr>
          <a:xfrm>
            <a:off x="685800" y="1536192"/>
            <a:ext cx="5181448" cy="2743200"/>
          </a:xfrm>
          <a:prstGeom prst="roundRect">
            <a:avLst>
              <a:gd name="adj" fmla="val 1667"/>
            </a:avLst>
          </a:prstGeom>
          <a:solidFill>
            <a:srgbClr val="F1F4F6"/>
          </a:solidFill>
          <a:ln w="9525">
            <a:solidFill>
              <a:srgbClr val="F1F4F6"/>
            </a:solidFill>
            <a:prstDash val="solid"/>
          </a:ln>
        </p:spPr>
      </p:sp>
      <p:sp>
        <p:nvSpPr>
          <p:cNvPr id="6" name="Text 4"/>
          <p:cNvSpPr txBox="1"/>
          <p:nvPr/>
        </p:nvSpPr>
        <p:spPr>
          <a:xfrm>
            <a:off x="1005840" y="1737360"/>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LEMMA 2 — SWAPPING KEEPS EF1</a:t>
            </a:r>
            <a:endParaRPr lang="en-US" sz="1500" dirty="0"/>
          </a:p>
        </p:txBody>
      </p:sp>
      <p:sp>
        <p:nvSpPr>
          <p:cNvPr id="7" name="Text 5"/>
          <p:cNvSpPr txBox="1"/>
          <p:nvPr/>
        </p:nvSpPr>
        <p:spPr>
          <a:xfrm>
            <a:off x="1005840" y="2157984"/>
            <a:ext cx="4541368" cy="5486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Resolving a cycle in an EF1 allocation of goods leaves it EF1.</a:t>
            </a:r>
            <a:endParaRPr lang="en-US" sz="1650" dirty="0"/>
          </a:p>
        </p:txBody>
      </p:sp>
      <p:sp>
        <p:nvSpPr>
          <p:cNvPr id="8" name="Text 6"/>
          <p:cNvSpPr txBox="1"/>
          <p:nvPr/>
        </p:nvSpPr>
        <p:spPr>
          <a:xfrm>
            <a:off x="1005840" y="2788920"/>
            <a:ext cx="4541368" cy="1371600"/>
          </a:xfrm>
          <a:prstGeom prst="rect">
            <a:avLst/>
          </a:prstGeom>
          <a:noFill/>
          <a:ln/>
        </p:spPr>
        <p:txBody>
          <a:bodyPr wrap="square" lIns="0" tIns="0" rIns="0" bIns="0" rtlCol="0" anchor="t"/>
          <a:lstStyle/>
          <a:p>
            <a:pPr marL="0" indent="0" algn="l">
              <a:lnSpc>
                <a:spcPts val="2208"/>
              </a:lnSpc>
              <a:buNone/>
            </a:pPr>
            <a:r>
              <a:rPr lang="en-US" sz="1600" i="1" dirty="0">
                <a:solidFill>
                  <a:srgbClr val="6E7C88"/>
                </a:solidFill>
                <a:latin typeface="Calibri" pitchFamily="34" charset="0"/>
                <a:ea typeface="Calibri" pitchFamily="34" charset="-122"/>
                <a:cs typeface="Calibri" pitchFamily="34" charset="-120"/>
              </a:rPr>
              <a:t>Proof.  A swapping agent moves to a strictly better bundle and faces the same multiset of bundles as before, so every old witness still works. Agents off the cycle change nothing.</a:t>
            </a:r>
            <a:endParaRPr lang="en-US" sz="1600" dirty="0"/>
          </a:p>
        </p:txBody>
      </p:sp>
      <p:sp>
        <p:nvSpPr>
          <p:cNvPr id="9" name="Shape 7"/>
          <p:cNvSpPr/>
          <p:nvPr/>
        </p:nvSpPr>
        <p:spPr>
          <a:xfrm>
            <a:off x="6324448" y="1536192"/>
            <a:ext cx="5181448" cy="2743200"/>
          </a:xfrm>
          <a:prstGeom prst="roundRect">
            <a:avLst>
              <a:gd name="adj" fmla="val 1667"/>
            </a:avLst>
          </a:prstGeom>
          <a:solidFill>
            <a:srgbClr val="FFFFFF"/>
          </a:solidFill>
          <a:ln w="15875">
            <a:solidFill>
              <a:srgbClr val="1C2B36"/>
            </a:solidFill>
            <a:prstDash val="solid"/>
          </a:ln>
        </p:spPr>
      </p:sp>
      <p:sp>
        <p:nvSpPr>
          <p:cNvPr id="10" name="Text 8"/>
          <p:cNvSpPr txBox="1"/>
          <p:nvPr/>
        </p:nvSpPr>
        <p:spPr>
          <a:xfrm>
            <a:off x="6644488" y="1737360"/>
            <a:ext cx="4541368" cy="310896"/>
          </a:xfrm>
          <a:prstGeom prst="rect">
            <a:avLst/>
          </a:prstGeom>
          <a:noFill/>
          <a:ln/>
        </p:spPr>
        <p:txBody>
          <a:bodyPr wrap="square" lIns="0" tIns="0" rIns="0" bIns="0" rtlCol="0" anchor="ctr"/>
          <a:lstStyle/>
          <a:p>
            <a:pPr marL="0" indent="0">
              <a:buNone/>
            </a:pPr>
            <a:r>
              <a:rPr lang="en-US" sz="1500" b="1" kern="0" spc="50" dirty="0">
                <a:solidFill>
                  <a:srgbClr val="1C2B36"/>
                </a:solidFill>
                <a:latin typeface="Calibri" pitchFamily="34" charset="0"/>
                <a:ea typeface="Calibri" pitchFamily="34" charset="-122"/>
                <a:cs typeface="Calibri" pitchFamily="34" charset="-120"/>
              </a:rPr>
              <a:t>THEOREM (LIPTON ET AL. 2004)</a:t>
            </a:r>
            <a:endParaRPr lang="en-US" sz="1500" dirty="0"/>
          </a:p>
        </p:txBody>
      </p:sp>
      <p:sp>
        <p:nvSpPr>
          <p:cNvPr id="11" name="Text 9"/>
          <p:cNvSpPr txBox="1"/>
          <p:nvPr/>
        </p:nvSpPr>
        <p:spPr>
          <a:xfrm>
            <a:off x="6644488" y="2157984"/>
            <a:ext cx="4541368" cy="10058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For arbitrary monotone valuations, envy-cycle elimination returns a complete EF1 allocation in polynomial time.</a:t>
            </a:r>
            <a:endParaRPr lang="en-US" sz="1650" dirty="0"/>
          </a:p>
        </p:txBody>
      </p:sp>
      <p:sp>
        <p:nvSpPr>
          <p:cNvPr id="12" name="Text 10"/>
          <p:cNvSpPr txBox="1"/>
          <p:nvPr/>
        </p:nvSpPr>
        <p:spPr>
          <a:xfrm>
            <a:off x="6644488" y="3200400"/>
            <a:ext cx="4541368" cy="914400"/>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Each item adds at most n − 1 envy edges and each swap removes at least two, so there are O(mn) swaps, at O(n²) queries each.</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4 · ENVY-CYCLE ELIMINATION</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A worked run</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8</a:t>
            </a:r>
            <a:endParaRPr lang="en-US" sz="1050" dirty="0"/>
          </a:p>
        </p:txBody>
      </p:sp>
      <p:sp>
        <p:nvSpPr>
          <p:cNvPr id="5" name="Text 3"/>
          <p:cNvSpPr txBox="1"/>
          <p:nvPr/>
        </p:nvSpPr>
        <p:spPr>
          <a:xfrm>
            <a:off x="685800" y="1426464"/>
            <a:ext cx="10820095" cy="310896"/>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The instance from lecture 1. Items in the order g₁, …, g₈; ties broken by lowest index.</a:t>
            </a:r>
            <a:endParaRPr lang="en-US" sz="16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85800" y="1810512"/>
          <a:ext cx="6038696" cy="1645920"/>
        </p:xfrm>
        <a:graphic>
          <a:graphicData uri="http://schemas.openxmlformats.org/drawingml/2006/table">
            <a:tbl>
              <a:tblPr/>
              <a:tblGrid>
                <a:gridCol w="676656">
                  <a:extLst>
                    <a:ext uri="{9D8B030D-6E8A-4147-A177-3AD203B41FA5}">
                      <a16:colId xmlns:a16="http://schemas.microsoft.com/office/drawing/2014/main" val="20000"/>
                    </a:ext>
                  </a:extLst>
                </a:gridCol>
                <a:gridCol w="670255">
                  <a:extLst>
                    <a:ext uri="{9D8B030D-6E8A-4147-A177-3AD203B41FA5}">
                      <a16:colId xmlns:a16="http://schemas.microsoft.com/office/drawing/2014/main" val="20001"/>
                    </a:ext>
                  </a:extLst>
                </a:gridCol>
                <a:gridCol w="670255">
                  <a:extLst>
                    <a:ext uri="{9D8B030D-6E8A-4147-A177-3AD203B41FA5}">
                      <a16:colId xmlns:a16="http://schemas.microsoft.com/office/drawing/2014/main" val="20002"/>
                    </a:ext>
                  </a:extLst>
                </a:gridCol>
                <a:gridCol w="670255">
                  <a:extLst>
                    <a:ext uri="{9D8B030D-6E8A-4147-A177-3AD203B41FA5}">
                      <a16:colId xmlns:a16="http://schemas.microsoft.com/office/drawing/2014/main" val="20003"/>
                    </a:ext>
                  </a:extLst>
                </a:gridCol>
                <a:gridCol w="670255">
                  <a:extLst>
                    <a:ext uri="{9D8B030D-6E8A-4147-A177-3AD203B41FA5}">
                      <a16:colId xmlns:a16="http://schemas.microsoft.com/office/drawing/2014/main" val="20004"/>
                    </a:ext>
                  </a:extLst>
                </a:gridCol>
                <a:gridCol w="670255">
                  <a:extLst>
                    <a:ext uri="{9D8B030D-6E8A-4147-A177-3AD203B41FA5}">
                      <a16:colId xmlns:a16="http://schemas.microsoft.com/office/drawing/2014/main" val="20005"/>
                    </a:ext>
                  </a:extLst>
                </a:gridCol>
                <a:gridCol w="670255">
                  <a:extLst>
                    <a:ext uri="{9D8B030D-6E8A-4147-A177-3AD203B41FA5}">
                      <a16:colId xmlns:a16="http://schemas.microsoft.com/office/drawing/2014/main" val="20006"/>
                    </a:ext>
                  </a:extLst>
                </a:gridCol>
                <a:gridCol w="670255">
                  <a:extLst>
                    <a:ext uri="{9D8B030D-6E8A-4147-A177-3AD203B41FA5}">
                      <a16:colId xmlns:a16="http://schemas.microsoft.com/office/drawing/2014/main" val="20007"/>
                    </a:ext>
                  </a:extLst>
                </a:gridCol>
                <a:gridCol w="670255">
                  <a:extLst>
                    <a:ext uri="{9D8B030D-6E8A-4147-A177-3AD203B41FA5}">
                      <a16:colId xmlns:a16="http://schemas.microsoft.com/office/drawing/2014/main" val="20008"/>
                    </a:ext>
                  </a:extLst>
                </a:gridCol>
              </a:tblGrid>
              <a:tr h="329184">
                <a:tc>
                  <a:txBody>
                    <a:bodyPr/>
                    <a:lstStyle/>
                    <a:p>
                      <a:pPr marL="0" indent="0" algn="ctr">
                        <a:buNone/>
                      </a:pP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g₁</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g₂</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g₃</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g₄</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g₅</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g₆</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g₇</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g₈</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extLst>
                  <a:ext uri="{0D108BD9-81ED-4DB2-BD59-A6C34878D82A}">
                    <a16:rowId xmlns:a16="http://schemas.microsoft.com/office/drawing/2014/main" val="10000"/>
                  </a:ext>
                </a:extLst>
              </a:tr>
              <a:tr h="329184">
                <a:tc>
                  <a:txBody>
                    <a:bodyPr/>
                    <a:lstStyle/>
                    <a:p>
                      <a:pPr marL="0" indent="0" algn="ctr">
                        <a:buNone/>
                      </a:pPr>
                      <a:r>
                        <a:rPr lang="en-US" sz="1400" b="1" i="1" dirty="0">
                          <a:solidFill>
                            <a:srgbClr val="1C2B36"/>
                          </a:solidFill>
                          <a:latin typeface="Cambria" pitchFamily="34" charset="0"/>
                          <a:ea typeface="Cambria" pitchFamily="34" charset="-122"/>
                          <a:cs typeface="Cambria" pitchFamily="34" charset="-120"/>
                        </a:rPr>
                        <a:t>v₁</a:t>
                      </a:r>
                      <a:endParaRPr lang="en-US" sz="14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00" b="1" dirty="0">
                          <a:solidFill>
                            <a:srgbClr val="B4532A"/>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B4532A"/>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B4532A"/>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B4532A"/>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B4532A"/>
                          </a:solidFill>
                          <a:latin typeface="Calibri" pitchFamily="34" charset="0"/>
                          <a:ea typeface="Calibri" pitchFamily="34" charset="-122"/>
                          <a:cs typeface="Calibri" pitchFamily="34" charset="-120"/>
                        </a:rPr>
                        <a:t>6</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B4532A"/>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B4532A"/>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B4532A"/>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1"/>
                  </a:ext>
                </a:extLst>
              </a:tr>
              <a:tr h="329184">
                <a:tc>
                  <a:txBody>
                    <a:bodyPr/>
                    <a:lstStyle/>
                    <a:p>
                      <a:pPr marL="0" indent="0" algn="ctr">
                        <a:buNone/>
                      </a:pPr>
                      <a:r>
                        <a:rPr lang="en-US" sz="1400" b="1" i="1" dirty="0">
                          <a:solidFill>
                            <a:srgbClr val="1C2B36"/>
                          </a:solidFill>
                          <a:latin typeface="Cambria" pitchFamily="34" charset="0"/>
                          <a:ea typeface="Cambria" pitchFamily="34" charset="-122"/>
                          <a:cs typeface="Cambria" pitchFamily="34" charset="-120"/>
                        </a:rPr>
                        <a:t>v₂</a:t>
                      </a:r>
                      <a:endParaRPr lang="en-US" sz="14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00" b="1" dirty="0">
                          <a:solidFill>
                            <a:srgbClr val="2E6E6B"/>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2E6E6B"/>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2E6E6B"/>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2E6E6B"/>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2E6E6B"/>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2E6E6B"/>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2E6E6B"/>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2E6E6B"/>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2"/>
                  </a:ext>
                </a:extLst>
              </a:tr>
              <a:tr h="329184">
                <a:tc>
                  <a:txBody>
                    <a:bodyPr/>
                    <a:lstStyle/>
                    <a:p>
                      <a:pPr marL="0" indent="0" algn="ctr">
                        <a:buNone/>
                      </a:pPr>
                      <a:r>
                        <a:rPr lang="en-US" sz="1400" b="1" i="1" dirty="0">
                          <a:solidFill>
                            <a:srgbClr val="1C2B36"/>
                          </a:solidFill>
                          <a:latin typeface="Cambria" pitchFamily="34" charset="0"/>
                          <a:ea typeface="Cambria" pitchFamily="34" charset="-122"/>
                          <a:cs typeface="Cambria" pitchFamily="34" charset="-120"/>
                        </a:rPr>
                        <a:t>v₃</a:t>
                      </a:r>
                      <a:endParaRPr lang="en-US" sz="14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00" b="1" dirty="0">
                          <a:solidFill>
                            <a:srgbClr val="3D5A80"/>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3D5A80"/>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3D5A80"/>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3D5A80"/>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3D5A80"/>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3D5A80"/>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3D5A80"/>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3D5A80"/>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3"/>
                  </a:ext>
                </a:extLst>
              </a:tr>
              <a:tr h="329184">
                <a:tc>
                  <a:txBody>
                    <a:bodyPr/>
                    <a:lstStyle/>
                    <a:p>
                      <a:pPr marL="0" indent="0" algn="ctr">
                        <a:buNone/>
                      </a:pPr>
                      <a:r>
                        <a:rPr lang="en-US" sz="1400" b="1" i="1" dirty="0">
                          <a:solidFill>
                            <a:srgbClr val="1C2B36"/>
                          </a:solidFill>
                          <a:latin typeface="Cambria" pitchFamily="34" charset="0"/>
                          <a:ea typeface="Cambria" pitchFamily="34" charset="-122"/>
                          <a:cs typeface="Cambria" pitchFamily="34" charset="-120"/>
                        </a:rPr>
                        <a:t>v₄</a:t>
                      </a:r>
                      <a:endParaRPr lang="en-US" sz="14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00" b="1" dirty="0">
                          <a:solidFill>
                            <a:srgbClr val="8A6D1F"/>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8A6D1F"/>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8A6D1F"/>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8A6D1F"/>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8A6D1F"/>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8A6D1F"/>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8A6D1F"/>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b="1" dirty="0">
                          <a:solidFill>
                            <a:srgbClr val="8A6D1F"/>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graphicFrame>
        <p:nvGraphicFramePr>
          <p:cNvPr id="17" name="Table 1"/>
          <p:cNvGraphicFramePr>
            <a:graphicFrameLocks noGrp="1"/>
          </p:cNvGraphicFramePr>
          <p:nvPr>
            <p:extLst>
              <p:ext uri="{D42A27DB-BD31-4B8C-83A1-F6EECF244321}">
                <p14:modId xmlns:p14="http://schemas.microsoft.com/office/powerpoint/2010/main" val="1579011935"/>
              </p:ext>
            </p:extLst>
          </p:nvPr>
        </p:nvGraphicFramePr>
        <p:xfrm>
          <a:off x="685800" y="3730752"/>
          <a:ext cx="6035040" cy="2743200"/>
        </p:xfrm>
        <a:graphic>
          <a:graphicData uri="http://schemas.openxmlformats.org/drawingml/2006/table">
            <a:tbl>
              <a:tblPr/>
              <a:tblGrid>
                <a:gridCol w="82296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2377440">
                  <a:extLst>
                    <a:ext uri="{9D8B030D-6E8A-4147-A177-3AD203B41FA5}">
                      <a16:colId xmlns:a16="http://schemas.microsoft.com/office/drawing/2014/main" val="20003"/>
                    </a:ext>
                  </a:extLst>
                </a:gridCol>
              </a:tblGrid>
              <a:tr h="274320">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item</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cycle resolved</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source</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bundle after</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extLst>
                  <a:ext uri="{0D108BD9-81ED-4DB2-BD59-A6C34878D82A}">
                    <a16:rowId xmlns:a16="http://schemas.microsoft.com/office/drawing/2014/main" val="10000"/>
                  </a:ext>
                </a:extLst>
              </a:tr>
              <a:tr h="274320">
                <a:tc>
                  <a:txBody>
                    <a:bodyPr/>
                    <a:lstStyle/>
                    <a:p>
                      <a:pPr marL="0" indent="0" algn="ctr">
                        <a:buNone/>
                      </a:pPr>
                      <a:r>
                        <a:rPr lang="en-US" sz="1400" b="1" i="1" dirty="0">
                          <a:solidFill>
                            <a:srgbClr val="1C2B36"/>
                          </a:solidFill>
                          <a:latin typeface="Cambria" pitchFamily="34" charset="0"/>
                          <a:ea typeface="Cambria" pitchFamily="34" charset="-122"/>
                          <a:cs typeface="Cambria" pitchFamily="34" charset="-120"/>
                        </a:rPr>
                        <a:t>g₁</a:t>
                      </a:r>
                      <a:endParaRPr lang="en-US" sz="14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A₁ = {g₁}</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1"/>
                  </a:ext>
                </a:extLst>
              </a:tr>
              <a:tr h="274320">
                <a:tc>
                  <a:txBody>
                    <a:bodyPr/>
                    <a:lstStyle/>
                    <a:p>
                      <a:pPr marL="0" indent="0" algn="ctr">
                        <a:buNone/>
                      </a:pPr>
                      <a:r>
                        <a:rPr lang="en-US" sz="1400" b="1" i="1" dirty="0">
                          <a:solidFill>
                            <a:srgbClr val="1C2B36"/>
                          </a:solidFill>
                          <a:latin typeface="Cambria" pitchFamily="34" charset="0"/>
                          <a:ea typeface="Cambria" pitchFamily="34" charset="-122"/>
                          <a:cs typeface="Cambria" pitchFamily="34" charset="-120"/>
                        </a:rPr>
                        <a:t>g₂</a:t>
                      </a:r>
                      <a:endParaRPr lang="en-US" sz="14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A₂ = {g₂}</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2"/>
                  </a:ext>
                </a:extLst>
              </a:tr>
              <a:tr h="274320">
                <a:tc>
                  <a:txBody>
                    <a:bodyPr/>
                    <a:lstStyle/>
                    <a:p>
                      <a:pPr marL="0" indent="0" algn="ctr">
                        <a:buNone/>
                      </a:pPr>
                      <a:r>
                        <a:rPr lang="en-US" sz="1400" b="1" i="1" dirty="0">
                          <a:solidFill>
                            <a:srgbClr val="1C2B36"/>
                          </a:solidFill>
                          <a:latin typeface="Cambria" pitchFamily="34" charset="0"/>
                          <a:ea typeface="Cambria" pitchFamily="34" charset="-122"/>
                          <a:cs typeface="Cambria" pitchFamily="34" charset="-120"/>
                        </a:rPr>
                        <a:t>g₃</a:t>
                      </a:r>
                      <a:endParaRPr lang="en-US" sz="14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A₃ = {g₃}</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3"/>
                  </a:ext>
                </a:extLst>
              </a:tr>
              <a:tr h="274320">
                <a:tc>
                  <a:txBody>
                    <a:bodyPr/>
                    <a:lstStyle/>
                    <a:p>
                      <a:pPr marL="0" indent="0" algn="ctr">
                        <a:buNone/>
                      </a:pPr>
                      <a:r>
                        <a:rPr lang="en-US" sz="1400" b="1" i="1" dirty="0">
                          <a:solidFill>
                            <a:srgbClr val="1C2B36"/>
                          </a:solidFill>
                          <a:latin typeface="Cambria" pitchFamily="34" charset="0"/>
                          <a:ea typeface="Cambria" pitchFamily="34" charset="-122"/>
                          <a:cs typeface="Cambria" pitchFamily="34" charset="-120"/>
                        </a:rPr>
                        <a:t>g₄</a:t>
                      </a:r>
                      <a:endParaRPr lang="en-US" sz="14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A₄ = {g₄}</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4"/>
                  </a:ext>
                </a:extLst>
              </a:tr>
              <a:tr h="274320">
                <a:tc>
                  <a:txBody>
                    <a:bodyPr/>
                    <a:lstStyle/>
                    <a:p>
                      <a:pPr marL="0" indent="0" algn="ctr">
                        <a:buNone/>
                      </a:pPr>
                      <a:r>
                        <a:rPr lang="en-US" sz="1400" b="1" i="1" dirty="0">
                          <a:solidFill>
                            <a:srgbClr val="1C2B36"/>
                          </a:solidFill>
                          <a:latin typeface="Cambria" pitchFamily="34" charset="0"/>
                          <a:ea typeface="Cambria" pitchFamily="34" charset="-122"/>
                          <a:cs typeface="Cambria" pitchFamily="34" charset="-120"/>
                        </a:rPr>
                        <a:t>g₅</a:t>
                      </a:r>
                      <a:endParaRPr lang="en-US" sz="14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00" b="1" dirty="0">
                          <a:solidFill>
                            <a:srgbClr val="B4532A"/>
                          </a:solidFill>
                          <a:latin typeface="Calibri" pitchFamily="34" charset="0"/>
                          <a:ea typeface="Calibri" pitchFamily="34" charset="-122"/>
                          <a:cs typeface="Calibri" pitchFamily="34" charset="-120"/>
                        </a:rPr>
                        <a:t>2 ↔ 4</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FBEFE9"/>
                    </a:solidFill>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A₂ = {g₄, g₅}</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5"/>
                  </a:ext>
                </a:extLst>
              </a:tr>
              <a:tr h="274320">
                <a:tc>
                  <a:txBody>
                    <a:bodyPr/>
                    <a:lstStyle/>
                    <a:p>
                      <a:pPr marL="0" indent="0" algn="ctr">
                        <a:buNone/>
                      </a:pPr>
                      <a:r>
                        <a:rPr lang="en-US" sz="1400" b="1" i="1" dirty="0">
                          <a:solidFill>
                            <a:srgbClr val="1C2B36"/>
                          </a:solidFill>
                          <a:latin typeface="Cambria" pitchFamily="34" charset="0"/>
                          <a:ea typeface="Cambria" pitchFamily="34" charset="-122"/>
                          <a:cs typeface="Cambria" pitchFamily="34" charset="-120"/>
                        </a:rPr>
                        <a:t>g₆</a:t>
                      </a:r>
                      <a:endParaRPr lang="en-US" sz="14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A₄ = {g₂, g₆}</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6"/>
                  </a:ext>
                </a:extLst>
              </a:tr>
              <a:tr h="274320">
                <a:tc>
                  <a:txBody>
                    <a:bodyPr/>
                    <a:lstStyle/>
                    <a:p>
                      <a:pPr marL="0" indent="0" algn="ctr">
                        <a:buNone/>
                      </a:pPr>
                      <a:r>
                        <a:rPr lang="en-US" sz="1400" b="1" i="1" dirty="0">
                          <a:solidFill>
                            <a:srgbClr val="1C2B36"/>
                          </a:solidFill>
                          <a:latin typeface="Cambria" pitchFamily="34" charset="0"/>
                          <a:ea typeface="Cambria" pitchFamily="34" charset="-122"/>
                          <a:cs typeface="Cambria" pitchFamily="34" charset="-120"/>
                        </a:rPr>
                        <a:t>g₇</a:t>
                      </a:r>
                      <a:endParaRPr lang="en-US" sz="14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A₁ = {g₁, g₇}</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7"/>
                  </a:ext>
                </a:extLst>
              </a:tr>
              <a:tr h="274320">
                <a:tc>
                  <a:txBody>
                    <a:bodyPr/>
                    <a:lstStyle/>
                    <a:p>
                      <a:pPr marL="0" indent="0" algn="ctr">
                        <a:buNone/>
                      </a:pPr>
                      <a:r>
                        <a:rPr lang="en-US" sz="1400" b="1" i="1" dirty="0">
                          <a:solidFill>
                            <a:srgbClr val="1C2B36"/>
                          </a:solidFill>
                          <a:latin typeface="Cambria" pitchFamily="34" charset="0"/>
                          <a:ea typeface="Cambria" pitchFamily="34" charset="-122"/>
                          <a:cs typeface="Cambria" pitchFamily="34" charset="-120"/>
                        </a:rPr>
                        <a:t>g₈</a:t>
                      </a:r>
                      <a:endParaRPr lang="en-US" sz="14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00" dirty="0">
                          <a:solidFill>
                            <a:srgbClr val="2E3A44"/>
                          </a:solidFill>
                          <a:latin typeface="Calibri" pitchFamily="34" charset="0"/>
                          <a:ea typeface="Calibri" pitchFamily="34" charset="-122"/>
                          <a:cs typeface="Calibri" pitchFamily="34" charset="-120"/>
                        </a:rPr>
                        <a:t>A₃ = {g₃, g₈}</a:t>
                      </a:r>
                      <a:endParaRPr lang="en-US" sz="14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8" name="Shape 4"/>
          <p:cNvSpPr/>
          <p:nvPr/>
        </p:nvSpPr>
        <p:spPr>
          <a:xfrm>
            <a:off x="7086600" y="1810512"/>
            <a:ext cx="4419295" cy="4389120"/>
          </a:xfrm>
          <a:prstGeom prst="roundRect">
            <a:avLst>
              <a:gd name="adj" fmla="val 1042"/>
            </a:avLst>
          </a:prstGeom>
          <a:solidFill>
            <a:srgbClr val="F1F4F6"/>
          </a:solidFill>
          <a:ln w="9525">
            <a:solidFill>
              <a:srgbClr val="F1F4F6"/>
            </a:solidFill>
            <a:prstDash val="solid"/>
          </a:ln>
        </p:spPr>
      </p:sp>
      <p:sp>
        <p:nvSpPr>
          <p:cNvPr id="6" name="Text 5"/>
          <p:cNvSpPr txBox="1"/>
          <p:nvPr/>
        </p:nvSpPr>
        <p:spPr>
          <a:xfrm>
            <a:off x="7406640" y="2029968"/>
            <a:ext cx="3779215"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THE ONE CYCLE</a:t>
            </a:r>
            <a:endParaRPr lang="en-US" sz="1500" dirty="0"/>
          </a:p>
        </p:txBody>
      </p:sp>
      <p:sp>
        <p:nvSpPr>
          <p:cNvPr id="10" name="Text 6"/>
          <p:cNvSpPr txBox="1"/>
          <p:nvPr/>
        </p:nvSpPr>
        <p:spPr>
          <a:xfrm>
            <a:off x="7406640" y="2450592"/>
            <a:ext cx="3779215" cy="164592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Before g₅ the allocation is ({g₁}, {g₂}, {g₃}, {g₄}). Agent 2 envies 1, 3 and 4; agent 4 envies 1 and 2; agent 1 envies 3. Every agent is envied, so there is no source.</a:t>
            </a:r>
            <a:endParaRPr lang="en-US" sz="1650" dirty="0"/>
          </a:p>
        </p:txBody>
      </p:sp>
      <p:sp>
        <p:nvSpPr>
          <p:cNvPr id="11" name="Text 7"/>
          <p:cNvSpPr txBox="1"/>
          <p:nvPr/>
        </p:nvSpPr>
        <p:spPr>
          <a:xfrm>
            <a:off x="7406640" y="4160520"/>
            <a:ext cx="3779215" cy="5486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Agents 2 and 4 envy each other, so swap their bundles:</a:t>
            </a:r>
            <a:endParaRPr lang="en-US" sz="1650" dirty="0"/>
          </a:p>
        </p:txBody>
      </p:sp>
      <p:sp>
        <p:nvSpPr>
          <p:cNvPr id="12" name="Text 8"/>
          <p:cNvSpPr txBox="1"/>
          <p:nvPr/>
        </p:nvSpPr>
        <p:spPr>
          <a:xfrm>
            <a:off x="7406640" y="4773168"/>
            <a:ext cx="3779215" cy="402336"/>
          </a:xfrm>
          <a:prstGeom prst="rect">
            <a:avLst/>
          </a:prstGeom>
          <a:noFill/>
          <a:ln/>
        </p:spPr>
        <p:txBody>
          <a:bodyPr wrap="square" lIns="0" tIns="0" rIns="0" bIns="0" rtlCol="0" anchor="ctr"/>
          <a:lstStyle/>
          <a:p>
            <a:pPr marL="0" indent="0" algn="l">
              <a:buNone/>
            </a:pPr>
            <a:r>
              <a:rPr lang="en-US" sz="1800" i="1" dirty="0">
                <a:solidFill>
                  <a:srgbClr val="B4532A"/>
                </a:solidFill>
                <a:latin typeface="Cambria" pitchFamily="34" charset="0"/>
                <a:ea typeface="Cambria" pitchFamily="34" charset="-122"/>
                <a:cs typeface="Cambria" pitchFamily="34" charset="-120"/>
              </a:rPr>
              <a:t>A</a:t>
            </a:r>
            <a:r>
              <a:rPr lang="en-US" sz="1800" i="1" baseline="-40000" dirty="0">
                <a:solidFill>
                  <a:srgbClr val="B4532A"/>
                </a:solidFill>
                <a:latin typeface="Cambria" pitchFamily="34" charset="0"/>
                <a:ea typeface="Cambria" pitchFamily="34" charset="-122"/>
                <a:cs typeface="Cambria" pitchFamily="34" charset="-120"/>
              </a:rPr>
              <a:t>2</a:t>
            </a:r>
            <a:r>
              <a:rPr lang="en-US" sz="1800" i="1" dirty="0">
                <a:solidFill>
                  <a:srgbClr val="B4532A"/>
                </a:solidFill>
                <a:latin typeface="Cambria" pitchFamily="34" charset="0"/>
                <a:ea typeface="Cambria" pitchFamily="34" charset="-122"/>
                <a:cs typeface="Cambria" pitchFamily="34" charset="-120"/>
              </a:rPr>
              <a:t> = {g</a:t>
            </a:r>
            <a:r>
              <a:rPr lang="en-US" sz="1800" i="1" baseline="-40000" dirty="0">
                <a:solidFill>
                  <a:srgbClr val="B4532A"/>
                </a:solidFill>
                <a:latin typeface="Cambria" pitchFamily="34" charset="0"/>
                <a:ea typeface="Cambria" pitchFamily="34" charset="-122"/>
                <a:cs typeface="Cambria" pitchFamily="34" charset="-120"/>
              </a:rPr>
              <a:t>4</a:t>
            </a:r>
            <a:r>
              <a:rPr lang="en-US" sz="1800" i="1" dirty="0">
                <a:solidFill>
                  <a:srgbClr val="B4532A"/>
                </a:solidFill>
                <a:latin typeface="Cambria" pitchFamily="34" charset="0"/>
                <a:ea typeface="Cambria" pitchFamily="34" charset="-122"/>
                <a:cs typeface="Cambria" pitchFamily="34" charset="-120"/>
              </a:rPr>
              <a:t>},   A</a:t>
            </a:r>
            <a:r>
              <a:rPr lang="en-US" sz="1800" i="1" baseline="-40000" dirty="0">
                <a:solidFill>
                  <a:srgbClr val="B4532A"/>
                </a:solidFill>
                <a:latin typeface="Cambria" pitchFamily="34" charset="0"/>
                <a:ea typeface="Cambria" pitchFamily="34" charset="-122"/>
                <a:cs typeface="Cambria" pitchFamily="34" charset="-120"/>
              </a:rPr>
              <a:t>4</a:t>
            </a:r>
            <a:r>
              <a:rPr lang="en-US" sz="1800" i="1" dirty="0">
                <a:solidFill>
                  <a:srgbClr val="B4532A"/>
                </a:solidFill>
                <a:latin typeface="Cambria" pitchFamily="34" charset="0"/>
                <a:ea typeface="Cambria" pitchFamily="34" charset="-122"/>
                <a:cs typeface="Cambria" pitchFamily="34" charset="-120"/>
              </a:rPr>
              <a:t> = {g</a:t>
            </a:r>
            <a:r>
              <a:rPr lang="en-US" sz="1800" i="1" baseline="-40000" dirty="0">
                <a:solidFill>
                  <a:srgbClr val="B4532A"/>
                </a:solidFill>
                <a:latin typeface="Cambria" pitchFamily="34" charset="0"/>
                <a:ea typeface="Cambria" pitchFamily="34" charset="-122"/>
                <a:cs typeface="Cambria" pitchFamily="34" charset="-120"/>
              </a:rPr>
              <a:t>2</a:t>
            </a:r>
            <a:r>
              <a:rPr lang="en-US" sz="1800" i="1" dirty="0">
                <a:solidFill>
                  <a:srgbClr val="B4532A"/>
                </a:solidFill>
                <a:latin typeface="Cambria" pitchFamily="34" charset="0"/>
                <a:ea typeface="Cambria" pitchFamily="34" charset="-122"/>
                <a:cs typeface="Cambria" pitchFamily="34" charset="-120"/>
              </a:rPr>
              <a:t>}.</a:t>
            </a:r>
            <a:endParaRPr lang="en-US" sz="1800" dirty="0"/>
          </a:p>
        </p:txBody>
      </p:sp>
      <p:sp>
        <p:nvSpPr>
          <p:cNvPr id="13" name="Text 9"/>
          <p:cNvSpPr txBox="1"/>
          <p:nvPr/>
        </p:nvSpPr>
        <p:spPr>
          <a:xfrm>
            <a:off x="7406640" y="5230368"/>
            <a:ext cx="3779215" cy="914400"/>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Agent 2 rises from 1 to 2 and agent 4 from 2 to 4; both become sources, and six envy edges become three.</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4 · ENVY-CYCLE ELIMINATION</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The output, and its EF1 witnesses</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9</a:t>
            </a:r>
            <a:endParaRPr lang="en-US" sz="105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85800" y="1600200"/>
          <a:ext cx="7589520" cy="2194560"/>
        </p:xfrm>
        <a:graphic>
          <a:graphicData uri="http://schemas.openxmlformats.org/drawingml/2006/table">
            <a:tbl>
              <a:tblPr/>
              <a:tblGrid>
                <a:gridCol w="822960">
                  <a:extLst>
                    <a:ext uri="{9D8B030D-6E8A-4147-A177-3AD203B41FA5}">
                      <a16:colId xmlns:a16="http://schemas.microsoft.com/office/drawing/2014/main" val="20000"/>
                    </a:ext>
                  </a:extLst>
                </a:gridCol>
                <a:gridCol w="1691640">
                  <a:extLst>
                    <a:ext uri="{9D8B030D-6E8A-4147-A177-3AD203B41FA5}">
                      <a16:colId xmlns:a16="http://schemas.microsoft.com/office/drawing/2014/main" val="20001"/>
                    </a:ext>
                  </a:extLst>
                </a:gridCol>
                <a:gridCol w="1691640">
                  <a:extLst>
                    <a:ext uri="{9D8B030D-6E8A-4147-A177-3AD203B41FA5}">
                      <a16:colId xmlns:a16="http://schemas.microsoft.com/office/drawing/2014/main" val="20002"/>
                    </a:ext>
                  </a:extLst>
                </a:gridCol>
                <a:gridCol w="1691640">
                  <a:extLst>
                    <a:ext uri="{9D8B030D-6E8A-4147-A177-3AD203B41FA5}">
                      <a16:colId xmlns:a16="http://schemas.microsoft.com/office/drawing/2014/main" val="20003"/>
                    </a:ext>
                  </a:extLst>
                </a:gridCol>
                <a:gridCol w="1691640">
                  <a:extLst>
                    <a:ext uri="{9D8B030D-6E8A-4147-A177-3AD203B41FA5}">
                      <a16:colId xmlns:a16="http://schemas.microsoft.com/office/drawing/2014/main" val="20004"/>
                    </a:ext>
                  </a:extLst>
                </a:gridCol>
              </a:tblGrid>
              <a:tr h="438912">
                <a:tc>
                  <a:txBody>
                    <a:bodyPr/>
                    <a:lstStyle/>
                    <a:p>
                      <a:pPr marL="0" indent="0" algn="ctr">
                        <a:buNone/>
                      </a:pP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A₁ = {g₁,g₇}</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A₂ = {g₄,g₅}</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A₃ = {g₃,g₈}</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A₄ = {g₂,g₆}</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extLst>
                  <a:ext uri="{0D108BD9-81ED-4DB2-BD59-A6C34878D82A}">
                    <a16:rowId xmlns:a16="http://schemas.microsoft.com/office/drawing/2014/main" val="10000"/>
                  </a:ext>
                </a:extLst>
              </a:tr>
              <a:tr h="438912">
                <a:tc>
                  <a:txBody>
                    <a:bodyPr/>
                    <a:lstStyle/>
                    <a:p>
                      <a:pPr marL="0" indent="0" algn="ctr">
                        <a:buNone/>
                      </a:pPr>
                      <a:r>
                        <a:rPr lang="en-US" sz="1450" b="1" i="1" dirty="0">
                          <a:solidFill>
                            <a:srgbClr val="1C2B36"/>
                          </a:solidFill>
                          <a:latin typeface="Cambria" pitchFamily="34" charset="0"/>
                          <a:ea typeface="Cambria" pitchFamily="34" charset="-122"/>
                          <a:cs typeface="Cambria" pitchFamily="34" charset="-120"/>
                        </a:rPr>
                        <a:t>v₁</a:t>
                      </a:r>
                      <a:endParaRPr lang="en-US" sz="145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5</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B4532A"/>
                    </a:solidFill>
                  </a:tcPr>
                </a:tc>
                <a:tc>
                  <a:txBody>
                    <a:bodyPr/>
                    <a:lstStyle/>
                    <a:p>
                      <a:pPr marL="0" indent="0" algn="ctr">
                        <a:buNone/>
                      </a:pPr>
                      <a:r>
                        <a:rPr lang="en-US" sz="1450" b="1" dirty="0">
                          <a:solidFill>
                            <a:srgbClr val="B4532A"/>
                          </a:solidFill>
                          <a:latin typeface="Calibri" pitchFamily="34" charset="0"/>
                          <a:ea typeface="Calibri" pitchFamily="34" charset="-122"/>
                          <a:cs typeface="Calibri" pitchFamily="34" charset="-120"/>
                        </a:rPr>
                        <a:t>8</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5</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4</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1"/>
                  </a:ext>
                </a:extLst>
              </a:tr>
              <a:tr h="438912">
                <a:tc>
                  <a:txBody>
                    <a:bodyPr/>
                    <a:lstStyle/>
                    <a:p>
                      <a:pPr marL="0" indent="0" algn="ctr">
                        <a:buNone/>
                      </a:pPr>
                      <a:r>
                        <a:rPr lang="en-US" sz="1450" b="1" i="1" dirty="0">
                          <a:solidFill>
                            <a:srgbClr val="1C2B36"/>
                          </a:solidFill>
                          <a:latin typeface="Cambria" pitchFamily="34" charset="0"/>
                          <a:ea typeface="Cambria" pitchFamily="34" charset="-122"/>
                          <a:cs typeface="Cambria" pitchFamily="34" charset="-120"/>
                        </a:rPr>
                        <a:t>v₂</a:t>
                      </a:r>
                      <a:endParaRPr lang="en-US" sz="145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4</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7</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2E6E6B"/>
                    </a:solidFill>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4</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5</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2"/>
                  </a:ext>
                </a:extLst>
              </a:tr>
              <a:tr h="438912">
                <a:tc>
                  <a:txBody>
                    <a:bodyPr/>
                    <a:lstStyle/>
                    <a:p>
                      <a:pPr marL="0" indent="0" algn="ctr">
                        <a:buNone/>
                      </a:pPr>
                      <a:r>
                        <a:rPr lang="en-US" sz="1450" b="1" i="1" dirty="0">
                          <a:solidFill>
                            <a:srgbClr val="1C2B36"/>
                          </a:solidFill>
                          <a:latin typeface="Cambria" pitchFamily="34" charset="0"/>
                          <a:ea typeface="Cambria" pitchFamily="34" charset="-122"/>
                          <a:cs typeface="Cambria" pitchFamily="34" charset="-120"/>
                        </a:rPr>
                        <a:t>v₃</a:t>
                      </a:r>
                      <a:endParaRPr lang="en-US" sz="145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50" b="1" dirty="0">
                          <a:solidFill>
                            <a:srgbClr val="B4532A"/>
                          </a:solidFill>
                          <a:latin typeface="Calibri" pitchFamily="34" charset="0"/>
                          <a:ea typeface="Calibri" pitchFamily="34" charset="-122"/>
                          <a:cs typeface="Calibri" pitchFamily="34" charset="-120"/>
                        </a:rPr>
                        <a:t>7</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4</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6</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3D5A80"/>
                    </a:solidFill>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3</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3"/>
                  </a:ext>
                </a:extLst>
              </a:tr>
              <a:tr h="438912">
                <a:tc>
                  <a:txBody>
                    <a:bodyPr/>
                    <a:lstStyle/>
                    <a:p>
                      <a:pPr marL="0" indent="0" algn="ctr">
                        <a:buNone/>
                      </a:pPr>
                      <a:r>
                        <a:rPr lang="en-US" sz="1450" b="1" i="1" dirty="0">
                          <a:solidFill>
                            <a:srgbClr val="1C2B36"/>
                          </a:solidFill>
                          <a:latin typeface="Cambria" pitchFamily="34" charset="0"/>
                          <a:ea typeface="Cambria" pitchFamily="34" charset="-122"/>
                          <a:cs typeface="Cambria" pitchFamily="34" charset="-120"/>
                        </a:rPr>
                        <a:t>v₄</a:t>
                      </a:r>
                      <a:endParaRPr lang="en-US" sz="145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450" b="1" dirty="0">
                          <a:solidFill>
                            <a:srgbClr val="B4532A"/>
                          </a:solidFill>
                          <a:latin typeface="Calibri" pitchFamily="34" charset="0"/>
                          <a:ea typeface="Calibri" pitchFamily="34" charset="-122"/>
                          <a:cs typeface="Calibri" pitchFamily="34" charset="-120"/>
                        </a:rPr>
                        <a:t>8</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4</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dirty="0">
                          <a:solidFill>
                            <a:srgbClr val="2E3A44"/>
                          </a:solidFill>
                          <a:latin typeface="Calibri" pitchFamily="34" charset="0"/>
                          <a:ea typeface="Calibri" pitchFamily="34" charset="-122"/>
                          <a:cs typeface="Calibri" pitchFamily="34" charset="-120"/>
                        </a:rPr>
                        <a:t>4</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450" b="1" dirty="0">
                          <a:solidFill>
                            <a:srgbClr val="FFFFFF"/>
                          </a:solidFill>
                          <a:latin typeface="Calibri" pitchFamily="34" charset="0"/>
                          <a:ea typeface="Calibri" pitchFamily="34" charset="-122"/>
                          <a:cs typeface="Calibri" pitchFamily="34" charset="-120"/>
                        </a:rPr>
                        <a:t>5</a:t>
                      </a:r>
                      <a:endParaRPr lang="en-US" sz="145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8A6D1F"/>
                    </a:solidFill>
                  </a:tcPr>
                </a:tc>
                <a:extLst>
                  <a:ext uri="{0D108BD9-81ED-4DB2-BD59-A6C34878D82A}">
                    <a16:rowId xmlns:a16="http://schemas.microsoft.com/office/drawing/2014/main" val="10004"/>
                  </a:ext>
                </a:extLst>
              </a:tr>
            </a:tbl>
          </a:graphicData>
        </a:graphic>
      </p:graphicFrame>
      <p:sp>
        <p:nvSpPr>
          <p:cNvPr id="6" name="Shape 3"/>
          <p:cNvSpPr/>
          <p:nvPr/>
        </p:nvSpPr>
        <p:spPr>
          <a:xfrm>
            <a:off x="8641080" y="1600200"/>
            <a:ext cx="2864815" cy="2423160"/>
          </a:xfrm>
          <a:prstGeom prst="roundRect">
            <a:avLst>
              <a:gd name="adj" fmla="val 1887"/>
            </a:avLst>
          </a:prstGeom>
          <a:solidFill>
            <a:srgbClr val="F1F4F6"/>
          </a:solidFill>
          <a:ln w="9525">
            <a:solidFill>
              <a:srgbClr val="F1F4F6"/>
            </a:solidFill>
            <a:prstDash val="solid"/>
          </a:ln>
        </p:spPr>
      </p:sp>
      <p:sp>
        <p:nvSpPr>
          <p:cNvPr id="7" name="Text 4"/>
          <p:cNvSpPr txBox="1"/>
          <p:nvPr/>
        </p:nvSpPr>
        <p:spPr>
          <a:xfrm>
            <a:off x="8915400" y="1792224"/>
            <a:ext cx="2316175" cy="310896"/>
          </a:xfrm>
          <a:prstGeom prst="rect">
            <a:avLst/>
          </a:prstGeom>
          <a:noFill/>
          <a:ln/>
        </p:spPr>
        <p:txBody>
          <a:bodyPr wrap="square" lIns="0" tIns="0" rIns="0" bIns="0" rtlCol="0" anchor="ctr"/>
          <a:lstStyle/>
          <a:p>
            <a:pPr marL="0" indent="0">
              <a:buNone/>
            </a:pPr>
            <a:r>
              <a:rPr lang="en-US" sz="1400" b="1" kern="0" spc="50" dirty="0">
                <a:solidFill>
                  <a:srgbClr val="B4532A"/>
                </a:solidFill>
                <a:latin typeface="Calibri" pitchFamily="34" charset="0"/>
                <a:ea typeface="Calibri" pitchFamily="34" charset="-122"/>
                <a:cs typeface="Calibri" pitchFamily="34" charset="-120"/>
              </a:rPr>
              <a:t>THREE ENVY EDGES</a:t>
            </a:r>
            <a:endParaRPr lang="en-US" sz="1400" dirty="0"/>
          </a:p>
        </p:txBody>
      </p:sp>
      <p:sp>
        <p:nvSpPr>
          <p:cNvPr id="8" name="Text 5"/>
          <p:cNvSpPr txBox="1"/>
          <p:nvPr/>
        </p:nvSpPr>
        <p:spPr>
          <a:xfrm>
            <a:off x="8915400" y="2194560"/>
            <a:ext cx="2316175" cy="365760"/>
          </a:xfrm>
          <a:prstGeom prst="rect">
            <a:avLst/>
          </a:prstGeom>
          <a:noFill/>
          <a:ln/>
        </p:spPr>
        <p:txBody>
          <a:bodyPr wrap="square" lIns="0" tIns="0" rIns="0" bIns="0" rtlCol="0" anchor="t"/>
          <a:lstStyle/>
          <a:p>
            <a:pPr marL="0" indent="0" algn="l">
              <a:lnSpc>
                <a:spcPts val="2346"/>
              </a:lnSpc>
              <a:buNone/>
            </a:pPr>
            <a:r>
              <a:rPr lang="en-US" sz="1700" b="1" dirty="0">
                <a:solidFill>
                  <a:srgbClr val="1C2B36"/>
                </a:solidFill>
                <a:latin typeface="Calibri" pitchFamily="34" charset="0"/>
                <a:ea typeface="Calibri" pitchFamily="34" charset="-122"/>
                <a:cs typeface="Calibri" pitchFamily="34" charset="-120"/>
              </a:rPr>
              <a:t>1 → 2,   3 → 1,   4 → 1</a:t>
            </a:r>
            <a:endParaRPr lang="en-US" sz="1700" dirty="0"/>
          </a:p>
        </p:txBody>
      </p:sp>
      <p:sp>
        <p:nvSpPr>
          <p:cNvPr id="9" name="Text 6"/>
          <p:cNvSpPr txBox="1"/>
          <p:nvPr/>
        </p:nvSpPr>
        <p:spPr>
          <a:xfrm>
            <a:off x="8915400" y="2606040"/>
            <a:ext cx="2316175" cy="731520"/>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and no agent envies two others.</a:t>
            </a:r>
            <a:endParaRPr lang="en-US" sz="1600" dirty="0"/>
          </a:p>
        </p:txBody>
      </p:sp>
      <p:sp>
        <p:nvSpPr>
          <p:cNvPr id="5" name="Shape 7"/>
          <p:cNvSpPr/>
          <p:nvPr/>
        </p:nvSpPr>
        <p:spPr>
          <a:xfrm>
            <a:off x="685800" y="4206240"/>
            <a:ext cx="10820095" cy="1600200"/>
          </a:xfrm>
          <a:prstGeom prst="roundRect">
            <a:avLst>
              <a:gd name="adj" fmla="val 2857"/>
            </a:avLst>
          </a:prstGeom>
          <a:solidFill>
            <a:srgbClr val="FFFFFF"/>
          </a:solidFill>
          <a:ln w="15875">
            <a:solidFill>
              <a:srgbClr val="B4532A"/>
            </a:solidFill>
            <a:prstDash val="solid"/>
          </a:ln>
        </p:spPr>
      </p:sp>
      <p:sp>
        <p:nvSpPr>
          <p:cNvPr id="11" name="Text 8"/>
          <p:cNvSpPr txBox="1"/>
          <p:nvPr/>
        </p:nvSpPr>
        <p:spPr>
          <a:xfrm>
            <a:off x="1051560" y="4389120"/>
            <a:ext cx="10088575"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CHECKING EF1</a:t>
            </a:r>
            <a:endParaRPr lang="en-US" sz="1500" dirty="0"/>
          </a:p>
        </p:txBody>
      </p:sp>
      <p:sp>
        <p:nvSpPr>
          <p:cNvPr id="12" name="Text 9"/>
          <p:cNvSpPr txBox="1"/>
          <p:nvPr/>
        </p:nvSpPr>
        <p:spPr>
          <a:xfrm>
            <a:off x="1051560" y="4846320"/>
            <a:ext cx="3362858" cy="402336"/>
          </a:xfrm>
          <a:prstGeom prst="rect">
            <a:avLst/>
          </a:prstGeom>
          <a:noFill/>
          <a:ln/>
        </p:spPr>
        <p:txBody>
          <a:bodyPr wrap="square" lIns="0" tIns="0" rIns="0" bIns="0" rtlCol="0" anchor="ctr"/>
          <a:lstStyle/>
          <a:p>
            <a:pPr marL="0" indent="0" algn="l">
              <a:buNone/>
            </a:pPr>
            <a:r>
              <a:rPr lang="en-US" sz="1700" i="1" dirty="0">
                <a:solidFill>
                  <a:srgbClr val="1C2B36"/>
                </a:solidFill>
                <a:latin typeface="Cambria" pitchFamily="34" charset="0"/>
                <a:ea typeface="Cambria" pitchFamily="34" charset="-122"/>
                <a:cs typeface="Cambria" pitchFamily="34" charset="-120"/>
              </a:rPr>
              <a:t>v</a:t>
            </a:r>
            <a:r>
              <a:rPr lang="en-US" sz="1700" i="1" baseline="-40000" dirty="0">
                <a:solidFill>
                  <a:srgbClr val="1C2B36"/>
                </a:solidFill>
                <a:latin typeface="Cambria" pitchFamily="34" charset="0"/>
                <a:ea typeface="Cambria" pitchFamily="34" charset="-122"/>
                <a:cs typeface="Cambria" pitchFamily="34" charset="-120"/>
              </a:rPr>
              <a:t>1</a:t>
            </a:r>
            <a:r>
              <a:rPr lang="en-US" sz="1700" i="1" dirty="0">
                <a:solidFill>
                  <a:srgbClr val="1C2B36"/>
                </a:solidFill>
                <a:latin typeface="Cambria" pitchFamily="34" charset="0"/>
                <a:ea typeface="Cambria" pitchFamily="34" charset="-122"/>
                <a:cs typeface="Cambria" pitchFamily="34" charset="-120"/>
              </a:rPr>
              <a:t>(A</a:t>
            </a:r>
            <a:r>
              <a:rPr lang="en-US" sz="1700" i="1" baseline="-40000" dirty="0">
                <a:solidFill>
                  <a:srgbClr val="1C2B36"/>
                </a:solidFill>
                <a:latin typeface="Cambria" pitchFamily="34" charset="0"/>
                <a:ea typeface="Cambria" pitchFamily="34" charset="-122"/>
                <a:cs typeface="Cambria" pitchFamily="34" charset="-120"/>
              </a:rPr>
              <a:t>2</a:t>
            </a:r>
            <a:r>
              <a:rPr lang="en-US" sz="1700" i="1" dirty="0">
                <a:solidFill>
                  <a:srgbClr val="1C2B36"/>
                </a:solidFill>
                <a:latin typeface="Cambria" pitchFamily="34" charset="0"/>
                <a:ea typeface="Cambria" pitchFamily="34" charset="-122"/>
                <a:cs typeface="Cambria" pitchFamily="34" charset="-120"/>
              </a:rPr>
              <a:t> \ {g</a:t>
            </a:r>
            <a:r>
              <a:rPr lang="en-US" sz="1700" i="1" baseline="-40000" dirty="0">
                <a:solidFill>
                  <a:srgbClr val="1C2B36"/>
                </a:solidFill>
                <a:latin typeface="Cambria" pitchFamily="34" charset="0"/>
                <a:ea typeface="Cambria" pitchFamily="34" charset="-122"/>
                <a:cs typeface="Cambria" pitchFamily="34" charset="-120"/>
              </a:rPr>
              <a:t>5</a:t>
            </a:r>
            <a:r>
              <a:rPr lang="en-US" sz="1700" i="1" dirty="0">
                <a:solidFill>
                  <a:srgbClr val="1C2B36"/>
                </a:solidFill>
                <a:latin typeface="Cambria" pitchFamily="34" charset="0"/>
                <a:ea typeface="Cambria" pitchFamily="34" charset="-122"/>
                <a:cs typeface="Cambria" pitchFamily="34" charset="-120"/>
              </a:rPr>
              <a:t>}) = 2 ≤ 5</a:t>
            </a:r>
            <a:endParaRPr lang="en-US" sz="1700" dirty="0"/>
          </a:p>
        </p:txBody>
      </p:sp>
      <p:sp>
        <p:nvSpPr>
          <p:cNvPr id="13" name="Text 10"/>
          <p:cNvSpPr txBox="1"/>
          <p:nvPr/>
        </p:nvSpPr>
        <p:spPr>
          <a:xfrm>
            <a:off x="4414418" y="4846320"/>
            <a:ext cx="3362858" cy="402336"/>
          </a:xfrm>
          <a:prstGeom prst="rect">
            <a:avLst/>
          </a:prstGeom>
          <a:noFill/>
          <a:ln/>
        </p:spPr>
        <p:txBody>
          <a:bodyPr wrap="square" lIns="0" tIns="0" rIns="0" bIns="0" rtlCol="0" anchor="ctr"/>
          <a:lstStyle/>
          <a:p>
            <a:pPr marL="0" indent="0" algn="l">
              <a:buNone/>
            </a:pPr>
            <a:r>
              <a:rPr lang="en-US" sz="1700" i="1" dirty="0">
                <a:solidFill>
                  <a:srgbClr val="1C2B36"/>
                </a:solidFill>
                <a:latin typeface="Cambria" pitchFamily="34" charset="0"/>
                <a:ea typeface="Cambria" pitchFamily="34" charset="-122"/>
                <a:cs typeface="Cambria" pitchFamily="34" charset="-120"/>
              </a:rPr>
              <a:t>v</a:t>
            </a:r>
            <a:r>
              <a:rPr lang="en-US" sz="1700" i="1" baseline="-40000" dirty="0">
                <a:solidFill>
                  <a:srgbClr val="1C2B36"/>
                </a:solidFill>
                <a:latin typeface="Cambria" pitchFamily="34" charset="0"/>
                <a:ea typeface="Cambria" pitchFamily="34" charset="-122"/>
                <a:cs typeface="Cambria" pitchFamily="34" charset="-120"/>
              </a:rPr>
              <a:t>3</a:t>
            </a:r>
            <a:r>
              <a:rPr lang="en-US" sz="1700" i="1" dirty="0">
                <a:solidFill>
                  <a:srgbClr val="1C2B36"/>
                </a:solidFill>
                <a:latin typeface="Cambria" pitchFamily="34" charset="0"/>
                <a:ea typeface="Cambria" pitchFamily="34" charset="-122"/>
                <a:cs typeface="Cambria" pitchFamily="34" charset="-120"/>
              </a:rPr>
              <a:t>(A</a:t>
            </a:r>
            <a:r>
              <a:rPr lang="en-US" sz="1700" i="1" baseline="-40000" dirty="0">
                <a:solidFill>
                  <a:srgbClr val="1C2B36"/>
                </a:solidFill>
                <a:latin typeface="Cambria" pitchFamily="34" charset="0"/>
                <a:ea typeface="Cambria" pitchFamily="34" charset="-122"/>
                <a:cs typeface="Cambria" pitchFamily="34" charset="-120"/>
              </a:rPr>
              <a:t>1</a:t>
            </a:r>
            <a:r>
              <a:rPr lang="en-US" sz="1700" i="1" dirty="0">
                <a:solidFill>
                  <a:srgbClr val="1C2B36"/>
                </a:solidFill>
                <a:latin typeface="Cambria" pitchFamily="34" charset="0"/>
                <a:ea typeface="Cambria" pitchFamily="34" charset="-122"/>
                <a:cs typeface="Cambria" pitchFamily="34" charset="-120"/>
              </a:rPr>
              <a:t> \ {g</a:t>
            </a:r>
            <a:r>
              <a:rPr lang="en-US" sz="1700" i="1" baseline="-40000" dirty="0">
                <a:solidFill>
                  <a:srgbClr val="1C2B36"/>
                </a:solidFill>
                <a:latin typeface="Cambria" pitchFamily="34" charset="0"/>
                <a:ea typeface="Cambria" pitchFamily="34" charset="-122"/>
                <a:cs typeface="Cambria" pitchFamily="34" charset="-120"/>
              </a:rPr>
              <a:t>7</a:t>
            </a:r>
            <a:r>
              <a:rPr lang="en-US" sz="1700" i="1" dirty="0">
                <a:solidFill>
                  <a:srgbClr val="1C2B36"/>
                </a:solidFill>
                <a:latin typeface="Cambria" pitchFamily="34" charset="0"/>
                <a:ea typeface="Cambria" pitchFamily="34" charset="-122"/>
                <a:cs typeface="Cambria" pitchFamily="34" charset="-120"/>
              </a:rPr>
              <a:t>}) = 2 ≤ 6</a:t>
            </a:r>
            <a:endParaRPr lang="en-US" sz="1700" dirty="0"/>
          </a:p>
        </p:txBody>
      </p:sp>
      <p:sp>
        <p:nvSpPr>
          <p:cNvPr id="14" name="Text 11"/>
          <p:cNvSpPr txBox="1"/>
          <p:nvPr/>
        </p:nvSpPr>
        <p:spPr>
          <a:xfrm>
            <a:off x="7777277" y="4846320"/>
            <a:ext cx="3362858" cy="402336"/>
          </a:xfrm>
          <a:prstGeom prst="rect">
            <a:avLst/>
          </a:prstGeom>
          <a:noFill/>
          <a:ln/>
        </p:spPr>
        <p:txBody>
          <a:bodyPr wrap="square" lIns="0" tIns="0" rIns="0" bIns="0" rtlCol="0" anchor="ctr"/>
          <a:lstStyle/>
          <a:p>
            <a:pPr marL="0" indent="0" algn="l">
              <a:buNone/>
            </a:pPr>
            <a:r>
              <a:rPr lang="en-US" sz="1700" i="1" dirty="0">
                <a:solidFill>
                  <a:srgbClr val="1C2B36"/>
                </a:solidFill>
                <a:latin typeface="Cambria" pitchFamily="34" charset="0"/>
                <a:ea typeface="Cambria" pitchFamily="34" charset="-122"/>
                <a:cs typeface="Cambria" pitchFamily="34" charset="-120"/>
              </a:rPr>
              <a:t>v</a:t>
            </a:r>
            <a:r>
              <a:rPr lang="en-US" sz="1700" i="1" baseline="-40000" dirty="0">
                <a:solidFill>
                  <a:srgbClr val="1C2B36"/>
                </a:solidFill>
                <a:latin typeface="Cambria" pitchFamily="34" charset="0"/>
                <a:ea typeface="Cambria" pitchFamily="34" charset="-122"/>
                <a:cs typeface="Cambria" pitchFamily="34" charset="-120"/>
              </a:rPr>
              <a:t>4</a:t>
            </a:r>
            <a:r>
              <a:rPr lang="en-US" sz="1700" i="1" dirty="0">
                <a:solidFill>
                  <a:srgbClr val="1C2B36"/>
                </a:solidFill>
                <a:latin typeface="Cambria" pitchFamily="34" charset="0"/>
                <a:ea typeface="Cambria" pitchFamily="34" charset="-122"/>
                <a:cs typeface="Cambria" pitchFamily="34" charset="-120"/>
              </a:rPr>
              <a:t>(A</a:t>
            </a:r>
            <a:r>
              <a:rPr lang="en-US" sz="1700" i="1" baseline="-40000" dirty="0">
                <a:solidFill>
                  <a:srgbClr val="1C2B36"/>
                </a:solidFill>
                <a:latin typeface="Cambria" pitchFamily="34" charset="0"/>
                <a:ea typeface="Cambria" pitchFamily="34" charset="-122"/>
                <a:cs typeface="Cambria" pitchFamily="34" charset="-120"/>
              </a:rPr>
              <a:t>1</a:t>
            </a:r>
            <a:r>
              <a:rPr lang="en-US" sz="1700" i="1" dirty="0">
                <a:solidFill>
                  <a:srgbClr val="1C2B36"/>
                </a:solidFill>
                <a:latin typeface="Cambria" pitchFamily="34" charset="0"/>
                <a:ea typeface="Cambria" pitchFamily="34" charset="-122"/>
                <a:cs typeface="Cambria" pitchFamily="34" charset="-120"/>
              </a:rPr>
              <a:t> \ {g</a:t>
            </a:r>
            <a:r>
              <a:rPr lang="en-US" sz="1700" i="1" baseline="-40000" dirty="0">
                <a:solidFill>
                  <a:srgbClr val="1C2B36"/>
                </a:solidFill>
                <a:latin typeface="Cambria" pitchFamily="34" charset="0"/>
                <a:ea typeface="Cambria" pitchFamily="34" charset="-122"/>
                <a:cs typeface="Cambria" pitchFamily="34" charset="-120"/>
              </a:rPr>
              <a:t>7</a:t>
            </a:r>
            <a:r>
              <a:rPr lang="en-US" sz="1700" i="1" dirty="0">
                <a:solidFill>
                  <a:srgbClr val="1C2B36"/>
                </a:solidFill>
                <a:latin typeface="Cambria" pitchFamily="34" charset="0"/>
                <a:ea typeface="Cambria" pitchFamily="34" charset="-122"/>
                <a:cs typeface="Cambria" pitchFamily="34" charset="-120"/>
              </a:rPr>
              <a:t>}) = 5 ≤ 5</a:t>
            </a:r>
            <a:endParaRPr lang="en-US" sz="1700" dirty="0"/>
          </a:p>
        </p:txBody>
      </p:sp>
      <p:sp>
        <p:nvSpPr>
          <p:cNvPr id="15" name="Text 12"/>
          <p:cNvSpPr txBox="1"/>
          <p:nvPr/>
        </p:nvSpPr>
        <p:spPr>
          <a:xfrm>
            <a:off x="1051560" y="5303520"/>
            <a:ext cx="10088575" cy="411480"/>
          </a:xfrm>
          <a:prstGeom prst="rect">
            <a:avLst/>
          </a:prstGeom>
          <a:noFill/>
          <a:ln/>
        </p:spPr>
        <p:txBody>
          <a:bodyPr wrap="square" lIns="0" tIns="0" rIns="0" bIns="0" rtlCol="0" anchor="t"/>
          <a:lstStyle/>
          <a:p>
            <a:pPr marL="0" indent="0" algn="l">
              <a:lnSpc>
                <a:spcPts val="2208"/>
              </a:lnSpc>
              <a:buNone/>
            </a:pPr>
            <a:r>
              <a:rPr lang="en-US" sz="1600" i="1" dirty="0">
                <a:solidFill>
                  <a:srgbClr val="6E7C88"/>
                </a:solidFill>
                <a:latin typeface="Calibri" pitchFamily="34" charset="0"/>
                <a:ea typeface="Calibri" pitchFamily="34" charset="-122"/>
                <a:cs typeface="Calibri" pitchFamily="34" charset="-120"/>
              </a:rPr>
              <a:t>One good repairs each edge, so the allocation is EF1 — exactly as the invariant promised.</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1">
    <p:bg>
      <p:bgPr>
        <a:solidFill>
          <a:srgbClr val="1C2B36"/>
        </a:solidFill>
        <a:effectLst/>
      </p:bgPr>
    </p:bg>
    <p:spTree>
      <p:nvGrpSpPr>
        <p:cNvPr id="1" name=""/>
        <p:cNvGrpSpPr/>
        <p:nvPr/>
      </p:nvGrpSpPr>
      <p:grpSpPr>
        <a:xfrm>
          <a:off x="0" y="0"/>
          <a:ext cx="0" cy="0"/>
          <a:chOff x="0" y="0"/>
          <a:chExt cx="0" cy="0"/>
        </a:xfrm>
      </p:grpSpPr>
      <p:sp>
        <p:nvSpPr>
          <p:cNvPr id="2" name="Text 0"/>
          <p:cNvSpPr txBox="1"/>
          <p:nvPr/>
        </p:nvSpPr>
        <p:spPr>
          <a:xfrm>
            <a:off x="685800" y="1828800"/>
            <a:ext cx="2743200" cy="2011680"/>
          </a:xfrm>
          <a:prstGeom prst="rect">
            <a:avLst/>
          </a:prstGeom>
          <a:noFill/>
          <a:ln/>
        </p:spPr>
        <p:txBody>
          <a:bodyPr wrap="square" lIns="0" tIns="0" rIns="0" bIns="0" rtlCol="0" anchor="ctr"/>
          <a:lstStyle/>
          <a:p>
            <a:pPr marL="0" indent="0">
              <a:buNone/>
            </a:pPr>
            <a:r>
              <a:rPr lang="en-US" sz="13000" b="1" dirty="0">
                <a:solidFill>
                  <a:srgbClr val="3C4C58"/>
                </a:solidFill>
                <a:latin typeface="Cambria" pitchFamily="34" charset="0"/>
                <a:ea typeface="Cambria" pitchFamily="34" charset="-122"/>
                <a:cs typeface="Cambria" pitchFamily="34" charset="-120"/>
              </a:rPr>
              <a:t>5</a:t>
            </a:r>
            <a:endParaRPr lang="en-US" sz="13000" dirty="0"/>
          </a:p>
        </p:txBody>
      </p:sp>
      <p:sp>
        <p:nvSpPr>
          <p:cNvPr id="3" name="Text 1"/>
          <p:cNvSpPr txBox="1"/>
          <p:nvPr/>
        </p:nvSpPr>
        <p:spPr>
          <a:xfrm>
            <a:off x="3337560" y="2103120"/>
            <a:ext cx="8168335" cy="86868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Doubly monotone valuations</a:t>
            </a:r>
            <a:endParaRPr lang="en-US" sz="4000" dirty="0"/>
          </a:p>
        </p:txBody>
      </p:sp>
      <p:sp>
        <p:nvSpPr>
          <p:cNvPr id="4" name="Text 2"/>
          <p:cNvSpPr txBox="1"/>
          <p:nvPr/>
        </p:nvSpPr>
        <p:spPr>
          <a:xfrm>
            <a:off x="3383280" y="3035808"/>
            <a:ext cx="7894015" cy="502920"/>
          </a:xfrm>
          <a:prstGeom prst="rect">
            <a:avLst/>
          </a:prstGeom>
          <a:noFill/>
          <a:ln/>
        </p:spPr>
        <p:txBody>
          <a:bodyPr wrap="square" lIns="0" tIns="0" rIns="0" bIns="0" rtlCol="0" anchor="ctr"/>
          <a:lstStyle/>
          <a:p>
            <a:pPr marL="0" indent="0">
              <a:buNone/>
            </a:pPr>
            <a:r>
              <a:rPr lang="en-US" sz="1700" dirty="0">
                <a:solidFill>
                  <a:srgbClr val="AFBECA"/>
                </a:solidFill>
                <a:latin typeface="Calibri" pitchFamily="34" charset="0"/>
                <a:ea typeface="Calibri" pitchFamily="34" charset="-122"/>
                <a:cs typeface="Calibri" pitchFamily="34" charset="-120"/>
              </a:rPr>
              <a:t>Chores, mixtures, and the top-trading repair</a:t>
            </a:r>
            <a:endParaRPr lang="en-US" sz="1700" dirty="0"/>
          </a:p>
        </p:txBody>
      </p:sp>
      <p:sp>
        <p:nvSpPr>
          <p:cNvPr id="5" name="Text 3"/>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11</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5 · DOUBLY MONOTONE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Chores: the mirror attempt</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12</a:t>
            </a:r>
            <a:endParaRPr lang="en-US" sz="1050" dirty="0"/>
          </a:p>
        </p:txBody>
      </p:sp>
      <p:sp>
        <p:nvSpPr>
          <p:cNvPr id="5" name="Shape 3"/>
          <p:cNvSpPr/>
          <p:nvPr/>
        </p:nvSpPr>
        <p:spPr>
          <a:xfrm>
            <a:off x="685800" y="1536192"/>
            <a:ext cx="10820095" cy="1143000"/>
          </a:xfrm>
          <a:prstGeom prst="roundRect">
            <a:avLst>
              <a:gd name="adj" fmla="val 4000"/>
            </a:avLst>
          </a:prstGeom>
          <a:solidFill>
            <a:srgbClr val="F1F4F6"/>
          </a:solidFill>
          <a:ln w="9525">
            <a:solidFill>
              <a:srgbClr val="F1F4F6"/>
            </a:solidFill>
            <a:prstDash val="solid"/>
          </a:ln>
        </p:spPr>
      </p:sp>
      <p:sp>
        <p:nvSpPr>
          <p:cNvPr id="6" name="Text 4"/>
          <p:cNvSpPr txBox="1"/>
          <p:nvPr/>
        </p:nvSpPr>
        <p:spPr>
          <a:xfrm>
            <a:off x="1051560" y="1700784"/>
            <a:ext cx="10088575" cy="365760"/>
          </a:xfrm>
          <a:prstGeom prst="rect">
            <a:avLst/>
          </a:prstGeom>
          <a:noFill/>
          <a:ln/>
        </p:spPr>
        <p:txBody>
          <a:bodyPr wrap="square" lIns="0" tIns="0" rIns="0" bIns="0" rtlCol="0" anchor="t"/>
          <a:lstStyle/>
          <a:p>
            <a:pPr marL="0" indent="0" algn="l">
              <a:lnSpc>
                <a:spcPts val="2277"/>
              </a:lnSpc>
              <a:buNone/>
            </a:pPr>
            <a:r>
              <a:rPr lang="en-US" sz="1650" dirty="0">
                <a:solidFill>
                  <a:srgbClr val="6E7C88"/>
                </a:solidFill>
                <a:latin typeface="Calibri" pitchFamily="34" charset="0"/>
                <a:ea typeface="Calibri" pitchFamily="34" charset="-122"/>
                <a:cs typeface="Calibri" pitchFamily="34" charset="-120"/>
              </a:rPr>
              <a:t>For chores the EF1 witness lies in the envious agent's own bundle:</a:t>
            </a:r>
            <a:endParaRPr lang="en-US" sz="1650" dirty="0"/>
          </a:p>
        </p:txBody>
      </p:sp>
      <p:sp>
        <p:nvSpPr>
          <p:cNvPr id="7" name="Text 5"/>
          <p:cNvSpPr txBox="1"/>
          <p:nvPr/>
        </p:nvSpPr>
        <p:spPr>
          <a:xfrm>
            <a:off x="1051560" y="2121408"/>
            <a:ext cx="10088575" cy="402336"/>
          </a:xfrm>
          <a:prstGeom prst="rect">
            <a:avLst/>
          </a:prstGeom>
          <a:noFill/>
          <a:ln/>
        </p:spPr>
        <p:txBody>
          <a:bodyPr wrap="square" lIns="0" tIns="0" rIns="0" bIns="0" rtlCol="0" anchor="ctr"/>
          <a:lstStyle/>
          <a:p>
            <a:pPr marL="0" indent="0" algn="l">
              <a:buNone/>
            </a:pPr>
            <a:r>
              <a:rPr lang="en-US" sz="2000" i="1" dirty="0">
                <a:solidFill>
                  <a:srgbClr val="1C2B36"/>
                </a:solidFill>
                <a:latin typeface="Cambria" pitchFamily="34" charset="0"/>
                <a:ea typeface="Cambria" pitchFamily="34" charset="-122"/>
                <a:cs typeface="Cambria" pitchFamily="34" charset="-120"/>
              </a:rPr>
              <a:t>∃ c ∈ A</a:t>
            </a:r>
            <a:r>
              <a:rPr lang="en-US" sz="2000" i="1" baseline="-40000" dirty="0">
                <a:solidFill>
                  <a:srgbClr val="1C2B36"/>
                </a:solidFill>
                <a:latin typeface="Cambria" pitchFamily="34" charset="0"/>
                <a:ea typeface="Cambria" pitchFamily="34" charset="-122"/>
                <a:cs typeface="Cambria" pitchFamily="34" charset="-120"/>
              </a:rPr>
              <a:t>i</a:t>
            </a:r>
            <a:r>
              <a:rPr lang="en-US" sz="2000" i="1" dirty="0">
                <a:solidFill>
                  <a:srgbClr val="1C2B36"/>
                </a:solidFill>
                <a:latin typeface="Cambria" pitchFamily="34" charset="0"/>
                <a:ea typeface="Cambria" pitchFamily="34" charset="-122"/>
                <a:cs typeface="Cambria" pitchFamily="34" charset="-120"/>
              </a:rPr>
              <a:t> :   v</a:t>
            </a:r>
            <a:r>
              <a:rPr lang="en-US" sz="2000" i="1" baseline="-40000" dirty="0">
                <a:solidFill>
                  <a:srgbClr val="1C2B36"/>
                </a:solidFill>
                <a:latin typeface="Cambria" pitchFamily="34" charset="0"/>
                <a:ea typeface="Cambria" pitchFamily="34" charset="-122"/>
                <a:cs typeface="Cambria" pitchFamily="34" charset="-120"/>
              </a:rPr>
              <a:t>i</a:t>
            </a:r>
            <a:r>
              <a:rPr lang="en-US" sz="2000" i="1" dirty="0">
                <a:solidFill>
                  <a:srgbClr val="1C2B36"/>
                </a:solidFill>
                <a:latin typeface="Cambria" pitchFamily="34" charset="0"/>
                <a:ea typeface="Cambria" pitchFamily="34" charset="-122"/>
                <a:cs typeface="Cambria" pitchFamily="34" charset="-120"/>
              </a:rPr>
              <a:t>(A</a:t>
            </a:r>
            <a:r>
              <a:rPr lang="en-US" sz="2000" i="1" baseline="-40000" dirty="0">
                <a:solidFill>
                  <a:srgbClr val="1C2B36"/>
                </a:solidFill>
                <a:latin typeface="Cambria" pitchFamily="34" charset="0"/>
                <a:ea typeface="Cambria" pitchFamily="34" charset="-122"/>
                <a:cs typeface="Cambria" pitchFamily="34" charset="-120"/>
              </a:rPr>
              <a:t>i</a:t>
            </a:r>
            <a:r>
              <a:rPr lang="en-US" sz="2000" i="1" dirty="0">
                <a:solidFill>
                  <a:srgbClr val="1C2B36"/>
                </a:solidFill>
                <a:latin typeface="Cambria" pitchFamily="34" charset="0"/>
                <a:ea typeface="Cambria" pitchFamily="34" charset="-122"/>
                <a:cs typeface="Cambria" pitchFamily="34" charset="-120"/>
              </a:rPr>
              <a:t> \ {c}) ≥ v</a:t>
            </a:r>
            <a:r>
              <a:rPr lang="en-US" sz="2000" i="1" baseline="-40000" dirty="0">
                <a:solidFill>
                  <a:srgbClr val="1C2B36"/>
                </a:solidFill>
                <a:latin typeface="Cambria" pitchFamily="34" charset="0"/>
                <a:ea typeface="Cambria" pitchFamily="34" charset="-122"/>
                <a:cs typeface="Cambria" pitchFamily="34" charset="-120"/>
              </a:rPr>
              <a:t>i</a:t>
            </a:r>
            <a:r>
              <a:rPr lang="en-US" sz="2000" i="1" dirty="0">
                <a:solidFill>
                  <a:srgbClr val="1C2B36"/>
                </a:solidFill>
                <a:latin typeface="Cambria" pitchFamily="34" charset="0"/>
                <a:ea typeface="Cambria" pitchFamily="34" charset="-122"/>
                <a:cs typeface="Cambria" pitchFamily="34" charset="-120"/>
              </a:rPr>
              <a:t>(A</a:t>
            </a:r>
            <a:r>
              <a:rPr lang="en-US" sz="2000" i="1" baseline="-40000" dirty="0">
                <a:solidFill>
                  <a:srgbClr val="1C2B36"/>
                </a:solidFill>
                <a:latin typeface="Cambria" pitchFamily="34" charset="0"/>
                <a:ea typeface="Cambria" pitchFamily="34" charset="-122"/>
                <a:cs typeface="Cambria" pitchFamily="34" charset="-120"/>
              </a:rPr>
              <a:t>j</a:t>
            </a:r>
            <a:r>
              <a:rPr lang="en-US" sz="2000" i="1" dirty="0">
                <a:solidFill>
                  <a:srgbClr val="1C2B36"/>
                </a:solidFill>
                <a:latin typeface="Cambria" pitchFamily="34" charset="0"/>
                <a:ea typeface="Cambria" pitchFamily="34" charset="-122"/>
                <a:cs typeface="Cambria" pitchFamily="34" charset="-120"/>
              </a:rPr>
              <a:t>).</a:t>
            </a:r>
            <a:endParaRPr lang="en-US" sz="2000" dirty="0"/>
          </a:p>
        </p:txBody>
      </p:sp>
      <p:sp>
        <p:nvSpPr>
          <p:cNvPr id="8" name="Shape 6"/>
          <p:cNvSpPr/>
          <p:nvPr/>
        </p:nvSpPr>
        <p:spPr>
          <a:xfrm>
            <a:off x="685800" y="2926080"/>
            <a:ext cx="5181448" cy="2011680"/>
          </a:xfrm>
          <a:prstGeom prst="roundRect">
            <a:avLst>
              <a:gd name="adj" fmla="val 2273"/>
            </a:avLst>
          </a:prstGeom>
          <a:solidFill>
            <a:srgbClr val="FFFFFF"/>
          </a:solidFill>
          <a:ln w="15875">
            <a:solidFill>
              <a:srgbClr val="2E6E6B"/>
            </a:solidFill>
            <a:prstDash val="solid"/>
          </a:ln>
        </p:spPr>
      </p:sp>
      <p:sp>
        <p:nvSpPr>
          <p:cNvPr id="9" name="Text 7"/>
          <p:cNvSpPr txBox="1"/>
          <p:nvPr/>
        </p:nvSpPr>
        <p:spPr>
          <a:xfrm>
            <a:off x="1005840" y="3127248"/>
            <a:ext cx="4541368" cy="310896"/>
          </a:xfrm>
          <a:prstGeom prst="rect">
            <a:avLst/>
          </a:prstGeom>
          <a:noFill/>
          <a:ln/>
        </p:spPr>
        <p:txBody>
          <a:bodyPr wrap="square" lIns="0" tIns="0" rIns="0" bIns="0" rtlCol="0" anchor="ctr"/>
          <a:lstStyle/>
          <a:p>
            <a:pPr marL="0" indent="0">
              <a:buNone/>
            </a:pPr>
            <a:r>
              <a:rPr lang="en-US" sz="1500" b="1" kern="0" spc="50" dirty="0">
                <a:solidFill>
                  <a:srgbClr val="2E6E6B"/>
                </a:solidFill>
                <a:latin typeface="Calibri" pitchFamily="34" charset="0"/>
                <a:ea typeface="Calibri" pitchFamily="34" charset="-122"/>
                <a:cs typeface="Calibri" pitchFamily="34" charset="-120"/>
              </a:rPr>
              <a:t>SO GIVE EACH CHORE TO A SINK</a:t>
            </a:r>
            <a:endParaRPr lang="en-US" sz="1500" dirty="0"/>
          </a:p>
        </p:txBody>
      </p:sp>
      <p:sp>
        <p:nvSpPr>
          <p:cNvPr id="10" name="Text 8"/>
          <p:cNvSpPr txBox="1"/>
          <p:nvPr/>
        </p:nvSpPr>
        <p:spPr>
          <a:xfrm>
            <a:off x="1005840" y="3547872"/>
            <a:ext cx="4541368" cy="109728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A sink envies nobody. After she takes c, removing c restores that. The witness is c itself.</a:t>
            </a:r>
            <a:endParaRPr lang="en-US" sz="1650" dirty="0"/>
          </a:p>
        </p:txBody>
      </p:sp>
      <p:sp>
        <p:nvSpPr>
          <p:cNvPr id="11" name="Shape 9"/>
          <p:cNvSpPr/>
          <p:nvPr/>
        </p:nvSpPr>
        <p:spPr>
          <a:xfrm>
            <a:off x="6324448" y="2926080"/>
            <a:ext cx="5181448" cy="2011680"/>
          </a:xfrm>
          <a:prstGeom prst="roundRect">
            <a:avLst>
              <a:gd name="adj" fmla="val 2273"/>
            </a:avLst>
          </a:prstGeom>
          <a:solidFill>
            <a:srgbClr val="F1F4F6"/>
          </a:solidFill>
          <a:ln w="9525">
            <a:solidFill>
              <a:srgbClr val="F1F4F6"/>
            </a:solidFill>
            <a:prstDash val="solid"/>
          </a:ln>
        </p:spPr>
      </p:sp>
      <p:sp>
        <p:nvSpPr>
          <p:cNvPr id="12" name="Text 10"/>
          <p:cNvSpPr txBox="1"/>
          <p:nvPr/>
        </p:nvSpPr>
        <p:spPr>
          <a:xfrm>
            <a:off x="6644488" y="3127248"/>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AND NOBODY ELSE MINDS</a:t>
            </a:r>
            <a:endParaRPr lang="en-US" sz="1500" dirty="0"/>
          </a:p>
        </p:txBody>
      </p:sp>
      <p:sp>
        <p:nvSpPr>
          <p:cNvPr id="13" name="Text 11"/>
          <p:cNvSpPr txBox="1"/>
          <p:nvPr/>
        </p:nvSpPr>
        <p:spPr>
          <a:xfrm>
            <a:off x="6644488" y="3547872"/>
            <a:ext cx="4541368" cy="109728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c is a chore for everyone, so every other agent values the receiver's bundle less than before. No new envy towards her.</a:t>
            </a:r>
            <a:endParaRPr lang="en-US" sz="1650" dirty="0"/>
          </a:p>
        </p:txBody>
      </p:sp>
      <p:sp>
        <p:nvSpPr>
          <p:cNvPr id="14" name="Text 12"/>
          <p:cNvSpPr txBox="1"/>
          <p:nvPr/>
        </p:nvSpPr>
        <p:spPr>
          <a:xfrm>
            <a:off x="685800" y="5212080"/>
            <a:ext cx="10820095" cy="457200"/>
          </a:xfrm>
          <a:prstGeom prst="rect">
            <a:avLst/>
          </a:prstGeom>
          <a:noFill/>
          <a:ln/>
        </p:spPr>
        <p:txBody>
          <a:bodyPr wrap="square" lIns="0" tIns="0" rIns="0" bIns="0" rtlCol="0" anchor="t"/>
          <a:lstStyle/>
          <a:p>
            <a:pPr marL="0" indent="0" algn="ctr">
              <a:lnSpc>
                <a:spcPts val="2484"/>
              </a:lnSpc>
              <a:buNone/>
            </a:pPr>
            <a:r>
              <a:rPr lang="en-US" sz="1800" b="1" dirty="0">
                <a:solidFill>
                  <a:srgbClr val="1C2B36"/>
                </a:solidFill>
                <a:latin typeface="Calibri" pitchFamily="34" charset="0"/>
                <a:ea typeface="Calibri" pitchFamily="34" charset="-122"/>
                <a:cs typeface="Calibri" pitchFamily="34" charset="-120"/>
              </a:rPr>
              <a:t>The item step is fine. It is cycle elimination that fails.</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5 · DOUBLY MONOTONE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Where the mirror breaks</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13</a:t>
            </a:r>
            <a:endParaRPr lang="en-US" sz="1050" dirty="0"/>
          </a:p>
        </p:txBody>
      </p:sp>
      <p:sp>
        <p:nvSpPr>
          <p:cNvPr id="5" name="Shape 3"/>
          <p:cNvSpPr/>
          <p:nvPr/>
        </p:nvSpPr>
        <p:spPr>
          <a:xfrm>
            <a:off x="685800" y="1554480"/>
            <a:ext cx="5181448" cy="2377440"/>
          </a:xfrm>
          <a:prstGeom prst="roundRect">
            <a:avLst>
              <a:gd name="adj" fmla="val 1923"/>
            </a:avLst>
          </a:prstGeom>
          <a:solidFill>
            <a:srgbClr val="F1F4F6"/>
          </a:solidFill>
          <a:ln w="9525">
            <a:solidFill>
              <a:srgbClr val="F1F4F6"/>
            </a:solidFill>
            <a:prstDash val="solid"/>
          </a:ln>
        </p:spPr>
      </p:sp>
      <p:sp>
        <p:nvSpPr>
          <p:cNvPr id="6" name="Text 4"/>
          <p:cNvSpPr txBox="1"/>
          <p:nvPr/>
        </p:nvSpPr>
        <p:spPr>
          <a:xfrm>
            <a:off x="1005840" y="1755648"/>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GOODS</a:t>
            </a:r>
            <a:endParaRPr lang="en-US" sz="1500" dirty="0"/>
          </a:p>
        </p:txBody>
      </p:sp>
      <p:sp>
        <p:nvSpPr>
          <p:cNvPr id="7" name="Text 5"/>
          <p:cNvSpPr txBox="1"/>
          <p:nvPr/>
        </p:nvSpPr>
        <p:spPr>
          <a:xfrm>
            <a:off x="1005840" y="2194560"/>
            <a:ext cx="4541368" cy="14630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The witness lives in the envied bundle. A swap permutes the bundles but leaves the multiset alone, so the witness survives.</a:t>
            </a:r>
            <a:endParaRPr lang="en-US" sz="1650" dirty="0"/>
          </a:p>
        </p:txBody>
      </p:sp>
      <p:sp>
        <p:nvSpPr>
          <p:cNvPr id="8" name="Shape 6"/>
          <p:cNvSpPr/>
          <p:nvPr/>
        </p:nvSpPr>
        <p:spPr>
          <a:xfrm>
            <a:off x="6324448" y="1554480"/>
            <a:ext cx="5181448" cy="2377440"/>
          </a:xfrm>
          <a:prstGeom prst="roundRect">
            <a:avLst>
              <a:gd name="adj" fmla="val 1923"/>
            </a:avLst>
          </a:prstGeom>
          <a:solidFill>
            <a:srgbClr val="FFFFFF"/>
          </a:solidFill>
          <a:ln w="15875">
            <a:solidFill>
              <a:srgbClr val="2E6E6B"/>
            </a:solidFill>
            <a:prstDash val="solid"/>
          </a:ln>
        </p:spPr>
      </p:sp>
      <p:sp>
        <p:nvSpPr>
          <p:cNvPr id="9" name="Text 7"/>
          <p:cNvSpPr txBox="1"/>
          <p:nvPr/>
        </p:nvSpPr>
        <p:spPr>
          <a:xfrm>
            <a:off x="6644488" y="1755648"/>
            <a:ext cx="4541368" cy="310896"/>
          </a:xfrm>
          <a:prstGeom prst="rect">
            <a:avLst/>
          </a:prstGeom>
          <a:noFill/>
          <a:ln/>
        </p:spPr>
        <p:txBody>
          <a:bodyPr wrap="square" lIns="0" tIns="0" rIns="0" bIns="0" rtlCol="0" anchor="ctr"/>
          <a:lstStyle/>
          <a:p>
            <a:pPr marL="0" indent="0">
              <a:buNone/>
            </a:pPr>
            <a:r>
              <a:rPr lang="en-US" sz="1500" b="1" kern="0" spc="50" dirty="0">
                <a:solidFill>
                  <a:srgbClr val="2E6E6B"/>
                </a:solidFill>
                <a:latin typeface="Calibri" pitchFamily="34" charset="0"/>
                <a:ea typeface="Calibri" pitchFamily="34" charset="-122"/>
                <a:cs typeface="Calibri" pitchFamily="34" charset="-120"/>
              </a:rPr>
              <a:t>CHORES</a:t>
            </a:r>
            <a:endParaRPr lang="en-US" sz="1500" dirty="0"/>
          </a:p>
        </p:txBody>
      </p:sp>
      <p:sp>
        <p:nvSpPr>
          <p:cNvPr id="10" name="Text 8"/>
          <p:cNvSpPr txBox="1"/>
          <p:nvPr/>
        </p:nvSpPr>
        <p:spPr>
          <a:xfrm>
            <a:off x="6644488" y="2194560"/>
            <a:ext cx="4541368" cy="14630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The witness lives in the envious agent's own bundle — and a swap hands her a different bundle altogether. Nothing survives.</a:t>
            </a:r>
            <a:endParaRPr lang="en-US" sz="1650" dirty="0"/>
          </a:p>
        </p:txBody>
      </p:sp>
      <p:sp>
        <p:nvSpPr>
          <p:cNvPr id="11" name="Shape 9"/>
          <p:cNvSpPr/>
          <p:nvPr/>
        </p:nvSpPr>
        <p:spPr>
          <a:xfrm>
            <a:off x="685800" y="4206240"/>
            <a:ext cx="10820095" cy="1600200"/>
          </a:xfrm>
          <a:prstGeom prst="roundRect">
            <a:avLst>
              <a:gd name="adj" fmla="val 2857"/>
            </a:avLst>
          </a:prstGeom>
          <a:solidFill>
            <a:srgbClr val="F1F4F6"/>
          </a:solidFill>
          <a:ln w="9525">
            <a:solidFill>
              <a:srgbClr val="F1F4F6"/>
            </a:solidFill>
            <a:prstDash val="solid"/>
          </a:ln>
        </p:spPr>
      </p:sp>
      <p:sp>
        <p:nvSpPr>
          <p:cNvPr id="12" name="Text 10"/>
          <p:cNvSpPr txBox="1"/>
          <p:nvPr/>
        </p:nvSpPr>
        <p:spPr>
          <a:xfrm>
            <a:off x="1051560" y="4389120"/>
            <a:ext cx="10088575"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THIS IS NOT A GAP IN THE ARGUMENT</a:t>
            </a:r>
            <a:endParaRPr lang="en-US" sz="1500" dirty="0"/>
          </a:p>
        </p:txBody>
      </p:sp>
      <p:sp>
        <p:nvSpPr>
          <p:cNvPr id="13" name="Text 11"/>
          <p:cNvSpPr txBox="1"/>
          <p:nvPr/>
        </p:nvSpPr>
        <p:spPr>
          <a:xfrm>
            <a:off x="1051560" y="4800600"/>
            <a:ext cx="10088575" cy="914400"/>
          </a:xfrm>
          <a:prstGeom prst="rect">
            <a:avLst/>
          </a:prstGeom>
          <a:noFill/>
          <a:ln/>
        </p:spPr>
        <p:txBody>
          <a:bodyPr wrap="square" lIns="0" tIns="0" rIns="0" bIns="0" rtlCol="0" anchor="t"/>
          <a:lstStyle/>
          <a:p>
            <a:pPr marL="0" indent="0" algn="l">
              <a:lnSpc>
                <a:spcPts val="2346"/>
              </a:lnSpc>
              <a:buNone/>
            </a:pPr>
            <a:r>
              <a:rPr lang="en-US" sz="1700" dirty="0">
                <a:solidFill>
                  <a:srgbClr val="2E3A44"/>
                </a:solidFill>
                <a:latin typeface="Calibri" pitchFamily="34" charset="0"/>
                <a:ea typeface="Calibri" pitchFamily="34" charset="-122"/>
                <a:cs typeface="Calibri" pitchFamily="34" charset="-120"/>
              </a:rPr>
              <a:t>EF1 really is destroyed — the next slide gives an instance. A published proof of the chores case relied on the mirror argument and had to be corrected.</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5 · DOUBLY MONOTONE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A counterexample</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14</a:t>
            </a:r>
            <a:endParaRPr lang="en-US" sz="1050" dirty="0"/>
          </a:p>
        </p:txBody>
      </p:sp>
      <p:sp>
        <p:nvSpPr>
          <p:cNvPr id="5" name="Text 3"/>
          <p:cNvSpPr txBox="1"/>
          <p:nvPr/>
        </p:nvSpPr>
        <p:spPr>
          <a:xfrm>
            <a:off x="685800" y="1463040"/>
            <a:ext cx="10820095" cy="310896"/>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Three agents, five chores, costs below. Envy means preferring someone else's bundle — a lower cost.</a:t>
            </a:r>
            <a:endParaRPr lang="en-US" sz="1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685800" y="1874520"/>
          <a:ext cx="5760720" cy="1609344"/>
        </p:xfrm>
        <a:graphic>
          <a:graphicData uri="http://schemas.openxmlformats.org/drawingml/2006/table">
            <a:tbl>
              <a:tblPr/>
              <a:tblGrid>
                <a:gridCol w="1371600">
                  <a:extLst>
                    <a:ext uri="{9D8B030D-6E8A-4147-A177-3AD203B41FA5}">
                      <a16:colId xmlns:a16="http://schemas.microsoft.com/office/drawing/2014/main" val="20000"/>
                    </a:ext>
                  </a:extLst>
                </a:gridCol>
                <a:gridCol w="877824">
                  <a:extLst>
                    <a:ext uri="{9D8B030D-6E8A-4147-A177-3AD203B41FA5}">
                      <a16:colId xmlns:a16="http://schemas.microsoft.com/office/drawing/2014/main" val="20001"/>
                    </a:ext>
                  </a:extLst>
                </a:gridCol>
                <a:gridCol w="877824">
                  <a:extLst>
                    <a:ext uri="{9D8B030D-6E8A-4147-A177-3AD203B41FA5}">
                      <a16:colId xmlns:a16="http://schemas.microsoft.com/office/drawing/2014/main" val="20002"/>
                    </a:ext>
                  </a:extLst>
                </a:gridCol>
                <a:gridCol w="877824">
                  <a:extLst>
                    <a:ext uri="{9D8B030D-6E8A-4147-A177-3AD203B41FA5}">
                      <a16:colId xmlns:a16="http://schemas.microsoft.com/office/drawing/2014/main" val="20003"/>
                    </a:ext>
                  </a:extLst>
                </a:gridCol>
                <a:gridCol w="877824">
                  <a:extLst>
                    <a:ext uri="{9D8B030D-6E8A-4147-A177-3AD203B41FA5}">
                      <a16:colId xmlns:a16="http://schemas.microsoft.com/office/drawing/2014/main" val="20004"/>
                    </a:ext>
                  </a:extLst>
                </a:gridCol>
                <a:gridCol w="877824">
                  <a:extLst>
                    <a:ext uri="{9D8B030D-6E8A-4147-A177-3AD203B41FA5}">
                      <a16:colId xmlns:a16="http://schemas.microsoft.com/office/drawing/2014/main" val="20005"/>
                    </a:ext>
                  </a:extLst>
                </a:gridCol>
              </a:tblGrid>
              <a:tr h="402336">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cost</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h</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p</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q</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r</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tc>
                  <a:txBody>
                    <a:bodyPr/>
                    <a:lstStyle/>
                    <a:p>
                      <a:pPr marL="0" indent="0" algn="ctr">
                        <a:buNone/>
                      </a:pPr>
                      <a:r>
                        <a:rPr lang="en-US" sz="1500" b="1" dirty="0">
                          <a:solidFill>
                            <a:srgbClr val="FFFFFF"/>
                          </a:solidFill>
                          <a:latin typeface="Calibri" pitchFamily="34" charset="0"/>
                          <a:ea typeface="Calibri" pitchFamily="34" charset="-122"/>
                          <a:cs typeface="Calibri" pitchFamily="34" charset="-120"/>
                        </a:rPr>
                        <a:t>s</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1C2B36"/>
                    </a:solidFill>
                  </a:tcPr>
                </a:tc>
                <a:extLst>
                  <a:ext uri="{0D108BD9-81ED-4DB2-BD59-A6C34878D82A}">
                    <a16:rowId xmlns:a16="http://schemas.microsoft.com/office/drawing/2014/main" val="10000"/>
                  </a:ext>
                </a:extLst>
              </a:tr>
              <a:tr h="402336">
                <a:tc>
                  <a:txBody>
                    <a:bodyPr/>
                    <a:lstStyle/>
                    <a:p>
                      <a:pPr marL="0" indent="0" algn="ctr">
                        <a:buNone/>
                      </a:pPr>
                      <a:r>
                        <a:rPr lang="en-US" sz="1500" b="1" i="1" dirty="0">
                          <a:solidFill>
                            <a:srgbClr val="1C2B36"/>
                          </a:solidFill>
                          <a:latin typeface="Cambria" pitchFamily="34" charset="0"/>
                          <a:ea typeface="Cambria" pitchFamily="34" charset="-122"/>
                          <a:cs typeface="Cambria" pitchFamily="34" charset="-120"/>
                        </a:rPr>
                        <a:t>agent 1</a:t>
                      </a:r>
                      <a:endParaRPr lang="en-US" sz="15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500" b="1" dirty="0">
                          <a:solidFill>
                            <a:srgbClr val="B4532A"/>
                          </a:solidFill>
                          <a:latin typeface="Calibri" pitchFamily="34" charset="0"/>
                          <a:ea typeface="Calibri" pitchFamily="34" charset="-122"/>
                          <a:cs typeface="Calibri" pitchFamily="34" charset="-120"/>
                        </a:rPr>
                        <a:t>10</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B4532A"/>
                          </a:solidFill>
                          <a:latin typeface="Calibri" pitchFamily="34" charset="0"/>
                          <a:ea typeface="Calibri" pitchFamily="34" charset="-122"/>
                          <a:cs typeface="Calibri" pitchFamily="34" charset="-120"/>
                        </a:rPr>
                        <a:t>3</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B4532A"/>
                          </a:solidFill>
                          <a:latin typeface="Calibri" pitchFamily="34" charset="0"/>
                          <a:ea typeface="Calibri" pitchFamily="34" charset="-122"/>
                          <a:cs typeface="Calibri" pitchFamily="34" charset="-120"/>
                        </a:rPr>
                        <a:t>3</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B4532A"/>
                          </a:solidFill>
                          <a:latin typeface="Calibri" pitchFamily="34" charset="0"/>
                          <a:ea typeface="Calibri" pitchFamily="34" charset="-122"/>
                          <a:cs typeface="Calibri" pitchFamily="34" charset="-120"/>
                        </a:rPr>
                        <a:t>3</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B4532A"/>
                          </a:solidFill>
                          <a:latin typeface="Calibri" pitchFamily="34" charset="0"/>
                          <a:ea typeface="Calibri" pitchFamily="34" charset="-122"/>
                          <a:cs typeface="Calibri" pitchFamily="34" charset="-120"/>
                        </a:rPr>
                        <a:t>2</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1"/>
                  </a:ext>
                </a:extLst>
              </a:tr>
              <a:tr h="402336">
                <a:tc>
                  <a:txBody>
                    <a:bodyPr/>
                    <a:lstStyle/>
                    <a:p>
                      <a:pPr marL="0" indent="0" algn="ctr">
                        <a:buNone/>
                      </a:pPr>
                      <a:r>
                        <a:rPr lang="en-US" sz="1500" b="1" i="1" dirty="0">
                          <a:solidFill>
                            <a:srgbClr val="1C2B36"/>
                          </a:solidFill>
                          <a:latin typeface="Cambria" pitchFamily="34" charset="0"/>
                          <a:ea typeface="Cambria" pitchFamily="34" charset="-122"/>
                          <a:cs typeface="Cambria" pitchFamily="34" charset="-120"/>
                        </a:rPr>
                        <a:t>agent 2</a:t>
                      </a:r>
                      <a:endParaRPr lang="en-US" sz="15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16</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10</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1</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1</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2E6E6B"/>
                          </a:solidFill>
                          <a:latin typeface="Calibri" pitchFamily="34" charset="0"/>
                          <a:ea typeface="Calibri" pitchFamily="34" charset="-122"/>
                          <a:cs typeface="Calibri" pitchFamily="34" charset="-120"/>
                        </a:rPr>
                        <a:t>2</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2"/>
                  </a:ext>
                </a:extLst>
              </a:tr>
              <a:tr h="402336">
                <a:tc>
                  <a:txBody>
                    <a:bodyPr/>
                    <a:lstStyle/>
                    <a:p>
                      <a:pPr marL="0" indent="0" algn="ctr">
                        <a:buNone/>
                      </a:pPr>
                      <a:r>
                        <a:rPr lang="en-US" sz="1500" b="1" i="1" dirty="0">
                          <a:solidFill>
                            <a:srgbClr val="1C2B36"/>
                          </a:solidFill>
                          <a:latin typeface="Cambria" pitchFamily="34" charset="0"/>
                          <a:ea typeface="Cambria" pitchFamily="34" charset="-122"/>
                          <a:cs typeface="Cambria" pitchFamily="34" charset="-120"/>
                        </a:rPr>
                        <a:t>agent 3</a:t>
                      </a:r>
                      <a:endParaRPr lang="en-US" sz="1500" dirty="0">
                        <a:latin typeface="Cambria" charset="0"/>
                        <a:ea typeface="Cambria" charset="0"/>
                        <a:cs typeface="Cambria"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solidFill>
                      <a:srgbClr val="E7ECF0"/>
                    </a:solidFill>
                  </a:tcPr>
                </a:tc>
                <a:tc>
                  <a:txBody>
                    <a:bodyPr/>
                    <a:lstStyle/>
                    <a:p>
                      <a:pPr marL="0" indent="0" algn="ctr">
                        <a:buNone/>
                      </a:pPr>
                      <a:r>
                        <a:rPr lang="en-US" sz="1500" b="1" dirty="0">
                          <a:solidFill>
                            <a:srgbClr val="3D5A80"/>
                          </a:solidFill>
                          <a:latin typeface="Calibri" pitchFamily="34" charset="0"/>
                          <a:ea typeface="Calibri" pitchFamily="34" charset="-122"/>
                          <a:cs typeface="Calibri" pitchFamily="34" charset="-120"/>
                        </a:rPr>
                        <a:t>1</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3D5A80"/>
                          </a:solidFill>
                          <a:latin typeface="Calibri" pitchFamily="34" charset="0"/>
                          <a:ea typeface="Calibri" pitchFamily="34" charset="-122"/>
                          <a:cs typeface="Calibri" pitchFamily="34" charset="-120"/>
                        </a:rPr>
                        <a:t>2</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3D5A80"/>
                          </a:solidFill>
                          <a:latin typeface="Calibri" pitchFamily="34" charset="0"/>
                          <a:ea typeface="Calibri" pitchFamily="34" charset="-122"/>
                          <a:cs typeface="Calibri" pitchFamily="34" charset="-120"/>
                        </a:rPr>
                        <a:t>2</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3D5A80"/>
                          </a:solidFill>
                          <a:latin typeface="Calibri" pitchFamily="34" charset="0"/>
                          <a:ea typeface="Calibri" pitchFamily="34" charset="-122"/>
                          <a:cs typeface="Calibri" pitchFamily="34" charset="-120"/>
                        </a:rPr>
                        <a:t>2</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tc>
                  <a:txBody>
                    <a:bodyPr/>
                    <a:lstStyle/>
                    <a:p>
                      <a:pPr marL="0" indent="0" algn="ctr">
                        <a:buNone/>
                      </a:pPr>
                      <a:r>
                        <a:rPr lang="en-US" sz="1500" b="1" dirty="0">
                          <a:solidFill>
                            <a:srgbClr val="3D5A80"/>
                          </a:solidFill>
                          <a:latin typeface="Calibri" pitchFamily="34" charset="0"/>
                          <a:ea typeface="Calibri" pitchFamily="34" charset="-122"/>
                          <a:cs typeface="Calibri" pitchFamily="34" charset="-120"/>
                        </a:rPr>
                        <a:t>4</a:t>
                      </a:r>
                      <a:endParaRPr lang="en-US" sz="1500" dirty="0">
                        <a:latin typeface="Calibri" charset="0"/>
                        <a:ea typeface="Calibri" charset="0"/>
                        <a:cs typeface="Calibri" charset="0"/>
                      </a:endParaRPr>
                    </a:p>
                  </a:txBody>
                  <a:tcPr anchor="ctr">
                    <a:lnL w="6350" cap="flat" cmpd="sng" algn="ctr">
                      <a:solidFill>
                        <a:srgbClr val="D3DAE0"/>
                      </a:solidFill>
                      <a:prstDash val="solid"/>
                      <a:round/>
                      <a:headEnd type="none" w="med" len="med"/>
                      <a:tailEnd type="none" w="med" len="med"/>
                    </a:lnL>
                    <a:lnR w="6350" cap="flat" cmpd="sng" algn="ctr">
                      <a:solidFill>
                        <a:srgbClr val="D3DAE0"/>
                      </a:solidFill>
                      <a:prstDash val="solid"/>
                      <a:round/>
                      <a:headEnd type="none" w="med" len="med"/>
                      <a:tailEnd type="none" w="med" len="med"/>
                    </a:lnR>
                    <a:lnT w="6350" cap="flat" cmpd="sng" algn="ctr">
                      <a:solidFill>
                        <a:srgbClr val="D3DAE0"/>
                      </a:solidFill>
                      <a:prstDash val="solid"/>
                      <a:round/>
                      <a:headEnd type="none" w="med" len="med"/>
                      <a:tailEnd type="none" w="med" len="med"/>
                    </a:lnT>
                    <a:lnB w="6350" cap="flat" cmpd="sng" algn="ctr">
                      <a:solidFill>
                        <a:srgbClr val="D3DAE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hape 4"/>
          <p:cNvSpPr/>
          <p:nvPr/>
        </p:nvSpPr>
        <p:spPr>
          <a:xfrm>
            <a:off x="6903720" y="1874520"/>
            <a:ext cx="4602175" cy="1609344"/>
          </a:xfrm>
          <a:prstGeom prst="roundRect">
            <a:avLst>
              <a:gd name="adj" fmla="val 2841"/>
            </a:avLst>
          </a:prstGeom>
          <a:solidFill>
            <a:srgbClr val="F1F4F6"/>
          </a:solidFill>
          <a:ln w="9525">
            <a:solidFill>
              <a:srgbClr val="F1F4F6"/>
            </a:solidFill>
            <a:prstDash val="solid"/>
          </a:ln>
        </p:spPr>
      </p:sp>
      <p:sp>
        <p:nvSpPr>
          <p:cNvPr id="8" name="Text 5"/>
          <p:cNvSpPr txBox="1"/>
          <p:nvPr/>
        </p:nvSpPr>
        <p:spPr>
          <a:xfrm>
            <a:off x="7223760" y="2048256"/>
            <a:ext cx="3962095"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THE ALLOCATION A</a:t>
            </a:r>
            <a:endParaRPr lang="en-US" sz="1500" dirty="0"/>
          </a:p>
        </p:txBody>
      </p:sp>
      <p:sp>
        <p:nvSpPr>
          <p:cNvPr id="9" name="Text 6"/>
          <p:cNvSpPr txBox="1"/>
          <p:nvPr/>
        </p:nvSpPr>
        <p:spPr>
          <a:xfrm>
            <a:off x="7223760" y="2468880"/>
            <a:ext cx="3962095" cy="365760"/>
          </a:xfrm>
          <a:prstGeom prst="rect">
            <a:avLst/>
          </a:prstGeom>
          <a:noFill/>
          <a:ln/>
        </p:spPr>
        <p:txBody>
          <a:bodyPr wrap="square" lIns="0" tIns="0" rIns="0" bIns="0" rtlCol="0" anchor="t"/>
          <a:lstStyle/>
          <a:p>
            <a:pPr marL="0" indent="0" algn="l">
              <a:lnSpc>
                <a:spcPts val="2346"/>
              </a:lnSpc>
              <a:buNone/>
            </a:pPr>
            <a:r>
              <a:rPr lang="en-US" sz="1700" b="1" dirty="0">
                <a:solidFill>
                  <a:srgbClr val="1C2B36"/>
                </a:solidFill>
                <a:latin typeface="Calibri" pitchFamily="34" charset="0"/>
                <a:ea typeface="Calibri" pitchFamily="34" charset="-122"/>
                <a:cs typeface="Calibri" pitchFamily="34" charset="-120"/>
              </a:rPr>
              <a:t>A = ({h}, {p, q, r}, {s}),   costs (10, 12, 4)</a:t>
            </a:r>
            <a:endParaRPr lang="en-US" sz="1700" dirty="0"/>
          </a:p>
        </p:txBody>
      </p:sp>
      <p:sp>
        <p:nvSpPr>
          <p:cNvPr id="10" name="Text 7"/>
          <p:cNvSpPr txBox="1"/>
          <p:nvPr/>
        </p:nvSpPr>
        <p:spPr>
          <a:xfrm>
            <a:off x="7223760" y="2880360"/>
            <a:ext cx="3962095" cy="548640"/>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EF1: each agent drops her single most expensive chore — h, p and s.</a:t>
            </a:r>
            <a:endParaRPr lang="en-US" sz="1600" dirty="0"/>
          </a:p>
        </p:txBody>
      </p:sp>
      <p:sp>
        <p:nvSpPr>
          <p:cNvPr id="11" name="Shape 8"/>
          <p:cNvSpPr/>
          <p:nvPr/>
        </p:nvSpPr>
        <p:spPr>
          <a:xfrm>
            <a:off x="685800" y="3703320"/>
            <a:ext cx="10820095" cy="2286000"/>
          </a:xfrm>
          <a:prstGeom prst="roundRect">
            <a:avLst>
              <a:gd name="adj" fmla="val 2000"/>
            </a:avLst>
          </a:prstGeom>
          <a:solidFill>
            <a:srgbClr val="FFFFFF"/>
          </a:solidFill>
          <a:ln w="15875">
            <a:solidFill>
              <a:srgbClr val="B4532A"/>
            </a:solidFill>
            <a:prstDash val="solid"/>
          </a:ln>
        </p:spPr>
      </p:sp>
      <p:sp>
        <p:nvSpPr>
          <p:cNvPr id="12" name="Text 9"/>
          <p:cNvSpPr txBox="1"/>
          <p:nvPr/>
        </p:nvSpPr>
        <p:spPr>
          <a:xfrm>
            <a:off x="1051560" y="3886200"/>
            <a:ext cx="10088575"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RESOLVE THE CYCLE  1 → 2 → 3 → 1</a:t>
            </a:r>
            <a:endParaRPr lang="en-US" sz="1500" dirty="0"/>
          </a:p>
        </p:txBody>
      </p:sp>
      <p:sp>
        <p:nvSpPr>
          <p:cNvPr id="13" name="Text 10"/>
          <p:cNvSpPr txBox="1"/>
          <p:nvPr/>
        </p:nvSpPr>
        <p:spPr>
          <a:xfrm>
            <a:off x="1051560" y="4261104"/>
            <a:ext cx="10088575" cy="82296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A′ = ({p, q, r}, {s}, {h}).  Every agent on the cycle is strictly better off — costs fall to 9, 2 and 1 — and the envy edges drop from four to one, exactly as Lemmas 1 and 2 promise.</a:t>
            </a:r>
            <a:endParaRPr lang="en-US" sz="1650" dirty="0"/>
          </a:p>
        </p:txBody>
      </p:sp>
      <p:sp>
        <p:nvSpPr>
          <p:cNvPr id="14" name="Text 11"/>
          <p:cNvSpPr txBox="1"/>
          <p:nvPr/>
        </p:nvSpPr>
        <p:spPr>
          <a:xfrm>
            <a:off x="1051560" y="5102352"/>
            <a:ext cx="10088575" cy="731520"/>
          </a:xfrm>
          <a:prstGeom prst="rect">
            <a:avLst/>
          </a:prstGeom>
          <a:noFill/>
          <a:ln/>
        </p:spPr>
        <p:txBody>
          <a:bodyPr wrap="square" lIns="0" tIns="0" rIns="0" bIns="0" rtlCol="0" anchor="t"/>
          <a:lstStyle/>
          <a:p>
            <a:pPr marL="0" indent="0" algn="l">
              <a:lnSpc>
                <a:spcPts val="2277"/>
              </a:lnSpc>
              <a:buNone/>
            </a:pPr>
            <a:r>
              <a:rPr lang="en-US" sz="1650" dirty="0">
                <a:solidFill>
                  <a:srgbClr val="B4532A"/>
                </a:solidFill>
                <a:latin typeface="Calibri" pitchFamily="34" charset="0"/>
                <a:ea typeface="Calibri" pitchFamily="34" charset="-122"/>
                <a:cs typeface="Calibri" pitchFamily="34" charset="-120"/>
              </a:rPr>
              <a:t>But agent 1 now holds three chores costing 3 each and still envies the holder of {s}, which costs her 2. Dropping any one leaves 6 &gt; 2.  EF1 is gone.</a:t>
            </a:r>
            <a:endParaRPr lang="en-US" sz="16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5 · DOUBLY MONOTONE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The fix: the top-trading envy graph</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15</a:t>
            </a:r>
            <a:endParaRPr lang="en-US" sz="1050" dirty="0"/>
          </a:p>
        </p:txBody>
      </p:sp>
      <p:sp>
        <p:nvSpPr>
          <p:cNvPr id="5" name="Shape 3"/>
          <p:cNvSpPr/>
          <p:nvPr/>
        </p:nvSpPr>
        <p:spPr>
          <a:xfrm>
            <a:off x="685800" y="1536192"/>
            <a:ext cx="10820095" cy="1234440"/>
          </a:xfrm>
          <a:prstGeom prst="roundRect">
            <a:avLst>
              <a:gd name="adj" fmla="val 3704"/>
            </a:avLst>
          </a:prstGeom>
          <a:solidFill>
            <a:srgbClr val="F1F4F6"/>
          </a:solidFill>
          <a:ln w="9525">
            <a:solidFill>
              <a:srgbClr val="F1F4F6"/>
            </a:solidFill>
            <a:prstDash val="solid"/>
          </a:ln>
        </p:spPr>
      </p:sp>
      <p:sp>
        <p:nvSpPr>
          <p:cNvPr id="6" name="Text 4"/>
          <p:cNvSpPr txBox="1"/>
          <p:nvPr/>
        </p:nvSpPr>
        <p:spPr>
          <a:xfrm>
            <a:off x="1051560" y="1700784"/>
            <a:ext cx="6400800"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TOP-TRADING ENVY GRAPH</a:t>
            </a:r>
            <a:endParaRPr lang="en-US" sz="1500" dirty="0"/>
          </a:p>
        </p:txBody>
      </p:sp>
      <p:sp>
        <p:nvSpPr>
          <p:cNvPr id="7" name="Text 5"/>
          <p:cNvSpPr txBox="1"/>
          <p:nvPr/>
        </p:nvSpPr>
        <p:spPr>
          <a:xfrm>
            <a:off x="1051560" y="2139696"/>
            <a:ext cx="10088575" cy="402336"/>
          </a:xfrm>
          <a:prstGeom prst="rect">
            <a:avLst/>
          </a:prstGeom>
          <a:noFill/>
          <a:ln/>
        </p:spPr>
        <p:txBody>
          <a:bodyPr wrap="square" lIns="0" tIns="0" rIns="0" bIns="0" rtlCol="0" anchor="ctr"/>
          <a:lstStyle/>
          <a:p>
            <a:pPr marL="0" indent="0" algn="l">
              <a:buNone/>
            </a:pPr>
            <a:r>
              <a:rPr lang="en-US" sz="1800" i="1" dirty="0">
                <a:solidFill>
                  <a:srgbClr val="1C2B36"/>
                </a:solidFill>
                <a:latin typeface="Cambria" pitchFamily="34" charset="0"/>
                <a:ea typeface="Cambria" pitchFamily="34" charset="-122"/>
                <a:cs typeface="Cambria" pitchFamily="34" charset="-120"/>
              </a:rPr>
              <a:t>i → j    ⟺    A</a:t>
            </a:r>
            <a:r>
              <a:rPr lang="en-US" sz="1800" i="1" baseline="-40000" dirty="0">
                <a:solidFill>
                  <a:srgbClr val="1C2B36"/>
                </a:solidFill>
                <a:latin typeface="Cambria" pitchFamily="34" charset="0"/>
                <a:ea typeface="Cambria" pitchFamily="34" charset="-122"/>
                <a:cs typeface="Cambria" pitchFamily="34" charset="-120"/>
              </a:rPr>
              <a:t>j</a:t>
            </a:r>
            <a:r>
              <a:rPr lang="en-US" sz="1800" i="1" dirty="0">
                <a:solidFill>
                  <a:srgbClr val="1C2B36"/>
                </a:solidFill>
                <a:latin typeface="Cambria" pitchFamily="34" charset="0"/>
                <a:ea typeface="Cambria" pitchFamily="34" charset="-122"/>
                <a:cs typeface="Cambria" pitchFamily="34" charset="-120"/>
              </a:rPr>
              <a:t>  is a most-preferred bundle for i,  and  v</a:t>
            </a:r>
            <a:r>
              <a:rPr lang="en-US" sz="1800" i="1" baseline="-40000" dirty="0">
                <a:solidFill>
                  <a:srgbClr val="1C2B36"/>
                </a:solidFill>
                <a:latin typeface="Cambria" pitchFamily="34" charset="0"/>
                <a:ea typeface="Cambria" pitchFamily="34" charset="-122"/>
                <a:cs typeface="Cambria" pitchFamily="34" charset="-120"/>
              </a:rPr>
              <a:t>i</a:t>
            </a:r>
            <a:r>
              <a:rPr lang="en-US" sz="1800" i="1" dirty="0">
                <a:solidFill>
                  <a:srgbClr val="1C2B36"/>
                </a:solidFill>
                <a:latin typeface="Cambria" pitchFamily="34" charset="0"/>
                <a:ea typeface="Cambria" pitchFamily="34" charset="-122"/>
                <a:cs typeface="Cambria" pitchFamily="34" charset="-120"/>
              </a:rPr>
              <a:t>(A</a:t>
            </a:r>
            <a:r>
              <a:rPr lang="en-US" sz="1800" i="1" baseline="-40000" dirty="0">
                <a:solidFill>
                  <a:srgbClr val="1C2B36"/>
                </a:solidFill>
                <a:latin typeface="Cambria" pitchFamily="34" charset="0"/>
                <a:ea typeface="Cambria" pitchFamily="34" charset="-122"/>
                <a:cs typeface="Cambria" pitchFamily="34" charset="-120"/>
              </a:rPr>
              <a:t>j</a:t>
            </a:r>
            <a:r>
              <a:rPr lang="en-US" sz="1800" i="1" dirty="0">
                <a:solidFill>
                  <a:srgbClr val="1C2B36"/>
                </a:solidFill>
                <a:latin typeface="Cambria" pitchFamily="34" charset="0"/>
                <a:ea typeface="Cambria" pitchFamily="34" charset="-122"/>
                <a:cs typeface="Cambria" pitchFamily="34" charset="-120"/>
              </a:rPr>
              <a:t>) &gt; v</a:t>
            </a:r>
            <a:r>
              <a:rPr lang="en-US" sz="1800" i="1" baseline="-40000" dirty="0">
                <a:solidFill>
                  <a:srgbClr val="1C2B36"/>
                </a:solidFill>
                <a:latin typeface="Cambria" pitchFamily="34" charset="0"/>
                <a:ea typeface="Cambria" pitchFamily="34" charset="-122"/>
                <a:cs typeface="Cambria" pitchFamily="34" charset="-120"/>
              </a:rPr>
              <a:t>i</a:t>
            </a:r>
            <a:r>
              <a:rPr lang="en-US" sz="1800" i="1" dirty="0">
                <a:solidFill>
                  <a:srgbClr val="1C2B36"/>
                </a:solidFill>
                <a:latin typeface="Cambria" pitchFamily="34" charset="0"/>
                <a:ea typeface="Cambria" pitchFamily="34" charset="-122"/>
                <a:cs typeface="Cambria" pitchFamily="34" charset="-120"/>
              </a:rPr>
              <a:t>(A</a:t>
            </a:r>
            <a:r>
              <a:rPr lang="en-US" sz="1800" i="1" baseline="-40000" dirty="0">
                <a:solidFill>
                  <a:srgbClr val="1C2B36"/>
                </a:solidFill>
                <a:latin typeface="Cambria" pitchFamily="34" charset="0"/>
                <a:ea typeface="Cambria" pitchFamily="34" charset="-122"/>
                <a:cs typeface="Cambria" pitchFamily="34" charset="-120"/>
              </a:rPr>
              <a:t>i</a:t>
            </a:r>
            <a:r>
              <a:rPr lang="en-US" sz="1800" i="1" dirty="0">
                <a:solidFill>
                  <a:srgbClr val="1C2B36"/>
                </a:solidFill>
                <a:latin typeface="Cambria" pitchFamily="34" charset="0"/>
                <a:ea typeface="Cambria" pitchFamily="34" charset="-122"/>
                <a:cs typeface="Cambria" pitchFamily="34" charset="-120"/>
              </a:rPr>
              <a:t>).</a:t>
            </a:r>
            <a:endParaRPr lang="en-US" sz="1800" dirty="0"/>
          </a:p>
        </p:txBody>
      </p:sp>
      <p:sp>
        <p:nvSpPr>
          <p:cNvPr id="8" name="Shape 6"/>
          <p:cNvSpPr/>
          <p:nvPr/>
        </p:nvSpPr>
        <p:spPr>
          <a:xfrm>
            <a:off x="685800" y="3017520"/>
            <a:ext cx="5181448" cy="1965960"/>
          </a:xfrm>
          <a:prstGeom prst="roundRect">
            <a:avLst>
              <a:gd name="adj" fmla="val 2326"/>
            </a:avLst>
          </a:prstGeom>
          <a:solidFill>
            <a:srgbClr val="FFFFFF"/>
          </a:solidFill>
          <a:ln w="15875">
            <a:solidFill>
              <a:srgbClr val="2E6E6B"/>
            </a:solidFill>
            <a:prstDash val="solid"/>
          </a:ln>
        </p:spPr>
      </p:sp>
      <p:sp>
        <p:nvSpPr>
          <p:cNvPr id="9" name="Text 7"/>
          <p:cNvSpPr txBox="1"/>
          <p:nvPr/>
        </p:nvSpPr>
        <p:spPr>
          <a:xfrm>
            <a:off x="1005840" y="3218688"/>
            <a:ext cx="4541368" cy="310896"/>
          </a:xfrm>
          <a:prstGeom prst="rect">
            <a:avLst/>
          </a:prstGeom>
          <a:noFill/>
          <a:ln/>
        </p:spPr>
        <p:txBody>
          <a:bodyPr wrap="square" lIns="0" tIns="0" rIns="0" bIns="0" rtlCol="0" anchor="ctr"/>
          <a:lstStyle/>
          <a:p>
            <a:pPr marL="0" indent="0">
              <a:buNone/>
            </a:pPr>
            <a:r>
              <a:rPr lang="en-US" sz="1500" b="1" kern="0" spc="50" dirty="0">
                <a:solidFill>
                  <a:srgbClr val="2E6E6B"/>
                </a:solidFill>
                <a:latin typeface="Calibri" pitchFamily="34" charset="0"/>
                <a:ea typeface="Calibri" pitchFamily="34" charset="-122"/>
                <a:cs typeface="Calibri" pitchFamily="34" charset="-120"/>
              </a:rPr>
              <a:t>WHY IT REPAIRS THE PROOF</a:t>
            </a:r>
            <a:endParaRPr lang="en-US" sz="1500" dirty="0"/>
          </a:p>
        </p:txBody>
      </p:sp>
      <p:sp>
        <p:nvSpPr>
          <p:cNvPr id="10" name="Text 8"/>
          <p:cNvSpPr txBox="1"/>
          <p:nvPr/>
        </p:nvSpPr>
        <p:spPr>
          <a:xfrm>
            <a:off x="1005840" y="3639312"/>
            <a:ext cx="4541368" cy="128016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An agent on a top-trading cycle receives a bundle she likes at least as much as every other. She envies nobody afterwards, so EF1 holds for her with no witness needed.</a:t>
            </a:r>
            <a:endParaRPr lang="en-US" sz="1650" dirty="0"/>
          </a:p>
        </p:txBody>
      </p:sp>
      <p:sp>
        <p:nvSpPr>
          <p:cNvPr id="11" name="Shape 9"/>
          <p:cNvSpPr/>
          <p:nvPr/>
        </p:nvSpPr>
        <p:spPr>
          <a:xfrm>
            <a:off x="6324448" y="3017520"/>
            <a:ext cx="5181448" cy="1965960"/>
          </a:xfrm>
          <a:prstGeom prst="roundRect">
            <a:avLst>
              <a:gd name="adj" fmla="val 2326"/>
            </a:avLst>
          </a:prstGeom>
          <a:solidFill>
            <a:srgbClr val="F1F4F6"/>
          </a:solidFill>
          <a:ln w="9525">
            <a:solidFill>
              <a:srgbClr val="F1F4F6"/>
            </a:solidFill>
            <a:prstDash val="solid"/>
          </a:ln>
        </p:spPr>
      </p:sp>
      <p:sp>
        <p:nvSpPr>
          <p:cNvPr id="12" name="Text 10"/>
          <p:cNvSpPr txBox="1"/>
          <p:nvPr/>
        </p:nvSpPr>
        <p:spPr>
          <a:xfrm>
            <a:off x="6644488" y="3218688"/>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AND EVERYONE ELSE</a:t>
            </a:r>
            <a:endParaRPr lang="en-US" sz="1500" dirty="0"/>
          </a:p>
        </p:txBody>
      </p:sp>
      <p:sp>
        <p:nvSpPr>
          <p:cNvPr id="13" name="Text 11"/>
          <p:cNvSpPr txBox="1"/>
          <p:nvPr/>
        </p:nvSpPr>
        <p:spPr>
          <a:xfrm>
            <a:off x="6644488" y="3639312"/>
            <a:ext cx="4541368" cy="128016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Agents off the cycle keep their own bundle and face the same multiset of bundles, so their witnesses — wherever they live — are untouched.</a:t>
            </a:r>
            <a:endParaRPr lang="en-US" sz="1650" dirty="0"/>
          </a:p>
        </p:txBody>
      </p:sp>
      <p:sp>
        <p:nvSpPr>
          <p:cNvPr id="14" name="Text 12"/>
          <p:cNvSpPr txBox="1"/>
          <p:nvPr/>
        </p:nvSpPr>
        <p:spPr>
          <a:xfrm>
            <a:off x="685800" y="5212080"/>
            <a:ext cx="10820095" cy="731520"/>
          </a:xfrm>
          <a:prstGeom prst="rect">
            <a:avLst/>
          </a:prstGeom>
          <a:noFill/>
          <a:ln/>
        </p:spPr>
        <p:txBody>
          <a:bodyPr wrap="square" lIns="0" tIns="0" rIns="0" bIns="0" rtlCol="0" anchor="t"/>
          <a:lstStyle/>
          <a:p>
            <a:pPr marL="0" indent="0" algn="l">
              <a:lnSpc>
                <a:spcPts val="2277"/>
              </a:lnSpc>
              <a:buNone/>
            </a:pPr>
            <a:r>
              <a:rPr lang="en-US" sz="1650" i="1" dirty="0">
                <a:solidFill>
                  <a:srgbClr val="1C2B36"/>
                </a:solidFill>
                <a:latin typeface="Calibri" pitchFamily="34" charset="0"/>
                <a:ea typeface="Calibri" pitchFamily="34" charset="-122"/>
                <a:cs typeface="Calibri" pitchFamily="34" charset="-120"/>
              </a:rPr>
              <a:t>The ordinary envy graph gives an agent some better bundle. The top-trading graph gives her the best one — and that is the difference between a broken proof and a correct one.</a:t>
            </a:r>
            <a:endParaRPr lang="en-US" sz="16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5 · DOUBLY MONOTONE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Two more lemmas</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16</a:t>
            </a:r>
            <a:endParaRPr lang="en-US" sz="1050" dirty="0"/>
          </a:p>
        </p:txBody>
      </p:sp>
      <p:sp>
        <p:nvSpPr>
          <p:cNvPr id="5" name="Shape 3"/>
          <p:cNvSpPr/>
          <p:nvPr/>
        </p:nvSpPr>
        <p:spPr>
          <a:xfrm>
            <a:off x="685800" y="1554480"/>
            <a:ext cx="5181448" cy="2331720"/>
          </a:xfrm>
          <a:prstGeom prst="roundRect">
            <a:avLst>
              <a:gd name="adj" fmla="val 1961"/>
            </a:avLst>
          </a:prstGeom>
          <a:solidFill>
            <a:srgbClr val="F1F4F6"/>
          </a:solidFill>
          <a:ln w="9525">
            <a:solidFill>
              <a:srgbClr val="F1F4F6"/>
            </a:solidFill>
            <a:prstDash val="solid"/>
          </a:ln>
        </p:spPr>
      </p:sp>
      <p:sp>
        <p:nvSpPr>
          <p:cNvPr id="6" name="Text 4"/>
          <p:cNvSpPr txBox="1"/>
          <p:nvPr/>
        </p:nvSpPr>
        <p:spPr>
          <a:xfrm>
            <a:off x="1005840" y="1755648"/>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A SINK, OR A CYCLE</a:t>
            </a:r>
            <a:endParaRPr lang="en-US" sz="1500" dirty="0"/>
          </a:p>
        </p:txBody>
      </p:sp>
      <p:sp>
        <p:nvSpPr>
          <p:cNvPr id="7" name="Text 5"/>
          <p:cNvSpPr txBox="1"/>
          <p:nvPr/>
        </p:nvSpPr>
        <p:spPr>
          <a:xfrm>
            <a:off x="1005840" y="2194560"/>
            <a:ext cx="4541368" cy="14630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If some agent envies nobody, she is a sink. Otherwise every agent has an outgoing top-trading edge, and a finite digraph with no sink contains a cycle.</a:t>
            </a:r>
            <a:endParaRPr lang="en-US" sz="1650" dirty="0"/>
          </a:p>
        </p:txBody>
      </p:sp>
      <p:sp>
        <p:nvSpPr>
          <p:cNvPr id="8" name="Shape 6"/>
          <p:cNvSpPr/>
          <p:nvPr/>
        </p:nvSpPr>
        <p:spPr>
          <a:xfrm>
            <a:off x="6324448" y="1554480"/>
            <a:ext cx="5181448" cy="2331720"/>
          </a:xfrm>
          <a:prstGeom prst="roundRect">
            <a:avLst>
              <a:gd name="adj" fmla="val 1961"/>
            </a:avLst>
          </a:prstGeom>
          <a:solidFill>
            <a:srgbClr val="F1F4F6"/>
          </a:solidFill>
          <a:ln w="9525">
            <a:solidFill>
              <a:srgbClr val="F1F4F6"/>
            </a:solidFill>
            <a:prstDash val="solid"/>
          </a:ln>
        </p:spPr>
      </p:sp>
      <p:sp>
        <p:nvSpPr>
          <p:cNvPr id="9" name="Text 7"/>
          <p:cNvSpPr txBox="1"/>
          <p:nvPr/>
        </p:nvSpPr>
        <p:spPr>
          <a:xfrm>
            <a:off x="6644488" y="1755648"/>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TERMINATION</a:t>
            </a:r>
            <a:endParaRPr lang="en-US" sz="1500" dirty="0"/>
          </a:p>
        </p:txBody>
      </p:sp>
      <p:sp>
        <p:nvSpPr>
          <p:cNvPr id="10" name="Text 8"/>
          <p:cNvSpPr txBox="1"/>
          <p:nvPr/>
        </p:nvSpPr>
        <p:spPr>
          <a:xfrm>
            <a:off x="6644488" y="2194560"/>
            <a:ext cx="4541368" cy="14630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Each agent on a resolved top-trading cycle loses every outgoing edge, and agents off it keep exactly the edges they had. The envy count strictly drops.</a:t>
            </a:r>
            <a:endParaRPr lang="en-US" sz="1650" dirty="0"/>
          </a:p>
        </p:txBody>
      </p:sp>
      <p:sp>
        <p:nvSpPr>
          <p:cNvPr id="11" name="Shape 9"/>
          <p:cNvSpPr/>
          <p:nvPr/>
        </p:nvSpPr>
        <p:spPr>
          <a:xfrm>
            <a:off x="685800" y="4160520"/>
            <a:ext cx="10820095" cy="1645920"/>
          </a:xfrm>
          <a:prstGeom prst="roundRect">
            <a:avLst>
              <a:gd name="adj" fmla="val 2778"/>
            </a:avLst>
          </a:prstGeom>
          <a:solidFill>
            <a:srgbClr val="FFFFFF"/>
          </a:solidFill>
          <a:ln w="15875">
            <a:solidFill>
              <a:srgbClr val="1C2B36"/>
            </a:solidFill>
            <a:prstDash val="solid"/>
          </a:ln>
        </p:spPr>
      </p:sp>
      <p:sp>
        <p:nvSpPr>
          <p:cNvPr id="12" name="Text 10"/>
          <p:cNvSpPr txBox="1"/>
          <p:nvPr/>
        </p:nvSpPr>
        <p:spPr>
          <a:xfrm>
            <a:off x="1051560" y="4343400"/>
            <a:ext cx="10088575" cy="310896"/>
          </a:xfrm>
          <a:prstGeom prst="rect">
            <a:avLst/>
          </a:prstGeom>
          <a:noFill/>
          <a:ln/>
        </p:spPr>
        <p:txBody>
          <a:bodyPr wrap="square" lIns="0" tIns="0" rIns="0" bIns="0" rtlCol="0" anchor="ctr"/>
          <a:lstStyle/>
          <a:p>
            <a:pPr marL="0" indent="0">
              <a:buNone/>
            </a:pPr>
            <a:r>
              <a:rPr lang="en-US" sz="1500" b="1" kern="0" spc="50" dirty="0">
                <a:solidFill>
                  <a:srgbClr val="1C2B36"/>
                </a:solidFill>
                <a:latin typeface="Calibri" pitchFamily="34" charset="0"/>
                <a:ea typeface="Calibri" pitchFamily="34" charset="-122"/>
                <a:cs typeface="Calibri" pitchFamily="34" charset="-120"/>
              </a:rPr>
              <a:t>TOP-TRADING ENVY-CYCLE ELIMINATION FOR CHORES</a:t>
            </a:r>
            <a:endParaRPr lang="en-US" sz="1500" dirty="0"/>
          </a:p>
        </p:txBody>
      </p:sp>
      <p:sp>
        <p:nvSpPr>
          <p:cNvPr id="13" name="Text 11"/>
          <p:cNvSpPr txBox="1"/>
          <p:nvPr/>
        </p:nvSpPr>
        <p:spPr>
          <a:xfrm>
            <a:off x="1051560" y="4754880"/>
            <a:ext cx="10088575" cy="914400"/>
          </a:xfrm>
          <a:prstGeom prst="rect">
            <a:avLst/>
          </a:prstGeom>
          <a:noFill/>
          <a:ln/>
        </p:spPr>
        <p:txBody>
          <a:bodyPr wrap="square" lIns="0" tIns="0" rIns="0" bIns="0" rtlCol="0" anchor="t"/>
          <a:lstStyle/>
          <a:p>
            <a:pPr marL="0" indent="0" algn="l">
              <a:lnSpc>
                <a:spcPts val="2346"/>
              </a:lnSpc>
              <a:buNone/>
            </a:pPr>
            <a:r>
              <a:rPr lang="en-US" sz="1700" dirty="0">
                <a:solidFill>
                  <a:srgbClr val="2E3A44"/>
                </a:solidFill>
                <a:latin typeface="Calibri" pitchFamily="34" charset="0"/>
                <a:ea typeface="Calibri" pitchFamily="34" charset="-122"/>
                <a:cs typeface="Calibri" pitchFamily="34" charset="-120"/>
              </a:rPr>
              <a:t>For each chore: resolve top-trading cycles until a sink exists, then give the chore to the sink. For arbitrary monotone non-increasing valuations this returns a complete EF1 allocation in polynomial time.</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5 · DOUBLY MONOTONE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Now let the agents disagree</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17</a:t>
            </a:r>
            <a:endParaRPr lang="en-US" sz="1050" dirty="0"/>
          </a:p>
        </p:txBody>
      </p:sp>
      <p:sp>
        <p:nvSpPr>
          <p:cNvPr id="5" name="Text 3"/>
          <p:cNvSpPr txBox="1"/>
          <p:nvPr/>
        </p:nvSpPr>
        <p:spPr>
          <a:xfrm>
            <a:off x="685800" y="1481328"/>
            <a:ext cx="10820095" cy="365760"/>
          </a:xfrm>
          <a:prstGeom prst="rect">
            <a:avLst/>
          </a:prstGeom>
          <a:noFill/>
          <a:ln/>
        </p:spPr>
        <p:txBody>
          <a:bodyPr wrap="square" lIns="0" tIns="0" rIns="0" bIns="0" rtlCol="0" anchor="t"/>
          <a:lstStyle/>
          <a:p>
            <a:pPr marL="0" indent="0" algn="l">
              <a:lnSpc>
                <a:spcPts val="2346"/>
              </a:lnSpc>
              <a:buNone/>
            </a:pPr>
            <a:r>
              <a:rPr lang="en-US" sz="1700" dirty="0">
                <a:solidFill>
                  <a:srgbClr val="2E3A44"/>
                </a:solidFill>
                <a:latin typeface="Calibri" pitchFamily="34" charset="0"/>
                <a:ea typeface="Calibri" pitchFamily="34" charset="-122"/>
                <a:cs typeface="Calibri" pitchFamily="34" charset="-120"/>
              </a:rPr>
              <a:t>In a doubly monotone instance each item is an objective good or an objective chore — for each agent separately.</a:t>
            </a:r>
            <a:endParaRPr lang="en-US" sz="1700" dirty="0"/>
          </a:p>
        </p:txBody>
      </p:sp>
      <p:sp>
        <p:nvSpPr>
          <p:cNvPr id="6" name="Shape 4"/>
          <p:cNvSpPr/>
          <p:nvPr/>
        </p:nvSpPr>
        <p:spPr>
          <a:xfrm>
            <a:off x="685800" y="2011680"/>
            <a:ext cx="3301898" cy="2331720"/>
          </a:xfrm>
          <a:prstGeom prst="roundRect">
            <a:avLst>
              <a:gd name="adj" fmla="val 1961"/>
            </a:avLst>
          </a:prstGeom>
          <a:solidFill>
            <a:srgbClr val="F1F4F6"/>
          </a:solidFill>
          <a:ln w="19050">
            <a:solidFill>
              <a:srgbClr val="F1F4F6"/>
            </a:solidFill>
            <a:prstDash val="solid"/>
          </a:ln>
        </p:spPr>
      </p:sp>
      <p:sp>
        <p:nvSpPr>
          <p:cNvPr id="7" name="Text 5"/>
          <p:cNvSpPr txBox="1"/>
          <p:nvPr/>
        </p:nvSpPr>
        <p:spPr>
          <a:xfrm>
            <a:off x="960120" y="2212848"/>
            <a:ext cx="2753258" cy="310896"/>
          </a:xfrm>
          <a:prstGeom prst="rect">
            <a:avLst/>
          </a:prstGeom>
          <a:noFill/>
          <a:ln/>
        </p:spPr>
        <p:txBody>
          <a:bodyPr wrap="square" lIns="0" tIns="0" rIns="0" bIns="0" rtlCol="0" anchor="ctr"/>
          <a:lstStyle/>
          <a:p>
            <a:pPr marL="0" indent="0">
              <a:buNone/>
            </a:pPr>
            <a:r>
              <a:rPr lang="en-US" sz="1350" b="1" kern="0" spc="50" dirty="0">
                <a:solidFill>
                  <a:srgbClr val="B4532A"/>
                </a:solidFill>
                <a:latin typeface="Calibri" pitchFamily="34" charset="0"/>
                <a:ea typeface="Calibri" pitchFamily="34" charset="-122"/>
                <a:cs typeface="Calibri" pitchFamily="34" charset="-120"/>
              </a:rPr>
              <a:t>A GOOD FOR EVERYONE</a:t>
            </a:r>
            <a:endParaRPr lang="en-US" sz="1350" dirty="0"/>
          </a:p>
        </p:txBody>
      </p:sp>
      <p:sp>
        <p:nvSpPr>
          <p:cNvPr id="8" name="Text 6"/>
          <p:cNvSpPr txBox="1"/>
          <p:nvPr/>
        </p:nvSpPr>
        <p:spPr>
          <a:xfrm>
            <a:off x="960120" y="2761488"/>
            <a:ext cx="2753258" cy="411480"/>
          </a:xfrm>
          <a:prstGeom prst="rect">
            <a:avLst/>
          </a:prstGeom>
          <a:noFill/>
          <a:ln/>
        </p:spPr>
        <p:txBody>
          <a:bodyPr wrap="square" lIns="0" tIns="0" rIns="0" bIns="0" rtlCol="0" anchor="t"/>
          <a:lstStyle/>
          <a:p>
            <a:pPr marL="0" indent="0" algn="l">
              <a:lnSpc>
                <a:spcPts val="2622"/>
              </a:lnSpc>
              <a:buNone/>
            </a:pPr>
            <a:r>
              <a:rPr lang="en-US" sz="1900" b="1" dirty="0">
                <a:solidFill>
                  <a:srgbClr val="1C2B36"/>
                </a:solidFill>
                <a:latin typeface="Calibri" pitchFamily="34" charset="0"/>
                <a:ea typeface="Calibri" pitchFamily="34" charset="-122"/>
                <a:cs typeface="Calibri" pitchFamily="34" charset="-120"/>
              </a:rPr>
              <a:t>give it to a source</a:t>
            </a:r>
            <a:endParaRPr lang="en-US" sz="1900" dirty="0"/>
          </a:p>
        </p:txBody>
      </p:sp>
      <p:sp>
        <p:nvSpPr>
          <p:cNvPr id="9" name="Text 7"/>
          <p:cNvSpPr txBox="1"/>
          <p:nvPr/>
        </p:nvSpPr>
        <p:spPr>
          <a:xfrm>
            <a:off x="960120" y="3291840"/>
            <a:ext cx="2753258" cy="914400"/>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Others' envy towards her is one item deep.</a:t>
            </a:r>
            <a:endParaRPr lang="en-US" sz="1600" dirty="0"/>
          </a:p>
        </p:txBody>
      </p:sp>
      <p:sp>
        <p:nvSpPr>
          <p:cNvPr id="10" name="Shape 8"/>
          <p:cNvSpPr/>
          <p:nvPr/>
        </p:nvSpPr>
        <p:spPr>
          <a:xfrm>
            <a:off x="4444898" y="2011680"/>
            <a:ext cx="3301898" cy="2331720"/>
          </a:xfrm>
          <a:prstGeom prst="roundRect">
            <a:avLst>
              <a:gd name="adj" fmla="val 1961"/>
            </a:avLst>
          </a:prstGeom>
          <a:solidFill>
            <a:srgbClr val="F1F4F6"/>
          </a:solidFill>
          <a:ln w="19050">
            <a:solidFill>
              <a:srgbClr val="F1F4F6"/>
            </a:solidFill>
            <a:prstDash val="solid"/>
          </a:ln>
        </p:spPr>
      </p:sp>
      <p:sp>
        <p:nvSpPr>
          <p:cNvPr id="11" name="Text 9"/>
          <p:cNvSpPr txBox="1"/>
          <p:nvPr/>
        </p:nvSpPr>
        <p:spPr>
          <a:xfrm>
            <a:off x="4719218" y="2212848"/>
            <a:ext cx="2753258" cy="310896"/>
          </a:xfrm>
          <a:prstGeom prst="rect">
            <a:avLst/>
          </a:prstGeom>
          <a:noFill/>
          <a:ln/>
        </p:spPr>
        <p:txBody>
          <a:bodyPr wrap="square" lIns="0" tIns="0" rIns="0" bIns="0" rtlCol="0" anchor="ctr"/>
          <a:lstStyle/>
          <a:p>
            <a:pPr marL="0" indent="0">
              <a:buNone/>
            </a:pPr>
            <a:r>
              <a:rPr lang="en-US" sz="1350" b="1" kern="0" spc="50" dirty="0">
                <a:solidFill>
                  <a:srgbClr val="2E6E6B"/>
                </a:solidFill>
                <a:latin typeface="Calibri" pitchFamily="34" charset="0"/>
                <a:ea typeface="Calibri" pitchFamily="34" charset="-122"/>
                <a:cs typeface="Calibri" pitchFamily="34" charset="-120"/>
              </a:rPr>
              <a:t>A CHORE FOR EVERYONE</a:t>
            </a:r>
            <a:endParaRPr lang="en-US" sz="1350" dirty="0"/>
          </a:p>
        </p:txBody>
      </p:sp>
      <p:sp>
        <p:nvSpPr>
          <p:cNvPr id="12" name="Text 10"/>
          <p:cNvSpPr txBox="1"/>
          <p:nvPr/>
        </p:nvSpPr>
        <p:spPr>
          <a:xfrm>
            <a:off x="4719218" y="2761488"/>
            <a:ext cx="2753258" cy="411480"/>
          </a:xfrm>
          <a:prstGeom prst="rect">
            <a:avLst/>
          </a:prstGeom>
          <a:noFill/>
          <a:ln/>
        </p:spPr>
        <p:txBody>
          <a:bodyPr wrap="square" lIns="0" tIns="0" rIns="0" bIns="0" rtlCol="0" anchor="t"/>
          <a:lstStyle/>
          <a:p>
            <a:pPr marL="0" indent="0" algn="l">
              <a:lnSpc>
                <a:spcPts val="2622"/>
              </a:lnSpc>
              <a:buNone/>
            </a:pPr>
            <a:r>
              <a:rPr lang="en-US" sz="1900" b="1" dirty="0">
                <a:solidFill>
                  <a:srgbClr val="1C2B36"/>
                </a:solidFill>
                <a:latin typeface="Calibri" pitchFamily="34" charset="0"/>
                <a:ea typeface="Calibri" pitchFamily="34" charset="-122"/>
                <a:cs typeface="Calibri" pitchFamily="34" charset="-120"/>
              </a:rPr>
              <a:t>give it to a sink</a:t>
            </a:r>
            <a:endParaRPr lang="en-US" sz="1900" dirty="0"/>
          </a:p>
        </p:txBody>
      </p:sp>
      <p:sp>
        <p:nvSpPr>
          <p:cNvPr id="13" name="Text 11"/>
          <p:cNvSpPr txBox="1"/>
          <p:nvPr/>
        </p:nvSpPr>
        <p:spPr>
          <a:xfrm>
            <a:off x="4719218" y="3291840"/>
            <a:ext cx="2753258" cy="914400"/>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Her own new envy is one item deep.</a:t>
            </a:r>
            <a:endParaRPr lang="en-US" sz="1600" dirty="0"/>
          </a:p>
        </p:txBody>
      </p:sp>
      <p:sp>
        <p:nvSpPr>
          <p:cNvPr id="14" name="Shape 12"/>
          <p:cNvSpPr/>
          <p:nvPr/>
        </p:nvSpPr>
        <p:spPr>
          <a:xfrm>
            <a:off x="8203997" y="2011680"/>
            <a:ext cx="3301898" cy="2331720"/>
          </a:xfrm>
          <a:prstGeom prst="roundRect">
            <a:avLst>
              <a:gd name="adj" fmla="val 1961"/>
            </a:avLst>
          </a:prstGeom>
          <a:solidFill>
            <a:srgbClr val="FFFFFF"/>
          </a:solidFill>
          <a:ln w="19050">
            <a:solidFill>
              <a:srgbClr val="3D5A80"/>
            </a:solidFill>
            <a:prstDash val="solid"/>
          </a:ln>
        </p:spPr>
      </p:sp>
      <p:sp>
        <p:nvSpPr>
          <p:cNvPr id="15" name="Text 13"/>
          <p:cNvSpPr txBox="1"/>
          <p:nvPr/>
        </p:nvSpPr>
        <p:spPr>
          <a:xfrm>
            <a:off x="8478317" y="2212848"/>
            <a:ext cx="2753258" cy="310896"/>
          </a:xfrm>
          <a:prstGeom prst="rect">
            <a:avLst/>
          </a:prstGeom>
          <a:noFill/>
          <a:ln/>
        </p:spPr>
        <p:txBody>
          <a:bodyPr wrap="square" lIns="0" tIns="0" rIns="0" bIns="0" rtlCol="0" anchor="ctr"/>
          <a:lstStyle/>
          <a:p>
            <a:pPr marL="0" indent="0">
              <a:buNone/>
            </a:pPr>
            <a:r>
              <a:rPr lang="en-US" sz="1350" b="1" kern="0" spc="50" dirty="0">
                <a:solidFill>
                  <a:srgbClr val="3D5A80"/>
                </a:solidFill>
                <a:latin typeface="Calibri" pitchFamily="34" charset="0"/>
                <a:ea typeface="Calibri" pitchFamily="34" charset="-122"/>
                <a:cs typeface="Calibri" pitchFamily="34" charset="-120"/>
              </a:rPr>
              <a:t>A GOOD FOR SOME, A CHORE FOR OTHERS</a:t>
            </a:r>
            <a:endParaRPr lang="en-US" sz="1350" dirty="0"/>
          </a:p>
        </p:txBody>
      </p:sp>
      <p:sp>
        <p:nvSpPr>
          <p:cNvPr id="16" name="Text 14"/>
          <p:cNvSpPr txBox="1"/>
          <p:nvPr/>
        </p:nvSpPr>
        <p:spPr>
          <a:xfrm>
            <a:off x="8478317" y="2761488"/>
            <a:ext cx="2753258" cy="411480"/>
          </a:xfrm>
          <a:prstGeom prst="rect">
            <a:avLst/>
          </a:prstGeom>
          <a:noFill/>
          <a:ln/>
        </p:spPr>
        <p:txBody>
          <a:bodyPr wrap="square" lIns="0" tIns="0" rIns="0" bIns="0" rtlCol="0" anchor="t"/>
          <a:lstStyle/>
          <a:p>
            <a:pPr marL="0" indent="0" algn="l">
              <a:lnSpc>
                <a:spcPts val="2622"/>
              </a:lnSpc>
              <a:buNone/>
            </a:pPr>
            <a:r>
              <a:rPr lang="en-US" sz="1900" b="1" dirty="0">
                <a:solidFill>
                  <a:srgbClr val="1C2B36"/>
                </a:solidFill>
                <a:latin typeface="Calibri" pitchFamily="34" charset="0"/>
                <a:ea typeface="Calibri" pitchFamily="34" charset="-122"/>
                <a:cs typeface="Calibri" pitchFamily="34" charset="-120"/>
              </a:rPr>
              <a:t>?</a:t>
            </a:r>
            <a:endParaRPr lang="en-US" sz="1900" dirty="0"/>
          </a:p>
        </p:txBody>
      </p:sp>
      <p:sp>
        <p:nvSpPr>
          <p:cNvPr id="17" name="Text 15"/>
          <p:cNvSpPr txBox="1"/>
          <p:nvPr/>
        </p:nvSpPr>
        <p:spPr>
          <a:xfrm>
            <a:off x="8478317" y="3291840"/>
            <a:ext cx="2753258" cy="914400"/>
          </a:xfrm>
          <a:prstGeom prst="rect">
            <a:avLst/>
          </a:prstGeom>
          <a:noFill/>
          <a:ln/>
        </p:spPr>
        <p:txBody>
          <a:bodyPr wrap="square" lIns="0" tIns="0" rIns="0" bIns="0" rtlCol="0" anchor="t"/>
          <a:lstStyle/>
          <a:p>
            <a:pPr marL="0" indent="0" algn="l">
              <a:lnSpc>
                <a:spcPts val="2208"/>
              </a:lnSpc>
              <a:buNone/>
            </a:pPr>
            <a:r>
              <a:rPr lang="en-US" sz="1600" dirty="0">
                <a:solidFill>
                  <a:srgbClr val="6E7C88"/>
                </a:solidFill>
                <a:latin typeface="Calibri" pitchFamily="34" charset="0"/>
                <a:ea typeface="Calibri" pitchFamily="34" charset="-122"/>
                <a:cs typeface="Calibri" pitchFamily="34" charset="-120"/>
              </a:rPr>
              <a:t>A sink may be envied; a source may be envious.</a:t>
            </a:r>
            <a:endParaRPr lang="en-US" sz="1600" dirty="0"/>
          </a:p>
        </p:txBody>
      </p:sp>
      <p:sp>
        <p:nvSpPr>
          <p:cNvPr id="18" name="Shape 16"/>
          <p:cNvSpPr/>
          <p:nvPr/>
        </p:nvSpPr>
        <p:spPr>
          <a:xfrm>
            <a:off x="685800" y="4617720"/>
            <a:ext cx="10820095" cy="1188720"/>
          </a:xfrm>
          <a:prstGeom prst="roundRect">
            <a:avLst>
              <a:gd name="adj" fmla="val 3846"/>
            </a:avLst>
          </a:prstGeom>
          <a:solidFill>
            <a:srgbClr val="F1F4F6"/>
          </a:solidFill>
          <a:ln w="9525">
            <a:solidFill>
              <a:srgbClr val="F1F4F6"/>
            </a:solidFill>
            <a:prstDash val="solid"/>
          </a:ln>
        </p:spPr>
      </p:sp>
      <p:sp>
        <p:nvSpPr>
          <p:cNvPr id="19" name="Text 17"/>
          <p:cNvSpPr txBox="1"/>
          <p:nvPr/>
        </p:nvSpPr>
        <p:spPr>
          <a:xfrm>
            <a:off x="1051560" y="4846320"/>
            <a:ext cx="10088575" cy="777240"/>
          </a:xfrm>
          <a:prstGeom prst="rect">
            <a:avLst/>
          </a:prstGeom>
          <a:noFill/>
          <a:ln/>
        </p:spPr>
        <p:txBody>
          <a:bodyPr wrap="square" lIns="0" tIns="0" rIns="0" bIns="0" rtlCol="0" anchor="t"/>
          <a:lstStyle/>
          <a:p>
            <a:pPr marL="0" indent="0" algn="l">
              <a:lnSpc>
                <a:spcPts val="2346"/>
              </a:lnSpc>
              <a:buNone/>
            </a:pPr>
            <a:r>
              <a:rPr lang="en-US" sz="1700" dirty="0">
                <a:solidFill>
                  <a:srgbClr val="1C2B36"/>
                </a:solidFill>
                <a:latin typeface="Calibri" pitchFamily="34" charset="0"/>
                <a:ea typeface="Calibri" pitchFamily="34" charset="-122"/>
                <a:cs typeface="Calibri" pitchFamily="34" charset="-120"/>
              </a:rPr>
              <a:t>A mixed item needs a recipient who is both unenvied and unenvious, and no such agent need exist. The repair is to stop looking for one.</a:t>
            </a:r>
            <a:endParaRPr lang="en-US" sz="1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5 · DOUBLY MONOTONE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Double envy-cycle elimination</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18</a:t>
            </a:r>
            <a:endParaRPr lang="en-US" sz="1050" dirty="0"/>
          </a:p>
        </p:txBody>
      </p:sp>
      <p:sp>
        <p:nvSpPr>
          <p:cNvPr id="5" name="Shape 3"/>
          <p:cNvSpPr/>
          <p:nvPr/>
        </p:nvSpPr>
        <p:spPr>
          <a:xfrm>
            <a:off x="685800" y="1554480"/>
            <a:ext cx="5181448" cy="3063240"/>
          </a:xfrm>
          <a:prstGeom prst="roundRect">
            <a:avLst>
              <a:gd name="adj" fmla="val 1493"/>
            </a:avLst>
          </a:prstGeom>
          <a:solidFill>
            <a:srgbClr val="F1F4F6"/>
          </a:solidFill>
          <a:ln w="9525">
            <a:solidFill>
              <a:srgbClr val="F1F4F6"/>
            </a:solidFill>
            <a:prstDash val="solid"/>
          </a:ln>
        </p:spPr>
      </p:sp>
      <p:sp>
        <p:nvSpPr>
          <p:cNvPr id="6" name="Text 4"/>
          <p:cNvSpPr txBox="1"/>
          <p:nvPr/>
        </p:nvSpPr>
        <p:spPr>
          <a:xfrm>
            <a:off x="1005840" y="1755648"/>
            <a:ext cx="4541368"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PHASE 1 — ITEMS SOMEBODY WANTS</a:t>
            </a:r>
            <a:endParaRPr lang="en-US" sz="1500" dirty="0"/>
          </a:p>
        </p:txBody>
      </p:sp>
      <p:sp>
        <p:nvSpPr>
          <p:cNvPr id="7" name="Text 5"/>
          <p:cNvSpPr txBox="1"/>
          <p:nvPr/>
        </p:nvSpPr>
        <p:spPr>
          <a:xfrm>
            <a:off x="1005840" y="2194560"/>
            <a:ext cx="4541368" cy="73152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Take every item that is a good for at least one agent. For item o, restrict the envy graph to</a:t>
            </a:r>
            <a:endParaRPr lang="en-US" sz="1650" dirty="0"/>
          </a:p>
        </p:txBody>
      </p:sp>
      <p:sp>
        <p:nvSpPr>
          <p:cNvPr id="8" name="Text 6"/>
          <p:cNvSpPr txBox="1"/>
          <p:nvPr/>
        </p:nvSpPr>
        <p:spPr>
          <a:xfrm>
            <a:off x="1005840" y="2944368"/>
            <a:ext cx="4541368" cy="402336"/>
          </a:xfrm>
          <a:prstGeom prst="rect">
            <a:avLst/>
          </a:prstGeom>
          <a:noFill/>
          <a:ln/>
        </p:spPr>
        <p:txBody>
          <a:bodyPr wrap="square" lIns="0" tIns="0" rIns="0" bIns="0" rtlCol="0" anchor="ctr"/>
          <a:lstStyle/>
          <a:p>
            <a:pPr marL="0" indent="0" algn="l">
              <a:buNone/>
            </a:pPr>
            <a:r>
              <a:rPr lang="en-US" sz="1700" i="1" dirty="0">
                <a:solidFill>
                  <a:srgbClr val="1C2B36"/>
                </a:solidFill>
                <a:latin typeface="Cambria" pitchFamily="34" charset="0"/>
                <a:ea typeface="Cambria" pitchFamily="34" charset="-122"/>
                <a:cs typeface="Cambria" pitchFamily="34" charset="-120"/>
              </a:rPr>
              <a:t>N(o) = { i  :  o is a good for i },</a:t>
            </a:r>
            <a:endParaRPr lang="en-US" sz="1700" dirty="0"/>
          </a:p>
        </p:txBody>
      </p:sp>
      <p:sp>
        <p:nvSpPr>
          <p:cNvPr id="9" name="Text 7"/>
          <p:cNvSpPr txBox="1"/>
          <p:nvPr/>
        </p:nvSpPr>
        <p:spPr>
          <a:xfrm>
            <a:off x="1005840" y="3401568"/>
            <a:ext cx="4541368" cy="109728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eliminate cycles inside it, and give o to a source of that restricted graph. Every agent outside N(o) is simply ignored.</a:t>
            </a:r>
            <a:endParaRPr lang="en-US" sz="1650" dirty="0"/>
          </a:p>
        </p:txBody>
      </p:sp>
      <p:sp>
        <p:nvSpPr>
          <p:cNvPr id="10" name="Shape 8"/>
          <p:cNvSpPr/>
          <p:nvPr/>
        </p:nvSpPr>
        <p:spPr>
          <a:xfrm>
            <a:off x="6324448" y="1554480"/>
            <a:ext cx="5181448" cy="3063240"/>
          </a:xfrm>
          <a:prstGeom prst="roundRect">
            <a:avLst>
              <a:gd name="adj" fmla="val 1493"/>
            </a:avLst>
          </a:prstGeom>
          <a:solidFill>
            <a:srgbClr val="FFFFFF"/>
          </a:solidFill>
          <a:ln w="15875">
            <a:solidFill>
              <a:srgbClr val="2E6E6B"/>
            </a:solidFill>
            <a:prstDash val="solid"/>
          </a:ln>
        </p:spPr>
      </p:sp>
      <p:sp>
        <p:nvSpPr>
          <p:cNvPr id="11" name="Text 9"/>
          <p:cNvSpPr txBox="1"/>
          <p:nvPr/>
        </p:nvSpPr>
        <p:spPr>
          <a:xfrm>
            <a:off x="6644488" y="1755648"/>
            <a:ext cx="4541368" cy="310896"/>
          </a:xfrm>
          <a:prstGeom prst="rect">
            <a:avLst/>
          </a:prstGeom>
          <a:noFill/>
          <a:ln/>
        </p:spPr>
        <p:txBody>
          <a:bodyPr wrap="square" lIns="0" tIns="0" rIns="0" bIns="0" rtlCol="0" anchor="ctr"/>
          <a:lstStyle/>
          <a:p>
            <a:pPr marL="0" indent="0">
              <a:buNone/>
            </a:pPr>
            <a:r>
              <a:rPr lang="en-US" sz="1500" b="1" kern="0" spc="50" dirty="0">
                <a:solidFill>
                  <a:srgbClr val="2E6E6B"/>
                </a:solidFill>
                <a:latin typeface="Calibri" pitchFamily="34" charset="0"/>
                <a:ea typeface="Calibri" pitchFamily="34" charset="-122"/>
                <a:cs typeface="Calibri" pitchFamily="34" charset="-120"/>
              </a:rPr>
              <a:t>PHASE 2 — ITEMS NOBODY WANTS</a:t>
            </a:r>
            <a:endParaRPr lang="en-US" sz="1500" dirty="0"/>
          </a:p>
        </p:txBody>
      </p:sp>
      <p:sp>
        <p:nvSpPr>
          <p:cNvPr id="12" name="Text 10"/>
          <p:cNvSpPr txBox="1"/>
          <p:nvPr/>
        </p:nvSpPr>
        <p:spPr>
          <a:xfrm>
            <a:off x="6644488" y="2194560"/>
            <a:ext cx="4541368" cy="91440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What remains is a chore for every agent. Allocate those by top-trading envy-cycle elimination, exactly as before.</a:t>
            </a:r>
            <a:endParaRPr lang="en-US" sz="1650" dirty="0"/>
          </a:p>
        </p:txBody>
      </p:sp>
      <p:sp>
        <p:nvSpPr>
          <p:cNvPr id="13" name="Text 11"/>
          <p:cNvSpPr txBox="1"/>
          <p:nvPr/>
        </p:nvSpPr>
        <p:spPr>
          <a:xfrm>
            <a:off x="6644488" y="3246120"/>
            <a:ext cx="4541368" cy="1188720"/>
          </a:xfrm>
          <a:prstGeom prst="rect">
            <a:avLst/>
          </a:prstGeom>
          <a:noFill/>
          <a:ln/>
        </p:spPr>
        <p:txBody>
          <a:bodyPr wrap="square" lIns="0" tIns="0" rIns="0" bIns="0" rtlCol="0" anchor="t"/>
          <a:lstStyle/>
          <a:p>
            <a:pPr marL="0" indent="0" algn="l">
              <a:lnSpc>
                <a:spcPts val="2277"/>
              </a:lnSpc>
              <a:buNone/>
            </a:pPr>
            <a:r>
              <a:rPr lang="en-US" sz="1650" dirty="0">
                <a:solidFill>
                  <a:srgbClr val="6E7C88"/>
                </a:solidFill>
                <a:latin typeface="Calibri" pitchFamily="34" charset="0"/>
                <a:ea typeface="Calibri" pitchFamily="34" charset="-122"/>
                <a:cs typeface="Calibri" pitchFamily="34" charset="-120"/>
              </a:rPr>
              <a:t>The order matters. Phase 1 first means that when the chores arrive, every bundle already holds only items its owner wanted.</a:t>
            </a:r>
            <a:endParaRPr lang="en-US" sz="1650" dirty="0"/>
          </a:p>
        </p:txBody>
      </p:sp>
      <p:sp>
        <p:nvSpPr>
          <p:cNvPr id="14" name="Shape 12"/>
          <p:cNvSpPr/>
          <p:nvPr/>
        </p:nvSpPr>
        <p:spPr>
          <a:xfrm>
            <a:off x="685800" y="4846320"/>
            <a:ext cx="10820095" cy="960120"/>
          </a:xfrm>
          <a:prstGeom prst="roundRect">
            <a:avLst>
              <a:gd name="adj" fmla="val 4762"/>
            </a:avLst>
          </a:prstGeom>
          <a:solidFill>
            <a:srgbClr val="F1F4F6"/>
          </a:solidFill>
          <a:ln w="9525">
            <a:solidFill>
              <a:srgbClr val="F1F4F6"/>
            </a:solidFill>
            <a:prstDash val="solid"/>
          </a:ln>
        </p:spPr>
      </p:sp>
      <p:sp>
        <p:nvSpPr>
          <p:cNvPr id="15" name="Text 13"/>
          <p:cNvSpPr txBox="1"/>
          <p:nvPr/>
        </p:nvSpPr>
        <p:spPr>
          <a:xfrm>
            <a:off x="1051560" y="5074920"/>
            <a:ext cx="10088575" cy="457200"/>
          </a:xfrm>
          <a:prstGeom prst="rect">
            <a:avLst/>
          </a:prstGeom>
          <a:noFill/>
          <a:ln/>
        </p:spPr>
        <p:txBody>
          <a:bodyPr wrap="square" lIns="0" tIns="0" rIns="0" bIns="0" rtlCol="0" anchor="t"/>
          <a:lstStyle/>
          <a:p>
            <a:pPr marL="0" indent="0" algn="ctr">
              <a:lnSpc>
                <a:spcPts val="2484"/>
              </a:lnSpc>
              <a:buNone/>
            </a:pPr>
            <a:r>
              <a:rPr lang="en-US" sz="1800" b="1" dirty="0">
                <a:solidFill>
                  <a:srgbClr val="1C2B36"/>
                </a:solidFill>
                <a:latin typeface="Calibri" pitchFamily="34" charset="0"/>
                <a:ea typeface="Calibri" pitchFamily="34" charset="-122"/>
                <a:cs typeface="Calibri" pitchFamily="34" charset="-120"/>
              </a:rPr>
              <a:t>Two phases, two different graphs, two different notions of a safe recipient.</a:t>
            </a:r>
            <a:endParaRPr lang="en-US" sz="1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5 · DOUBLY MONOTONE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Why Phase 1 is safe</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19</a:t>
            </a:r>
            <a:endParaRPr lang="en-US" sz="1050" dirty="0"/>
          </a:p>
        </p:txBody>
      </p:sp>
      <p:sp>
        <p:nvSpPr>
          <p:cNvPr id="5" name="Shape 3"/>
          <p:cNvSpPr/>
          <p:nvPr/>
        </p:nvSpPr>
        <p:spPr>
          <a:xfrm>
            <a:off x="685800" y="1554480"/>
            <a:ext cx="3301898" cy="2240280"/>
          </a:xfrm>
          <a:prstGeom prst="roundRect">
            <a:avLst>
              <a:gd name="adj" fmla="val 2041"/>
            </a:avLst>
          </a:prstGeom>
          <a:solidFill>
            <a:srgbClr val="F1F4F6"/>
          </a:solidFill>
          <a:ln w="9525">
            <a:solidFill>
              <a:srgbClr val="F1F4F6"/>
            </a:solidFill>
            <a:prstDash val="solid"/>
          </a:ln>
        </p:spPr>
      </p:sp>
      <p:sp>
        <p:nvSpPr>
          <p:cNvPr id="6" name="Text 4"/>
          <p:cNvSpPr txBox="1"/>
          <p:nvPr/>
        </p:nvSpPr>
        <p:spPr>
          <a:xfrm>
            <a:off x="960120" y="1755648"/>
            <a:ext cx="2753258" cy="310896"/>
          </a:xfrm>
          <a:prstGeom prst="rect">
            <a:avLst/>
          </a:prstGeom>
          <a:noFill/>
          <a:ln/>
        </p:spPr>
        <p:txBody>
          <a:bodyPr wrap="square" lIns="0" tIns="0" rIns="0" bIns="0" rtlCol="0" anchor="ctr"/>
          <a:lstStyle/>
          <a:p>
            <a:pPr marL="0" indent="0">
              <a:buNone/>
            </a:pPr>
            <a:r>
              <a:rPr lang="en-US" sz="1400" b="1" kern="0" spc="50" dirty="0">
                <a:solidFill>
                  <a:srgbClr val="B4532A"/>
                </a:solidFill>
                <a:latin typeface="Calibri" pitchFamily="34" charset="0"/>
                <a:ea typeface="Calibri" pitchFamily="34" charset="-122"/>
                <a:cs typeface="Calibri" pitchFamily="34" charset="-120"/>
              </a:rPr>
              <a:t>AGENTS OUTSIDE N(o)</a:t>
            </a:r>
            <a:endParaRPr lang="en-US" sz="1400" dirty="0"/>
          </a:p>
        </p:txBody>
      </p:sp>
      <p:sp>
        <p:nvSpPr>
          <p:cNvPr id="7" name="Text 5"/>
          <p:cNvSpPr txBox="1"/>
          <p:nvPr/>
        </p:nvSpPr>
        <p:spPr>
          <a:xfrm>
            <a:off x="960120" y="2194560"/>
            <a:ext cx="2753258" cy="14630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For them o is a chore, so the receiver's bundle became less attractive. They cannot start envying her.</a:t>
            </a:r>
            <a:endParaRPr lang="en-US" sz="1650" dirty="0"/>
          </a:p>
        </p:txBody>
      </p:sp>
      <p:sp>
        <p:nvSpPr>
          <p:cNvPr id="8" name="Shape 6"/>
          <p:cNvSpPr/>
          <p:nvPr/>
        </p:nvSpPr>
        <p:spPr>
          <a:xfrm>
            <a:off x="4444898" y="1554480"/>
            <a:ext cx="3301898" cy="2240280"/>
          </a:xfrm>
          <a:prstGeom prst="roundRect">
            <a:avLst>
              <a:gd name="adj" fmla="val 2041"/>
            </a:avLst>
          </a:prstGeom>
          <a:solidFill>
            <a:srgbClr val="F1F4F6"/>
          </a:solidFill>
          <a:ln w="9525">
            <a:solidFill>
              <a:srgbClr val="F1F4F6"/>
            </a:solidFill>
            <a:prstDash val="solid"/>
          </a:ln>
        </p:spPr>
      </p:sp>
      <p:sp>
        <p:nvSpPr>
          <p:cNvPr id="9" name="Text 7"/>
          <p:cNvSpPr txBox="1"/>
          <p:nvPr/>
        </p:nvSpPr>
        <p:spPr>
          <a:xfrm>
            <a:off x="4719218" y="1755648"/>
            <a:ext cx="2753258" cy="310896"/>
          </a:xfrm>
          <a:prstGeom prst="rect">
            <a:avLst/>
          </a:prstGeom>
          <a:noFill/>
          <a:ln/>
        </p:spPr>
        <p:txBody>
          <a:bodyPr wrap="square" lIns="0" tIns="0" rIns="0" bIns="0" rtlCol="0" anchor="ctr"/>
          <a:lstStyle/>
          <a:p>
            <a:pPr marL="0" indent="0">
              <a:buNone/>
            </a:pPr>
            <a:r>
              <a:rPr lang="en-US" sz="1400" b="1" kern="0" spc="50" dirty="0">
                <a:solidFill>
                  <a:srgbClr val="B4532A"/>
                </a:solidFill>
                <a:latin typeface="Calibri" pitchFamily="34" charset="0"/>
                <a:ea typeface="Calibri" pitchFamily="34" charset="-122"/>
                <a:cs typeface="Calibri" pitchFamily="34" charset="-120"/>
              </a:rPr>
              <a:t>AGENTS INSIDE N(o)</a:t>
            </a:r>
            <a:endParaRPr lang="en-US" sz="1400" dirty="0"/>
          </a:p>
        </p:txBody>
      </p:sp>
      <p:sp>
        <p:nvSpPr>
          <p:cNvPr id="10" name="Text 8"/>
          <p:cNvSpPr txBox="1"/>
          <p:nvPr/>
        </p:nvSpPr>
        <p:spPr>
          <a:xfrm>
            <a:off x="4719218" y="2194560"/>
            <a:ext cx="2753258" cy="14630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The receiver is unenvied within N(o), so any new envy is repaired by removing o — the ordinary Lemma 1.</a:t>
            </a:r>
            <a:endParaRPr lang="en-US" sz="1650" dirty="0"/>
          </a:p>
        </p:txBody>
      </p:sp>
      <p:sp>
        <p:nvSpPr>
          <p:cNvPr id="11" name="Shape 9"/>
          <p:cNvSpPr/>
          <p:nvPr/>
        </p:nvSpPr>
        <p:spPr>
          <a:xfrm>
            <a:off x="8203997" y="1554480"/>
            <a:ext cx="3301898" cy="2240280"/>
          </a:xfrm>
          <a:prstGeom prst="roundRect">
            <a:avLst>
              <a:gd name="adj" fmla="val 2041"/>
            </a:avLst>
          </a:prstGeom>
          <a:solidFill>
            <a:srgbClr val="F1F4F6"/>
          </a:solidFill>
          <a:ln w="9525">
            <a:solidFill>
              <a:srgbClr val="F1F4F6"/>
            </a:solidFill>
            <a:prstDash val="solid"/>
          </a:ln>
        </p:spPr>
      </p:sp>
      <p:sp>
        <p:nvSpPr>
          <p:cNvPr id="12" name="Text 10"/>
          <p:cNvSpPr txBox="1"/>
          <p:nvPr/>
        </p:nvSpPr>
        <p:spPr>
          <a:xfrm>
            <a:off x="8478317" y="1755648"/>
            <a:ext cx="2753258" cy="310896"/>
          </a:xfrm>
          <a:prstGeom prst="rect">
            <a:avLst/>
          </a:prstGeom>
          <a:noFill/>
          <a:ln/>
        </p:spPr>
        <p:txBody>
          <a:bodyPr wrap="square" lIns="0" tIns="0" rIns="0" bIns="0" rtlCol="0" anchor="ctr"/>
          <a:lstStyle/>
          <a:p>
            <a:pPr marL="0" indent="0">
              <a:buNone/>
            </a:pPr>
            <a:r>
              <a:rPr lang="en-US" sz="1400" b="1" kern="0" spc="50" dirty="0">
                <a:solidFill>
                  <a:srgbClr val="B4532A"/>
                </a:solidFill>
                <a:latin typeface="Calibri" pitchFamily="34" charset="0"/>
                <a:ea typeface="Calibri" pitchFamily="34" charset="-122"/>
                <a:cs typeface="Calibri" pitchFamily="34" charset="-120"/>
              </a:rPr>
              <a:t>THE RECEIVER</a:t>
            </a:r>
            <a:endParaRPr lang="en-US" sz="1400" dirty="0"/>
          </a:p>
        </p:txBody>
      </p:sp>
      <p:sp>
        <p:nvSpPr>
          <p:cNvPr id="13" name="Text 11"/>
          <p:cNvSpPr txBox="1"/>
          <p:nvPr/>
        </p:nvSpPr>
        <p:spPr>
          <a:xfrm>
            <a:off x="8478317" y="2194560"/>
            <a:ext cx="2753258" cy="146304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o is a good for her, so her bundle weakly improved and her old witnesses still work.</a:t>
            </a:r>
            <a:endParaRPr lang="en-US" sz="1650" dirty="0"/>
          </a:p>
        </p:txBody>
      </p:sp>
      <p:sp>
        <p:nvSpPr>
          <p:cNvPr id="14" name="Shape 12"/>
          <p:cNvSpPr/>
          <p:nvPr/>
        </p:nvSpPr>
        <p:spPr>
          <a:xfrm>
            <a:off x="685800" y="4023360"/>
            <a:ext cx="10820095" cy="1783080"/>
          </a:xfrm>
          <a:prstGeom prst="roundRect">
            <a:avLst>
              <a:gd name="adj" fmla="val 2564"/>
            </a:avLst>
          </a:prstGeom>
          <a:solidFill>
            <a:srgbClr val="FFFFFF"/>
          </a:solidFill>
          <a:ln w="15875">
            <a:solidFill>
              <a:srgbClr val="B4532A"/>
            </a:solidFill>
            <a:prstDash val="solid"/>
          </a:ln>
        </p:spPr>
      </p:sp>
      <p:sp>
        <p:nvSpPr>
          <p:cNvPr id="15" name="Text 13"/>
          <p:cNvSpPr txBox="1"/>
          <p:nvPr/>
        </p:nvSpPr>
        <p:spPr>
          <a:xfrm>
            <a:off x="1051560" y="4206240"/>
            <a:ext cx="10088575" cy="310896"/>
          </a:xfrm>
          <a:prstGeom prst="rect">
            <a:avLst/>
          </a:prstGeom>
          <a:noFill/>
          <a:ln/>
        </p:spPr>
        <p:txBody>
          <a:bodyPr wrap="square" lIns="0" tIns="0" rIns="0" bIns="0" rtlCol="0" anchor="ctr"/>
          <a:lstStyle/>
          <a:p>
            <a:pPr marL="0" indent="0">
              <a:buNone/>
            </a:pPr>
            <a:r>
              <a:rPr lang="en-US" sz="1500" b="1" kern="0" spc="50" dirty="0">
                <a:solidFill>
                  <a:srgbClr val="B4532A"/>
                </a:solidFill>
                <a:latin typeface="Calibri" pitchFamily="34" charset="0"/>
                <a:ea typeface="Calibri" pitchFamily="34" charset="-122"/>
                <a:cs typeface="Calibri" pitchFamily="34" charset="-120"/>
              </a:rPr>
              <a:t>AND THE SWAPS</a:t>
            </a:r>
            <a:endParaRPr lang="en-US" sz="1500" dirty="0"/>
          </a:p>
        </p:txBody>
      </p:sp>
      <p:sp>
        <p:nvSpPr>
          <p:cNvPr id="16" name="Text 14"/>
          <p:cNvSpPr txBox="1"/>
          <p:nvPr/>
        </p:nvSpPr>
        <p:spPr>
          <a:xfrm>
            <a:off x="1051560" y="4617720"/>
            <a:ext cx="10088575" cy="1097280"/>
          </a:xfrm>
          <a:prstGeom prst="rect">
            <a:avLst/>
          </a:prstGeom>
          <a:noFill/>
          <a:ln/>
        </p:spPr>
        <p:txBody>
          <a:bodyPr wrap="square" lIns="0" tIns="0" rIns="0" bIns="0" rtlCol="0" anchor="t"/>
          <a:lstStyle/>
          <a:p>
            <a:pPr marL="0" indent="0" algn="l">
              <a:lnSpc>
                <a:spcPts val="2277"/>
              </a:lnSpc>
              <a:buNone/>
            </a:pPr>
            <a:r>
              <a:rPr lang="en-US" sz="1650" dirty="0">
                <a:solidFill>
                  <a:srgbClr val="2E3A44"/>
                </a:solidFill>
                <a:latin typeface="Calibri" pitchFamily="34" charset="0"/>
                <a:ea typeface="Calibri" pitchFamily="34" charset="-122"/>
                <a:cs typeface="Calibri" pitchFamily="34" charset="-120"/>
              </a:rPr>
              <a:t>Every item handed out in Phase 1 is a good for the agent who receives it. So throughout Phase 1 each bundle contains only its owner's goods, removing an item from her own bundle never helps her, and the witness must lie in the envied bundle. That is the goods case — Lemma 2 applies verbatim, even though the swap involves only some of the agents.</a:t>
            </a:r>
            <a:endParaRPr lang="en-US" sz="16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256032"/>
            <a:ext cx="10820095" cy="256032"/>
          </a:xfrm>
          <a:prstGeom prst="rect">
            <a:avLst/>
          </a:prstGeom>
          <a:noFill/>
          <a:ln/>
        </p:spPr>
        <p:txBody>
          <a:bodyPr wrap="square" lIns="0" tIns="0" rIns="0" bIns="0" rtlCol="0" anchor="ctr"/>
          <a:lstStyle/>
          <a:p>
            <a:pPr marL="0" indent="0">
              <a:buNone/>
            </a:pPr>
            <a:r>
              <a:rPr lang="en-US" sz="1200" b="1" kern="0" spc="140" dirty="0">
                <a:solidFill>
                  <a:srgbClr val="6E7C88"/>
                </a:solidFill>
                <a:latin typeface="Calibri" pitchFamily="34" charset="0"/>
                <a:ea typeface="Calibri" pitchFamily="34" charset="-122"/>
                <a:cs typeface="Calibri" pitchFamily="34" charset="-120"/>
              </a:rPr>
              <a:t>PART 5 · DOUBLY MONOTONE</a:t>
            </a:r>
            <a:endParaRPr lang="en-US" sz="1200" dirty="0"/>
          </a:p>
        </p:txBody>
      </p:sp>
      <p:sp>
        <p:nvSpPr>
          <p:cNvPr id="3" name="Text 1"/>
          <p:cNvSpPr txBox="1"/>
          <p:nvPr/>
        </p:nvSpPr>
        <p:spPr>
          <a:xfrm>
            <a:off x="685800" y="530352"/>
            <a:ext cx="10820095" cy="731520"/>
          </a:xfrm>
          <a:prstGeom prst="rect">
            <a:avLst/>
          </a:prstGeom>
          <a:noFill/>
          <a:ln/>
        </p:spPr>
        <p:txBody>
          <a:bodyPr wrap="square" lIns="0" tIns="0" rIns="0" bIns="0" rtlCol="0" anchor="ctr"/>
          <a:lstStyle/>
          <a:p>
            <a:pPr marL="0" indent="0">
              <a:buNone/>
            </a:pPr>
            <a:r>
              <a:rPr lang="en-US" sz="3200" b="1" dirty="0">
                <a:solidFill>
                  <a:srgbClr val="1C2B36"/>
                </a:solidFill>
                <a:latin typeface="Cambria" pitchFamily="34" charset="0"/>
                <a:ea typeface="Cambria" pitchFamily="34" charset="-122"/>
                <a:cs typeface="Cambria" pitchFamily="34" charset="-120"/>
              </a:rPr>
              <a:t>The theorem</a:t>
            </a:r>
            <a:endParaRPr lang="en-US" sz="3200" dirty="0"/>
          </a:p>
        </p:txBody>
      </p:sp>
      <p:sp>
        <p:nvSpPr>
          <p:cNvPr id="4" name="Text 2"/>
          <p:cNvSpPr txBox="1"/>
          <p:nvPr/>
        </p:nvSpPr>
        <p:spPr>
          <a:xfrm>
            <a:off x="10957255" y="6327648"/>
            <a:ext cx="548640" cy="256032"/>
          </a:xfrm>
          <a:prstGeom prst="rect">
            <a:avLst/>
          </a:prstGeom>
          <a:noFill/>
          <a:ln/>
        </p:spPr>
        <p:txBody>
          <a:bodyPr wrap="square" lIns="0" tIns="0" rIns="0" bIns="0" rtlCol="0" anchor="ctr"/>
          <a:lstStyle/>
          <a:p>
            <a:pPr marL="0" indent="0" algn="r">
              <a:buNone/>
            </a:pPr>
            <a:r>
              <a:rPr lang="en-US" sz="1050" dirty="0">
                <a:solidFill>
                  <a:srgbClr val="6E7C88"/>
                </a:solidFill>
                <a:latin typeface="Calibri" pitchFamily="34" charset="0"/>
                <a:ea typeface="Calibri" pitchFamily="34" charset="-122"/>
                <a:cs typeface="Calibri" pitchFamily="34" charset="-120"/>
              </a:rPr>
              <a:t>20</a:t>
            </a:r>
            <a:endParaRPr lang="en-US" sz="1050" dirty="0"/>
          </a:p>
        </p:txBody>
      </p:sp>
      <p:sp>
        <p:nvSpPr>
          <p:cNvPr id="5" name="Shape 3"/>
          <p:cNvSpPr/>
          <p:nvPr/>
        </p:nvSpPr>
        <p:spPr>
          <a:xfrm>
            <a:off x="685800" y="1554480"/>
            <a:ext cx="10820095" cy="1325880"/>
          </a:xfrm>
          <a:prstGeom prst="roundRect">
            <a:avLst>
              <a:gd name="adj" fmla="val 3448"/>
            </a:avLst>
          </a:prstGeom>
          <a:solidFill>
            <a:srgbClr val="F1F4F6"/>
          </a:solidFill>
          <a:ln w="9525">
            <a:solidFill>
              <a:srgbClr val="F1F4F6"/>
            </a:solidFill>
            <a:prstDash val="solid"/>
          </a:ln>
        </p:spPr>
      </p:sp>
      <p:sp>
        <p:nvSpPr>
          <p:cNvPr id="6" name="Text 4"/>
          <p:cNvSpPr txBox="1"/>
          <p:nvPr/>
        </p:nvSpPr>
        <p:spPr>
          <a:xfrm>
            <a:off x="1051560" y="1810512"/>
            <a:ext cx="10088575" cy="822960"/>
          </a:xfrm>
          <a:prstGeom prst="rect">
            <a:avLst/>
          </a:prstGeom>
          <a:noFill/>
          <a:ln/>
        </p:spPr>
        <p:txBody>
          <a:bodyPr wrap="square" lIns="0" tIns="0" rIns="0" bIns="0" rtlCol="0" anchor="t"/>
          <a:lstStyle/>
          <a:p>
            <a:pPr marL="0" indent="0" algn="l">
              <a:lnSpc>
                <a:spcPts val="2622"/>
              </a:lnSpc>
              <a:buNone/>
            </a:pPr>
            <a:r>
              <a:rPr lang="en-US" sz="1900" b="1" dirty="0">
                <a:solidFill>
                  <a:srgbClr val="1C2B36"/>
                </a:solidFill>
                <a:latin typeface="Calibri" pitchFamily="34" charset="0"/>
                <a:ea typeface="Calibri" pitchFamily="34" charset="-122"/>
                <a:cs typeface="Calibri" pitchFamily="34" charset="-120"/>
              </a:rPr>
              <a:t>For every doubly monotone instance an EF1 allocation exists, and double envy-cycle elimination finds one in polynomial time.</a:t>
            </a:r>
            <a:endParaRPr lang="en-US" sz="1900" dirty="0"/>
          </a:p>
        </p:txBody>
      </p:sp>
      <p:sp>
        <p:nvSpPr>
          <p:cNvPr id="7" name="Shape 5"/>
          <p:cNvSpPr/>
          <p:nvPr/>
        </p:nvSpPr>
        <p:spPr>
          <a:xfrm>
            <a:off x="685800" y="3017520"/>
            <a:ext cx="5181448" cy="1965960"/>
          </a:xfrm>
          <a:prstGeom prst="roundRect">
            <a:avLst>
              <a:gd name="adj" fmla="val 2326"/>
            </a:avLst>
          </a:prstGeom>
          <a:solidFill>
            <a:srgbClr val="FFFFFF"/>
          </a:solidFill>
          <a:ln w="9525">
            <a:solidFill>
              <a:srgbClr val="D3DAE0"/>
            </a:solidFill>
            <a:prstDash val="solid"/>
          </a:ln>
        </p:spPr>
      </p:sp>
      <p:sp>
        <p:nvSpPr>
          <p:cNvPr id="8" name="Text 6"/>
          <p:cNvSpPr txBox="1"/>
          <p:nvPr/>
        </p:nvSpPr>
        <p:spPr>
          <a:xfrm>
            <a:off x="1005840" y="3218688"/>
            <a:ext cx="4541368" cy="310896"/>
          </a:xfrm>
          <a:prstGeom prst="rect">
            <a:avLst/>
          </a:prstGeom>
          <a:noFill/>
          <a:ln/>
        </p:spPr>
        <p:txBody>
          <a:bodyPr wrap="square" lIns="0" tIns="0" rIns="0" bIns="0" rtlCol="0" anchor="ctr"/>
          <a:lstStyle/>
          <a:p>
            <a:pPr marL="0" indent="0">
              <a:buNone/>
            </a:pPr>
            <a:r>
              <a:rPr lang="en-US" sz="1500" b="1" kern="0" spc="50" dirty="0">
                <a:solidFill>
                  <a:srgbClr val="6E7C88"/>
                </a:solidFill>
                <a:latin typeface="Calibri" pitchFamily="34" charset="0"/>
                <a:ea typeface="Calibri" pitchFamily="34" charset="-122"/>
                <a:cs typeface="Calibri" pitchFamily="34" charset="-120"/>
              </a:rPr>
              <a:t>WHAT THIS COVERS</a:t>
            </a:r>
            <a:endParaRPr lang="en-US" sz="1500" dirty="0"/>
          </a:p>
        </p:txBody>
      </p:sp>
      <p:sp>
        <p:nvSpPr>
          <p:cNvPr id="9" name="Text 7"/>
          <p:cNvSpPr txBox="1"/>
          <p:nvPr/>
        </p:nvSpPr>
        <p:spPr>
          <a:xfrm>
            <a:off x="1005840" y="3639312"/>
            <a:ext cx="4541368" cy="1280160"/>
          </a:xfrm>
          <a:prstGeom prst="rect">
            <a:avLst/>
          </a:prstGeom>
          <a:noFill/>
          <a:ln/>
        </p:spPr>
        <p:txBody>
          <a:bodyPr wrap="square" lIns="0" tIns="0" rIns="0" bIns="0" rtlCol="0" anchor="t"/>
          <a:lstStyle/>
          <a:p>
            <a:pPr marL="203200" indent="-203200">
              <a:lnSpc>
                <a:spcPts val="2160"/>
              </a:lnSpc>
              <a:spcAft>
                <a:spcPts val="400"/>
              </a:spcAft>
              <a:buSzPct val="100000"/>
              <a:buChar char="–"/>
            </a:pPr>
            <a:r>
              <a:rPr lang="en-US" sz="1600" dirty="0">
                <a:solidFill>
                  <a:srgbClr val="2E3A44"/>
                </a:solidFill>
                <a:latin typeface="Calibri" pitchFamily="34" charset="0"/>
                <a:ea typeface="Calibri" pitchFamily="34" charset="-122"/>
                <a:cs typeface="Calibri" pitchFamily="34" charset="-120"/>
              </a:rPr>
              <a:t>Monotone goods, and monotone chores.</a:t>
            </a:r>
            <a:endParaRPr lang="en-US" sz="1600" dirty="0"/>
          </a:p>
          <a:p>
            <a:pPr marL="203200" indent="-203200">
              <a:lnSpc>
                <a:spcPts val="2160"/>
              </a:lnSpc>
              <a:spcAft>
                <a:spcPts val="400"/>
              </a:spcAft>
              <a:buSzPct val="100000"/>
              <a:buChar char="–"/>
            </a:pPr>
            <a:r>
              <a:rPr lang="en-US" sz="1600" dirty="0">
                <a:solidFill>
                  <a:srgbClr val="2E3A44"/>
                </a:solidFill>
                <a:latin typeface="Calibri" pitchFamily="34" charset="0"/>
                <a:ea typeface="Calibri" pitchFamily="34" charset="-122"/>
                <a:cs typeface="Calibri" pitchFamily="34" charset="-120"/>
              </a:rPr>
              <a:t>Additive mixed manna, as a special case.</a:t>
            </a:r>
            <a:endParaRPr lang="en-US" sz="1600" dirty="0"/>
          </a:p>
          <a:p>
            <a:pPr marL="203200" indent="-203200">
              <a:lnSpc>
                <a:spcPts val="2160"/>
              </a:lnSpc>
              <a:spcAft>
                <a:spcPts val="400"/>
              </a:spcAft>
              <a:buSzPct val="100000"/>
              <a:buChar char="–"/>
            </a:pPr>
            <a:r>
              <a:rPr lang="en-US" sz="1600" dirty="0">
                <a:solidFill>
                  <a:srgbClr val="2E3A44"/>
                </a:solidFill>
                <a:latin typeface="Calibri" pitchFamily="34" charset="0"/>
                <a:ea typeface="Calibri" pitchFamily="34" charset="-122"/>
                <a:cs typeface="Calibri" pitchFamily="34" charset="-120"/>
              </a:rPr>
              <a:t>Instances where agents disagree about items.</a:t>
            </a:r>
            <a:endParaRPr lang="en-US" sz="1600" dirty="0"/>
          </a:p>
        </p:txBody>
      </p:sp>
      <p:sp>
        <p:nvSpPr>
          <p:cNvPr id="10" name="Shape 8"/>
          <p:cNvSpPr/>
          <p:nvPr/>
        </p:nvSpPr>
        <p:spPr>
          <a:xfrm>
            <a:off x="6324448" y="3017520"/>
            <a:ext cx="5181448" cy="1965960"/>
          </a:xfrm>
          <a:prstGeom prst="roundRect">
            <a:avLst>
              <a:gd name="adj" fmla="val 2326"/>
            </a:avLst>
          </a:prstGeom>
          <a:solidFill>
            <a:srgbClr val="FFFFFF"/>
          </a:solidFill>
          <a:ln w="9525">
            <a:solidFill>
              <a:srgbClr val="D3DAE0"/>
            </a:solidFill>
            <a:prstDash val="solid"/>
          </a:ln>
        </p:spPr>
      </p:sp>
      <p:sp>
        <p:nvSpPr>
          <p:cNvPr id="11" name="Text 9"/>
          <p:cNvSpPr txBox="1"/>
          <p:nvPr/>
        </p:nvSpPr>
        <p:spPr>
          <a:xfrm>
            <a:off x="6644488" y="3218688"/>
            <a:ext cx="4541368" cy="310896"/>
          </a:xfrm>
          <a:prstGeom prst="rect">
            <a:avLst/>
          </a:prstGeom>
          <a:noFill/>
          <a:ln/>
        </p:spPr>
        <p:txBody>
          <a:bodyPr wrap="square" lIns="0" tIns="0" rIns="0" bIns="0" rtlCol="0" anchor="ctr"/>
          <a:lstStyle/>
          <a:p>
            <a:pPr marL="0" indent="0">
              <a:buNone/>
            </a:pPr>
            <a:r>
              <a:rPr lang="en-US" sz="1500" b="1" kern="0" spc="50" dirty="0">
                <a:solidFill>
                  <a:srgbClr val="6E7C88"/>
                </a:solidFill>
                <a:latin typeface="Calibri" pitchFamily="34" charset="0"/>
                <a:ea typeface="Calibri" pitchFamily="34" charset="-122"/>
                <a:cs typeface="Calibri" pitchFamily="34" charset="-120"/>
              </a:rPr>
              <a:t>WHAT IT DOES NOT</a:t>
            </a:r>
            <a:endParaRPr lang="en-US" sz="1500" dirty="0"/>
          </a:p>
        </p:txBody>
      </p:sp>
      <p:sp>
        <p:nvSpPr>
          <p:cNvPr id="12" name="Text 10"/>
          <p:cNvSpPr txBox="1"/>
          <p:nvPr/>
        </p:nvSpPr>
        <p:spPr>
          <a:xfrm>
            <a:off x="6644488" y="3639312"/>
            <a:ext cx="4541368" cy="1280160"/>
          </a:xfrm>
          <a:prstGeom prst="rect">
            <a:avLst/>
          </a:prstGeom>
          <a:noFill/>
          <a:ln/>
        </p:spPr>
        <p:txBody>
          <a:bodyPr wrap="square" lIns="0" tIns="0" rIns="0" bIns="0" rtlCol="0" anchor="t"/>
          <a:lstStyle/>
          <a:p>
            <a:pPr marL="203200" indent="-203200">
              <a:lnSpc>
                <a:spcPts val="2160"/>
              </a:lnSpc>
              <a:spcAft>
                <a:spcPts val="400"/>
              </a:spcAft>
              <a:buSzPct val="100000"/>
              <a:buChar char="–"/>
            </a:pPr>
            <a:r>
              <a:rPr lang="en-US" sz="1600" dirty="0">
                <a:solidFill>
                  <a:srgbClr val="2E3A44"/>
                </a:solidFill>
                <a:latin typeface="Calibri" pitchFamily="34" charset="0"/>
                <a:ea typeface="Calibri" pitchFamily="34" charset="-122"/>
                <a:cs typeface="Calibri" pitchFamily="34" charset="-120"/>
              </a:rPr>
              <a:t>Valuations that are not monotone in either direction — EF1 existence there is open.</a:t>
            </a:r>
            <a:endParaRPr lang="en-US" sz="1600" dirty="0"/>
          </a:p>
          <a:p>
            <a:pPr marL="203200" indent="-203200">
              <a:lnSpc>
                <a:spcPts val="2160"/>
              </a:lnSpc>
              <a:spcAft>
                <a:spcPts val="400"/>
              </a:spcAft>
              <a:buSzPct val="100000"/>
              <a:buChar char="–"/>
            </a:pPr>
            <a:r>
              <a:rPr lang="en-US" sz="1600" dirty="0">
                <a:solidFill>
                  <a:srgbClr val="2E3A44"/>
                </a:solidFill>
                <a:latin typeface="Calibri" pitchFamily="34" charset="0"/>
                <a:ea typeface="Calibri" pitchFamily="34" charset="-122"/>
                <a:cs typeface="Calibri" pitchFamily="34" charset="-120"/>
              </a:rPr>
              <a:t>Any efficiency guarantee whatsoever.</a:t>
            </a:r>
            <a:endParaRPr lang="en-US" sz="1600" dirty="0"/>
          </a:p>
        </p:txBody>
      </p:sp>
      <p:sp>
        <p:nvSpPr>
          <p:cNvPr id="13" name="Text 11"/>
          <p:cNvSpPr txBox="1"/>
          <p:nvPr/>
        </p:nvSpPr>
        <p:spPr>
          <a:xfrm>
            <a:off x="685800" y="5257800"/>
            <a:ext cx="10820095" cy="457200"/>
          </a:xfrm>
          <a:prstGeom prst="rect">
            <a:avLst/>
          </a:prstGeom>
          <a:noFill/>
          <a:ln/>
        </p:spPr>
        <p:txBody>
          <a:bodyPr wrap="square" lIns="0" tIns="0" rIns="0" bIns="0" rtlCol="0" anchor="t"/>
          <a:lstStyle/>
          <a:p>
            <a:pPr marL="0" indent="0" algn="l">
              <a:lnSpc>
                <a:spcPts val="2208"/>
              </a:lnSpc>
              <a:buNone/>
            </a:pPr>
            <a:r>
              <a:rPr lang="en-US" sz="1600" i="1" dirty="0">
                <a:solidFill>
                  <a:srgbClr val="6E7C88"/>
                </a:solidFill>
                <a:latin typeface="Calibri" pitchFamily="34" charset="0"/>
                <a:ea typeface="Calibri" pitchFamily="34" charset="-122"/>
                <a:cs typeface="Calibri" pitchFamily="34" charset="-120"/>
              </a:rPr>
              <a:t>An item whose marginal value changes sign as the bundle grows falls outside every result in this lecture.</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TotalTime>
  <Words>3666</Words>
  <Application>Microsoft Office PowerPoint</Application>
  <PresentationFormat>Widescreen</PresentationFormat>
  <Paragraphs>488</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EF1 and Pareto Optimality — Lecture 2</dc:title>
  <dc:subject>PptxGenJS Presentation</dc:subject>
  <dc:creator>Lecture notes</dc:creator>
  <cp:lastModifiedBy>Zaphod</cp:lastModifiedBy>
  <cp:revision>5</cp:revision>
  <dcterms:created xsi:type="dcterms:W3CDTF">2026-09-16T01:41:19Z</dcterms:created>
  <dcterms:modified xsi:type="dcterms:W3CDTF">2026-09-16T04:48:28Z</dcterms:modified>
</cp:coreProperties>
</file>