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2" d="100"/>
          <a:sy n="62" d="100"/>
        </p:scale>
        <p:origin x="8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182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Caragiannis, Kurokawa, Moulin, Procaccia, Shah and Wang — EC 2016, TEAC 2019.</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shift is from algorithm-first to objective-first. Say it explicitly; it is the methodological lesson of the course.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the class that for divisible goods CEEI is envy-free and PO, and maximises the Nash product. Part 6 is the indivisible shadow of that fact.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two-stage definition is not a technicality: without it the theorem is false, since any zero-product allocation would qualify.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the non-constructive nature now, so that the computation slide later is not a disappointment.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PO here is generic and cheap. All the content of the theorem is in EF1.</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hypothesis is understood as 'even the most generous single removal fails', not 'i envies j'.</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only inspired step in the proof. Ask the class which good they would move before revealing the choice.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this expansion on the board. It is three lines and students should see every cancellation.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Handle the vj(g*) = 0 case out loud; it takes ten seconds and closes a real gap.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mediant inequality. A quick numerical illustration with two fractions helps if the class looks unconvinced.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chain aloud once, slowly. Students should see that only two facts were ever used: the choice of g* and the violation itself.</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is short, state this slide and leave the verification as an exercise — but do not skip the existence of two positively valued goods, which is where it all turns.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coincidence is worth naming: a guarantee is not the same as good behaviour on an example, in either direction.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Ebadian, Peters and Shah rule out the whole family of welfare functions for chores. Set this up as the motivation for slide 20.</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Fisher market route is the natural follow-on reading, and the obvious source of a thesis problem.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explicit about dates on this section; two of these cells changed in the last year.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headline open problem of the area and the most likely source of a good thesis question.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this cell of the table changed while the course notes were being written. Students should look up the current state.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agents with mixed manna is a genuinely approachable open problem and a reasonable target for a course project.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mention the 2026 submodular EFX counterexamples if the class has followed the EFX literature.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on screen during questions. It is the map of the whole area.</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3">
    <p:bg>
      <p:bgPr>
        <a:solidFill>
          <a:srgbClr val="1C2B36"/>
        </a:solidFill>
        <a:effectLst/>
      </p:bgPr>
    </p:bg>
    <p:spTree>
      <p:nvGrpSpPr>
        <p:cNvPr id="1" name=""/>
        <p:cNvGrpSpPr/>
        <p:nvPr/>
      </p:nvGrpSpPr>
      <p:grpSpPr>
        <a:xfrm>
          <a:off x="0" y="0"/>
          <a:ext cx="0" cy="0"/>
          <a:chOff x="0" y="0"/>
          <a:chExt cx="0" cy="0"/>
        </a:xfrm>
      </p:grpSpPr>
      <p:sp>
        <p:nvSpPr>
          <p:cNvPr id="2" name="Text 0"/>
          <p:cNvSpPr txBox="1"/>
          <p:nvPr/>
        </p:nvSpPr>
        <p:spPr>
          <a:xfrm>
            <a:off x="685800" y="1828800"/>
            <a:ext cx="2743200" cy="2011680"/>
          </a:xfrm>
          <a:prstGeom prst="rect">
            <a:avLst/>
          </a:prstGeom>
          <a:noFill/>
          <a:ln/>
        </p:spPr>
        <p:txBody>
          <a:bodyPr wrap="square" lIns="0" tIns="0" rIns="0" bIns="0" rtlCol="0" anchor="ctr"/>
          <a:lstStyle/>
          <a:p>
            <a:pPr marL="0" indent="0">
              <a:buNone/>
            </a:pPr>
            <a:r>
              <a:rPr lang="en-US" sz="13000" b="1" dirty="0">
                <a:solidFill>
                  <a:srgbClr val="3C4C58"/>
                </a:solidFill>
                <a:latin typeface="Cambria" pitchFamily="34" charset="0"/>
                <a:ea typeface="Cambria" pitchFamily="34" charset="-122"/>
                <a:cs typeface="Cambria" pitchFamily="34" charset="-120"/>
              </a:rPr>
              <a:t>6</a:t>
            </a:r>
            <a:endParaRPr lang="en-US" sz="13000" dirty="0"/>
          </a:p>
        </p:txBody>
      </p:sp>
      <p:sp>
        <p:nvSpPr>
          <p:cNvPr id="3" name="Text 1"/>
          <p:cNvSpPr txBox="1"/>
          <p:nvPr/>
        </p:nvSpPr>
        <p:spPr>
          <a:xfrm>
            <a:off x="3337560" y="2103120"/>
            <a:ext cx="8168335"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Maximum Nash welfare</a:t>
            </a:r>
            <a:endParaRPr lang="en-US" sz="4000" dirty="0"/>
          </a:p>
        </p:txBody>
      </p:sp>
      <p:sp>
        <p:nvSpPr>
          <p:cNvPr id="4" name="Text 2"/>
          <p:cNvSpPr txBox="1"/>
          <p:nvPr/>
        </p:nvSpPr>
        <p:spPr>
          <a:xfrm>
            <a:off x="3383280" y="3035808"/>
            <a:ext cx="7894015" cy="502920"/>
          </a:xfrm>
          <a:prstGeom prst="rect">
            <a:avLst/>
          </a:prstGeom>
          <a:noFill/>
          <a:ln/>
        </p:spPr>
        <p:txBody>
          <a:bodyPr wrap="square" lIns="0" tIns="0" rIns="0" bIns="0" rtlCol="0" anchor="ctr"/>
          <a:lstStyle/>
          <a:p>
            <a:pPr marL="0" indent="0">
              <a:buNone/>
            </a:pPr>
            <a:r>
              <a:rPr lang="en-US" sz="1700" dirty="0">
                <a:solidFill>
                  <a:srgbClr val="AFBECA"/>
                </a:solidFill>
                <a:latin typeface="Calibri" pitchFamily="34" charset="0"/>
                <a:ea typeface="Calibri" pitchFamily="34" charset="-122"/>
                <a:cs typeface="Calibri" pitchFamily="34" charset="-120"/>
              </a:rPr>
              <a:t>EF1 and PO together, for additive goods</a:t>
            </a:r>
            <a:endParaRPr lang="en-US" sz="1700" dirty="0"/>
          </a:p>
        </p:txBody>
      </p:sp>
      <p:sp>
        <p:nvSpPr>
          <p:cNvPr id="5" name="Text 3"/>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3</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RECAP</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So far</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a:t>
            </a:r>
            <a:endParaRPr lang="en-US" sz="10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85800" y="1600200"/>
          <a:ext cx="10817352" cy="2560320"/>
        </p:xfrm>
        <a:graphic>
          <a:graphicData uri="http://schemas.openxmlformats.org/drawingml/2006/table">
            <a:tbl>
              <a:tblPr/>
              <a:tblGrid>
                <a:gridCol w="402336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536192">
                  <a:extLst>
                    <a:ext uri="{9D8B030D-6E8A-4147-A177-3AD203B41FA5}">
                      <a16:colId xmlns:a16="http://schemas.microsoft.com/office/drawing/2014/main" val="20003"/>
                    </a:ext>
                  </a:extLst>
                </a:gridCol>
              </a:tblGrid>
              <a:tr h="512064">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Rule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Valuations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EF1</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PO</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512064">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Round robin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l">
                        <a:buNone/>
                      </a:pPr>
                      <a:r>
                        <a:rPr lang="en-US" sz="1500" dirty="0">
                          <a:solidFill>
                            <a:srgbClr val="2E3A44"/>
                          </a:solidFill>
                          <a:latin typeface="Calibri" pitchFamily="34" charset="0"/>
                          <a:ea typeface="Calibri" pitchFamily="34" charset="-122"/>
                          <a:cs typeface="Calibri" pitchFamily="34" charset="-120"/>
                        </a:rPr>
                        <a:t>additive goods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512064">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Envy-cycle elimination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l">
                        <a:buNone/>
                      </a:pPr>
                      <a:r>
                        <a:rPr lang="en-US" sz="1500" dirty="0">
                          <a:solidFill>
                            <a:srgbClr val="2E3A44"/>
                          </a:solidFill>
                          <a:latin typeface="Calibri" pitchFamily="34" charset="0"/>
                          <a:ea typeface="Calibri" pitchFamily="34" charset="-122"/>
                          <a:cs typeface="Calibri" pitchFamily="34" charset="-120"/>
                        </a:rPr>
                        <a:t>monotone goods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512064">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Double / top-trading variant</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l">
                        <a:buNone/>
                      </a:pPr>
                      <a:r>
                        <a:rPr lang="en-US" sz="1500" dirty="0">
                          <a:solidFill>
                            <a:srgbClr val="2E3A44"/>
                          </a:solidFill>
                          <a:latin typeface="Calibri" pitchFamily="34" charset="0"/>
                          <a:ea typeface="Calibri" pitchFamily="34" charset="-122"/>
                          <a:cs typeface="Calibri" pitchFamily="34" charset="-120"/>
                        </a:rPr>
                        <a:t>doubly monotone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no</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512064">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Maximum Nash welfare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l">
                        <a:buNone/>
                      </a:pPr>
                      <a:r>
                        <a:rPr lang="en-US" sz="1500" dirty="0">
                          <a:solidFill>
                            <a:srgbClr val="2E3A44"/>
                          </a:solidFill>
                          <a:latin typeface="Calibri" pitchFamily="34" charset="0"/>
                          <a:ea typeface="Calibri" pitchFamily="34" charset="-122"/>
                          <a:cs typeface="Calibri" pitchFamily="34" charset="-120"/>
                        </a:rPr>
                        <a:t>additive goods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extLst>
                  <a:ext uri="{0D108BD9-81ED-4DB2-BD59-A6C34878D82A}">
                    <a16:rowId xmlns:a16="http://schemas.microsoft.com/office/drawing/2014/main" val="10004"/>
                  </a:ext>
                </a:extLst>
              </a:tr>
            </a:tbl>
          </a:graphicData>
        </a:graphic>
      </p:graphicFrame>
      <p:sp>
        <p:nvSpPr>
          <p:cNvPr id="6" name="Shape 3"/>
          <p:cNvSpPr/>
          <p:nvPr/>
        </p:nvSpPr>
        <p:spPr>
          <a:xfrm>
            <a:off x="685800" y="4251960"/>
            <a:ext cx="10820095" cy="1554480"/>
          </a:xfrm>
          <a:prstGeom prst="roundRect">
            <a:avLst>
              <a:gd name="adj" fmla="val 2941"/>
            </a:avLst>
          </a:prstGeom>
          <a:solidFill>
            <a:srgbClr val="F1F4F6"/>
          </a:solidFill>
          <a:ln w="9525">
            <a:solidFill>
              <a:srgbClr val="F1F4F6"/>
            </a:solidFill>
            <a:prstDash val="solid"/>
          </a:ln>
        </p:spPr>
      </p:sp>
      <p:sp>
        <p:nvSpPr>
          <p:cNvPr id="7" name="Text 4"/>
          <p:cNvSpPr txBox="1"/>
          <p:nvPr/>
        </p:nvSpPr>
        <p:spPr>
          <a:xfrm>
            <a:off x="1051560" y="443484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A CHANGE OF METHOD</a:t>
            </a:r>
            <a:endParaRPr lang="en-US" sz="1500" dirty="0"/>
          </a:p>
        </p:txBody>
      </p:sp>
      <p:sp>
        <p:nvSpPr>
          <p:cNvPr id="8" name="Text 5"/>
          <p:cNvSpPr txBox="1"/>
          <p:nvPr/>
        </p:nvSpPr>
        <p:spPr>
          <a:xfrm>
            <a:off x="1051560" y="4828032"/>
            <a:ext cx="10088575" cy="91440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Every rule so far builds the allocation item by item and asks only who is safe to give to next. Nothing in such a rule ever looks at welfare. The last row abandons construction: define the allocation as the maximiser of a welfare function, then derive fairness from optimality.</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Nash social welfare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4</a:t>
            </a:r>
            <a:endParaRPr lang="en-US" sz="1050" dirty="0"/>
          </a:p>
        </p:txBody>
      </p:sp>
      <p:sp>
        <p:nvSpPr>
          <p:cNvPr id="5" name="Shape 3"/>
          <p:cNvSpPr/>
          <p:nvPr/>
        </p:nvSpPr>
        <p:spPr>
          <a:xfrm>
            <a:off x="685800" y="1536192"/>
            <a:ext cx="10820095" cy="1143000"/>
          </a:xfrm>
          <a:prstGeom prst="roundRect">
            <a:avLst>
              <a:gd name="adj" fmla="val 4000"/>
            </a:avLst>
          </a:prstGeom>
          <a:solidFill>
            <a:srgbClr val="F1F4F6"/>
          </a:solidFill>
          <a:ln w="9525">
            <a:solidFill>
              <a:srgbClr val="F1F4F6"/>
            </a:solidFill>
            <a:prstDash val="solid"/>
          </a:ln>
        </p:spPr>
      </p:sp>
      <p:sp>
        <p:nvSpPr>
          <p:cNvPr id="6" name="Text 4"/>
          <p:cNvSpPr txBox="1"/>
          <p:nvPr/>
        </p:nvSpPr>
        <p:spPr>
          <a:xfrm>
            <a:off x="1051560" y="1755648"/>
            <a:ext cx="10088575" cy="402336"/>
          </a:xfrm>
          <a:prstGeom prst="rect">
            <a:avLst/>
          </a:prstGeom>
          <a:noFill/>
          <a:ln/>
        </p:spPr>
        <p:txBody>
          <a:bodyPr wrap="square" lIns="0" tIns="0" rIns="0" bIns="0" rtlCol="0" anchor="ctr"/>
          <a:lstStyle/>
          <a:p>
            <a:pPr marL="0" indent="0" algn="l">
              <a:buNone/>
            </a:pPr>
            <a:r>
              <a:rPr lang="en-US" sz="2400" i="1" dirty="0">
                <a:solidFill>
                  <a:srgbClr val="1C2B36"/>
                </a:solidFill>
                <a:latin typeface="Cambria" pitchFamily="34" charset="0"/>
                <a:ea typeface="Cambria" pitchFamily="34" charset="-122"/>
                <a:cs typeface="Cambria" pitchFamily="34" charset="-120"/>
              </a:rPr>
              <a:t>NSW(A)  =  ∏</a:t>
            </a:r>
            <a:r>
              <a:rPr lang="en-US" sz="2400" i="1" baseline="-40000" dirty="0">
                <a:solidFill>
                  <a:srgbClr val="1C2B36"/>
                </a:solidFill>
                <a:latin typeface="Cambria" pitchFamily="34" charset="0"/>
                <a:ea typeface="Cambria" pitchFamily="34" charset="-122"/>
                <a:cs typeface="Cambria" pitchFamily="34" charset="-120"/>
              </a:rPr>
              <a:t>i∈N</a:t>
            </a:r>
            <a:r>
              <a:rPr lang="en-US" sz="2400" i="1" dirty="0">
                <a:solidFill>
                  <a:srgbClr val="1C2B36"/>
                </a:solidFill>
                <a:latin typeface="Cambria" pitchFamily="34" charset="0"/>
                <a:ea typeface="Cambria" pitchFamily="34" charset="-122"/>
                <a:cs typeface="Cambria" pitchFamily="34" charset="-120"/>
              </a:rPr>
              <a:t> v</a:t>
            </a:r>
            <a:r>
              <a:rPr lang="en-US" sz="2400" i="1" baseline="-40000" dirty="0">
                <a:solidFill>
                  <a:srgbClr val="1C2B36"/>
                </a:solidFill>
                <a:latin typeface="Cambria" pitchFamily="34" charset="0"/>
                <a:ea typeface="Cambria" pitchFamily="34" charset="-122"/>
                <a:cs typeface="Cambria" pitchFamily="34" charset="-120"/>
              </a:rPr>
              <a:t>i</a:t>
            </a:r>
            <a:r>
              <a:rPr lang="en-US" sz="2400" i="1" dirty="0">
                <a:solidFill>
                  <a:srgbClr val="1C2B36"/>
                </a:solidFill>
                <a:latin typeface="Cambria" pitchFamily="34" charset="0"/>
                <a:ea typeface="Cambria" pitchFamily="34" charset="-122"/>
                <a:cs typeface="Cambria" pitchFamily="34" charset="-120"/>
              </a:rPr>
              <a:t>(A</a:t>
            </a:r>
            <a:r>
              <a:rPr lang="en-US" sz="2400" i="1" baseline="-40000" dirty="0">
                <a:solidFill>
                  <a:srgbClr val="1C2B36"/>
                </a:solidFill>
                <a:latin typeface="Cambria" pitchFamily="34" charset="0"/>
                <a:ea typeface="Cambria" pitchFamily="34" charset="-122"/>
                <a:cs typeface="Cambria" pitchFamily="34" charset="-120"/>
              </a:rPr>
              <a:t>i</a:t>
            </a:r>
            <a:r>
              <a:rPr lang="en-US" sz="2400" i="1" dirty="0">
                <a:solidFill>
                  <a:srgbClr val="1C2B36"/>
                </a:solidFill>
                <a:latin typeface="Cambria" pitchFamily="34" charset="0"/>
                <a:ea typeface="Cambria" pitchFamily="34" charset="-122"/>
                <a:cs typeface="Cambria" pitchFamily="34" charset="-120"/>
              </a:rPr>
              <a:t>)</a:t>
            </a:r>
            <a:endParaRPr lang="en-US" sz="2400" dirty="0"/>
          </a:p>
        </p:txBody>
      </p:sp>
      <p:sp>
        <p:nvSpPr>
          <p:cNvPr id="7" name="Text 5"/>
          <p:cNvSpPr txBox="1"/>
          <p:nvPr/>
        </p:nvSpPr>
        <p:spPr>
          <a:xfrm>
            <a:off x="1051560" y="2267712"/>
            <a:ext cx="10088575" cy="36576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the product of utilities, not the sum</a:t>
            </a:r>
            <a:endParaRPr lang="en-US" sz="1600" dirty="0"/>
          </a:p>
        </p:txBody>
      </p:sp>
      <p:sp>
        <p:nvSpPr>
          <p:cNvPr id="8" name="Shape 6"/>
          <p:cNvSpPr/>
          <p:nvPr/>
        </p:nvSpPr>
        <p:spPr>
          <a:xfrm>
            <a:off x="685800" y="2926080"/>
            <a:ext cx="5181448" cy="2057400"/>
          </a:xfrm>
          <a:prstGeom prst="roundRect">
            <a:avLst>
              <a:gd name="adj" fmla="val 2222"/>
            </a:avLst>
          </a:prstGeom>
          <a:solidFill>
            <a:srgbClr val="FFFFFF"/>
          </a:solidFill>
          <a:ln w="15875">
            <a:solidFill>
              <a:srgbClr val="B4532A"/>
            </a:solidFill>
            <a:prstDash val="solid"/>
          </a:ln>
        </p:spPr>
      </p:sp>
      <p:sp>
        <p:nvSpPr>
          <p:cNvPr id="9" name="Text 7"/>
          <p:cNvSpPr txBox="1"/>
          <p:nvPr/>
        </p:nvSpPr>
        <p:spPr>
          <a:xfrm>
            <a:off x="1005840" y="31272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SCALE INVARIANCE</a:t>
            </a:r>
            <a:endParaRPr lang="en-US" sz="1500" dirty="0"/>
          </a:p>
        </p:txBody>
      </p:sp>
      <p:sp>
        <p:nvSpPr>
          <p:cNvPr id="10" name="Text 8"/>
          <p:cNvSpPr txBox="1"/>
          <p:nvPr/>
        </p:nvSpPr>
        <p:spPr>
          <a:xfrm>
            <a:off x="1005840" y="3547872"/>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Rescaling one agent's valuation multiplies the product by a constant and leaves the maximiser alone. No interpersonal comparison of utility is needed.</a:t>
            </a:r>
            <a:endParaRPr lang="en-US" sz="1650" dirty="0"/>
          </a:p>
        </p:txBody>
      </p:sp>
      <p:sp>
        <p:nvSpPr>
          <p:cNvPr id="11" name="Shape 9"/>
          <p:cNvSpPr/>
          <p:nvPr/>
        </p:nvSpPr>
        <p:spPr>
          <a:xfrm>
            <a:off x="6324448" y="2926080"/>
            <a:ext cx="5181448" cy="2057400"/>
          </a:xfrm>
          <a:prstGeom prst="roundRect">
            <a:avLst>
              <a:gd name="adj" fmla="val 2222"/>
            </a:avLst>
          </a:prstGeom>
          <a:solidFill>
            <a:srgbClr val="F1F4F6"/>
          </a:solidFill>
          <a:ln w="9525">
            <a:solidFill>
              <a:srgbClr val="F1F4F6"/>
            </a:solidFill>
            <a:prstDash val="solid"/>
          </a:ln>
        </p:spPr>
      </p:sp>
      <p:sp>
        <p:nvSpPr>
          <p:cNvPr id="12" name="Text 10"/>
          <p:cNvSpPr txBox="1"/>
          <p:nvPr/>
        </p:nvSpPr>
        <p:spPr>
          <a:xfrm>
            <a:off x="6644488" y="31272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WHY THIS OBJECT</a:t>
            </a:r>
            <a:endParaRPr lang="en-US" sz="1500" dirty="0"/>
          </a:p>
        </p:txBody>
      </p:sp>
      <p:sp>
        <p:nvSpPr>
          <p:cNvPr id="13" name="Text 11"/>
          <p:cNvSpPr txBox="1"/>
          <p:nvPr/>
        </p:nvSpPr>
        <p:spPr>
          <a:xfrm>
            <a:off x="6644488" y="3547872"/>
            <a:ext cx="4541368" cy="1371600"/>
          </a:xfrm>
          <a:prstGeom prst="rect">
            <a:avLst/>
          </a:prstGeom>
          <a:noFill/>
          <a:ln/>
        </p:spPr>
        <p:txBody>
          <a:bodyPr wrap="square" lIns="0" tIns="0" rIns="0" bIns="0" rtlCol="0" anchor="t"/>
          <a:lstStyle/>
          <a:p>
            <a:pPr marL="0" indent="0" algn="l">
              <a:lnSpc>
                <a:spcPts val="2208"/>
              </a:lnSpc>
              <a:buNone/>
            </a:pPr>
            <a:r>
              <a:rPr lang="en-US" sz="1600" dirty="0">
                <a:solidFill>
                  <a:srgbClr val="2E3A44"/>
                </a:solidFill>
                <a:latin typeface="Calibri" pitchFamily="34" charset="0"/>
                <a:ea typeface="Calibri" pitchFamily="34" charset="-122"/>
                <a:cs typeface="Calibri" pitchFamily="34" charset="-120"/>
              </a:rPr>
              <a:t>It sits between the utilitarian sum, which ignores fairness, and the egalitarian minimum, which ignores efficiency — and it is the Nash bargaining solution, and the welfare maximised by competitive equilibrium from equal incomes.</a:t>
            </a:r>
            <a:endParaRPr lang="en-US" sz="1600" dirty="0"/>
          </a:p>
        </p:txBody>
      </p:sp>
      <p:sp>
        <p:nvSpPr>
          <p:cNvPr id="14" name="Text 12"/>
          <p:cNvSpPr txBox="1"/>
          <p:nvPr/>
        </p:nvSpPr>
        <p:spPr>
          <a:xfrm>
            <a:off x="685800" y="6309360"/>
            <a:ext cx="10088575" cy="274320"/>
          </a:xfrm>
          <a:prstGeom prst="rect">
            <a:avLst/>
          </a:prstGeom>
          <a:noFill/>
          <a:ln/>
        </p:spPr>
        <p:txBody>
          <a:bodyPr wrap="square" lIns="0" tIns="0" rIns="0" bIns="0" rtlCol="0" anchor="ctr"/>
          <a:lstStyle/>
          <a:p>
            <a:pPr marL="0" indent="0">
              <a:buNone/>
            </a:pPr>
            <a:r>
              <a:rPr lang="en-US" sz="1200" i="1" dirty="0">
                <a:solidFill>
                  <a:srgbClr val="6E7C88"/>
                </a:solidFill>
                <a:latin typeface="Calibri" pitchFamily="34" charset="0"/>
                <a:ea typeface="Calibri" pitchFamily="34" charset="-122"/>
                <a:cs typeface="Calibri" pitchFamily="34" charset="-120"/>
              </a:rPr>
              <a:t>Nash 1950 · Kaneko and Nakamura 1979 · Varian 1974</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rule, including the awkward case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5</a:t>
            </a:r>
            <a:endParaRPr lang="en-US" sz="1050" dirty="0"/>
          </a:p>
        </p:txBody>
      </p:sp>
      <p:sp>
        <p:nvSpPr>
          <p:cNvPr id="5" name="Shape 3"/>
          <p:cNvSpPr/>
          <p:nvPr/>
        </p:nvSpPr>
        <p:spPr>
          <a:xfrm>
            <a:off x="685800" y="1536192"/>
            <a:ext cx="10820095" cy="1234440"/>
          </a:xfrm>
          <a:prstGeom prst="roundRect">
            <a:avLst>
              <a:gd name="adj" fmla="val 3704"/>
            </a:avLst>
          </a:prstGeom>
          <a:solidFill>
            <a:srgbClr val="FFFFFF"/>
          </a:solidFill>
          <a:ln w="9525">
            <a:solidFill>
              <a:srgbClr val="D3DAE0"/>
            </a:solidFill>
            <a:prstDash val="solid"/>
          </a:ln>
        </p:spPr>
      </p:sp>
      <p:sp>
        <p:nvSpPr>
          <p:cNvPr id="6" name="Text 4"/>
          <p:cNvSpPr txBox="1"/>
          <p:nvPr/>
        </p:nvSpPr>
        <p:spPr>
          <a:xfrm>
            <a:off x="1051560" y="1755648"/>
            <a:ext cx="10088575" cy="8229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If every allocation gives some agent zero, the product is identically zero and maximising it says nothing. So the rule is defined in two stages.</a:t>
            </a:r>
            <a:endParaRPr lang="en-US" sz="1700" dirty="0"/>
          </a:p>
        </p:txBody>
      </p:sp>
      <p:sp>
        <p:nvSpPr>
          <p:cNvPr id="7" name="Shape 5"/>
          <p:cNvSpPr/>
          <p:nvPr/>
        </p:nvSpPr>
        <p:spPr>
          <a:xfrm>
            <a:off x="685800" y="2971800"/>
            <a:ext cx="5181448" cy="1965960"/>
          </a:xfrm>
          <a:prstGeom prst="roundRect">
            <a:avLst>
              <a:gd name="adj" fmla="val 2326"/>
            </a:avLst>
          </a:prstGeom>
          <a:solidFill>
            <a:srgbClr val="F1F4F6"/>
          </a:solidFill>
          <a:ln w="9525">
            <a:solidFill>
              <a:srgbClr val="F1F4F6"/>
            </a:solidFill>
            <a:prstDash val="solid"/>
          </a:ln>
        </p:spPr>
      </p:sp>
      <p:sp>
        <p:nvSpPr>
          <p:cNvPr id="8" name="Text 6"/>
          <p:cNvSpPr txBox="1"/>
          <p:nvPr/>
        </p:nvSpPr>
        <p:spPr>
          <a:xfrm>
            <a:off x="1005840" y="3163824"/>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STAGE 1</a:t>
            </a:r>
            <a:endParaRPr lang="en-US" sz="1500" dirty="0"/>
          </a:p>
        </p:txBody>
      </p:sp>
      <mc:AlternateContent xmlns:mc="http://schemas.openxmlformats.org/markup-compatibility/2006">
        <mc:Choice xmlns:a14="http://schemas.microsoft.com/office/drawing/2010/main" Requires="a14">
          <p:sp>
            <p:nvSpPr>
              <p:cNvPr id="9" name="Text 7"/>
              <p:cNvSpPr txBox="1"/>
              <p:nvPr/>
            </p:nvSpPr>
            <p:spPr>
              <a:xfrm>
                <a:off x="1005840" y="3584448"/>
                <a:ext cx="4541368" cy="8229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Maximise the number of agents who receive positive utility. Call this number </a:t>
                </a:r>
                <a14:m>
                  <m:oMath xmlns:m="http://schemas.openxmlformats.org/officeDocument/2006/math">
                    <m:r>
                      <a:rPr lang="en-US" sz="1700" i="1" dirty="0" smtClean="0">
                        <a:solidFill>
                          <a:srgbClr val="2E3A44"/>
                        </a:solidFill>
                        <a:latin typeface="Cambria Math" panose="02040503050406030204" pitchFamily="18" charset="0"/>
                        <a:ea typeface="Calibri" pitchFamily="34" charset="-122"/>
                        <a:cs typeface="Calibri" pitchFamily="34" charset="-120"/>
                      </a:rPr>
                      <m:t>𝑘</m:t>
                    </m:r>
                  </m:oMath>
                </a14:m>
                <a:r>
                  <a:rPr lang="en-US" sz="1700" dirty="0">
                    <a:solidFill>
                      <a:srgbClr val="2E3A44"/>
                    </a:solidFill>
                    <a:latin typeface="Calibri" pitchFamily="34" charset="0"/>
                    <a:ea typeface="Calibri" pitchFamily="34" charset="-122"/>
                    <a:cs typeface="Calibri" pitchFamily="34" charset="-120"/>
                  </a:rPr>
                  <a:t>.</a:t>
                </a:r>
                <a:endParaRPr lang="en-US" sz="1700" dirty="0"/>
              </a:p>
            </p:txBody>
          </p:sp>
        </mc:Choice>
        <mc:Fallback>
          <p:sp>
            <p:nvSpPr>
              <p:cNvPr id="9" name="Text 7"/>
              <p:cNvSpPr txBox="1">
                <a:spLocks noRot="1" noChangeAspect="1" noMove="1" noResize="1" noEditPoints="1" noAdjustHandles="1" noChangeArrowheads="1" noChangeShapeType="1" noTextEdit="1"/>
              </p:cNvSpPr>
              <p:nvPr/>
            </p:nvSpPr>
            <p:spPr>
              <a:xfrm>
                <a:off x="1005840" y="3584448"/>
                <a:ext cx="4541368" cy="822960"/>
              </a:xfrm>
              <a:prstGeom prst="rect">
                <a:avLst/>
              </a:prstGeom>
              <a:blipFill>
                <a:blip r:embed="rId3"/>
                <a:stretch>
                  <a:fillRect l="-2819" t="-5926"/>
                </a:stretch>
              </a:blipFill>
              <a:ln/>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10" name="Text 8"/>
              <p:cNvSpPr txBox="1"/>
              <p:nvPr/>
            </p:nvSpPr>
            <p:spPr>
              <a:xfrm>
                <a:off x="1005840" y="4389120"/>
                <a:ext cx="4541368" cy="402336"/>
              </a:xfrm>
              <a:prstGeom prst="rect">
                <a:avLst/>
              </a:prstGeom>
              <a:noFill/>
              <a:ln/>
            </p:spPr>
            <p:txBody>
              <a:bodyPr wrap="square" lIns="0" tIns="0" rIns="0" bIns="0" rtlCol="0" anchor="ctr"/>
              <a:lstStyle/>
              <a:p>
                <a:pPr marL="0" indent="0" algn="l">
                  <a:buNone/>
                </a:pPr>
                <a14:m>
                  <m:oMathPara xmlns:m="http://schemas.openxmlformats.org/officeDocument/2006/math">
                    <m:oMathParaPr>
                      <m:jc m:val="centerGroup"/>
                    </m:oMathParaPr>
                    <m:oMath xmlns:m="http://schemas.openxmlformats.org/officeDocument/2006/math">
                      <m:r>
                        <a:rPr lang="en-US" sz="1800" i="1" dirty="0" smtClean="0">
                          <a:solidFill>
                            <a:srgbClr val="1C2B36"/>
                          </a:solidFill>
                          <a:latin typeface="Cambria Math" panose="02040503050406030204" pitchFamily="18" charset="0"/>
                          <a:ea typeface="Cambria" pitchFamily="34" charset="-122"/>
                          <a:cs typeface="Cambria" pitchFamily="34" charset="-120"/>
                        </a:rPr>
                        <m:t>𝑘</m:t>
                      </m:r>
                      <m:r>
                        <a:rPr lang="en-US" sz="1800" i="1" dirty="0" smtClean="0">
                          <a:solidFill>
                            <a:srgbClr val="1C2B36"/>
                          </a:solidFill>
                          <a:latin typeface="Cambria Math" panose="02040503050406030204" pitchFamily="18" charset="0"/>
                          <a:ea typeface="Cambria" pitchFamily="34" charset="-122"/>
                          <a:cs typeface="Cambria" pitchFamily="34" charset="-120"/>
                        </a:rPr>
                        <m:t> = </m:t>
                      </m:r>
                      <m:r>
                        <m:rPr>
                          <m:sty m:val="p"/>
                        </m:rPr>
                        <a:rPr lang="en-US" sz="1800" i="1" dirty="0" err="1" smtClean="0">
                          <a:solidFill>
                            <a:srgbClr val="1C2B36"/>
                          </a:solidFill>
                          <a:latin typeface="Cambria Math" panose="02040503050406030204" pitchFamily="18" charset="0"/>
                          <a:ea typeface="Cambria" pitchFamily="34" charset="-122"/>
                          <a:cs typeface="Cambria" pitchFamily="34" charset="-120"/>
                        </a:rPr>
                        <m:t>arg</m:t>
                      </m:r>
                      <m:r>
                        <a:rPr lang="en-US" sz="1800" i="1" dirty="0" smtClean="0">
                          <a:solidFill>
                            <a:srgbClr val="1C2B36"/>
                          </a:solidFill>
                          <a:latin typeface="Cambria Math" panose="02040503050406030204" pitchFamily="18" charset="0"/>
                          <a:ea typeface="Cambria" pitchFamily="34" charset="-122"/>
                          <a:cs typeface="Cambria" pitchFamily="34" charset="-120"/>
                        </a:rPr>
                        <m:t>⁡</m:t>
                      </m:r>
                      <m:limLow>
                        <m:limLowPr>
                          <m:ctrlPr>
                            <a:rPr lang="en-IN" sz="1800" b="0" i="1" dirty="0" smtClean="0">
                              <a:solidFill>
                                <a:srgbClr val="1C2B36"/>
                              </a:solidFill>
                              <a:latin typeface="Cambria Math" panose="02040503050406030204" pitchFamily="18" charset="0"/>
                              <a:ea typeface="Cambria" pitchFamily="34" charset="-122"/>
                              <a:cs typeface="Cambria" pitchFamily="34" charset="-120"/>
                            </a:rPr>
                          </m:ctrlPr>
                        </m:limLowPr>
                        <m:e>
                          <m:r>
                            <m:rPr>
                              <m:sty m:val="p"/>
                            </m:rPr>
                            <a:rPr lang="en-US" sz="1800" i="0" dirty="0" smtClean="0">
                              <a:solidFill>
                                <a:srgbClr val="1C2B36"/>
                              </a:solidFill>
                              <a:latin typeface="Cambria Math" panose="02040503050406030204" pitchFamily="18" charset="0"/>
                              <a:ea typeface="Cambria" pitchFamily="34" charset="-122"/>
                              <a:cs typeface="Cambria" pitchFamily="34" charset="-120"/>
                            </a:rPr>
                            <m:t>max</m:t>
                          </m:r>
                        </m:e>
                        <m:lim>
                          <m:r>
                            <a:rPr lang="en-IN" sz="1800" b="0" i="1" dirty="0" smtClean="0">
                              <a:solidFill>
                                <a:srgbClr val="1C2B36"/>
                              </a:solidFill>
                              <a:latin typeface="Cambria Math" panose="02040503050406030204" pitchFamily="18" charset="0"/>
                              <a:ea typeface="Cambria" pitchFamily="34" charset="-122"/>
                              <a:cs typeface="Cambria" pitchFamily="34" charset="-120"/>
                            </a:rPr>
                            <m:t>𝐴</m:t>
                          </m:r>
                        </m:lim>
                      </m:limLow>
                      <m:r>
                        <a:rPr lang="en-US" sz="1800" i="1" dirty="0" smtClean="0">
                          <a:solidFill>
                            <a:srgbClr val="1C2B36"/>
                          </a:solidFill>
                          <a:latin typeface="Cambria Math" panose="02040503050406030204" pitchFamily="18" charset="0"/>
                          <a:ea typeface="Cambria" pitchFamily="34" charset="-122"/>
                          <a:cs typeface="Cambria" pitchFamily="34" charset="-120"/>
                        </a:rPr>
                        <m:t>⁡|{</m:t>
                      </m:r>
                      <m:r>
                        <a:rPr lang="en-US" sz="1800" i="1" dirty="0" err="1" smtClean="0">
                          <a:solidFill>
                            <a:srgbClr val="1C2B36"/>
                          </a:solidFill>
                          <a:latin typeface="Cambria Math" panose="02040503050406030204" pitchFamily="18" charset="0"/>
                          <a:ea typeface="Cambria" pitchFamily="34" charset="-122"/>
                          <a:cs typeface="Cambria" pitchFamily="34" charset="-120"/>
                        </a:rPr>
                        <m:t>𝑖</m:t>
                      </m:r>
                      <m:r>
                        <a:rPr lang="en-US" sz="1800" i="1" dirty="0" smtClean="0">
                          <a:solidFill>
                            <a:srgbClr val="1C2B36"/>
                          </a:solidFill>
                          <a:latin typeface="Cambria Math" panose="02040503050406030204" pitchFamily="18" charset="0"/>
                          <a:ea typeface="Cambria" pitchFamily="34" charset="-122"/>
                          <a:cs typeface="Cambria" pitchFamily="34" charset="-120"/>
                        </a:rPr>
                        <m:t>:</m:t>
                      </m:r>
                      <m:sSub>
                        <m:sSubPr>
                          <m:ctrlPr>
                            <a:rPr lang="en-IN" sz="1800" b="0" i="1" dirty="0" smtClean="0">
                              <a:solidFill>
                                <a:srgbClr val="1C2B36"/>
                              </a:solidFill>
                              <a:latin typeface="Cambria Math" panose="02040503050406030204" pitchFamily="18" charset="0"/>
                              <a:ea typeface="Cambria" pitchFamily="34" charset="-122"/>
                              <a:cs typeface="Cambria" pitchFamily="34" charset="-120"/>
                            </a:rPr>
                          </m:ctrlPr>
                        </m:sSubPr>
                        <m:e>
                          <m:r>
                            <a:rPr lang="en-IN" sz="1800" b="0" i="1" dirty="0" smtClean="0">
                              <a:solidFill>
                                <a:srgbClr val="1C2B36"/>
                              </a:solidFill>
                              <a:latin typeface="Cambria Math" panose="02040503050406030204" pitchFamily="18" charset="0"/>
                              <a:ea typeface="Cambria" pitchFamily="34" charset="-122"/>
                              <a:cs typeface="Cambria" pitchFamily="34" charset="-120"/>
                            </a:rPr>
                            <m:t>𝑣</m:t>
                          </m:r>
                        </m:e>
                        <m:sub>
                          <m:r>
                            <a:rPr lang="en-IN" sz="1800" b="0" i="1" dirty="0" smtClean="0">
                              <a:solidFill>
                                <a:srgbClr val="1C2B36"/>
                              </a:solidFill>
                              <a:latin typeface="Cambria Math" panose="02040503050406030204" pitchFamily="18" charset="0"/>
                              <a:ea typeface="Cambria" pitchFamily="34" charset="-122"/>
                              <a:cs typeface="Cambria" pitchFamily="34" charset="-120"/>
                            </a:rPr>
                            <m:t>𝑖</m:t>
                          </m:r>
                        </m:sub>
                      </m:sSub>
                      <m:r>
                        <a:rPr lang="en-US" sz="1800" i="1" dirty="0" smtClean="0">
                          <a:solidFill>
                            <a:srgbClr val="1C2B36"/>
                          </a:solidFill>
                          <a:latin typeface="Cambria Math" panose="02040503050406030204" pitchFamily="18" charset="0"/>
                          <a:ea typeface="Cambria" pitchFamily="34" charset="-122"/>
                          <a:cs typeface="Cambria" pitchFamily="34" charset="-120"/>
                        </a:rPr>
                        <m:t>(</m:t>
                      </m:r>
                      <m:sSub>
                        <m:sSubPr>
                          <m:ctrlPr>
                            <a:rPr lang="en-IN" sz="1800" b="0" i="1" dirty="0" smtClean="0">
                              <a:solidFill>
                                <a:srgbClr val="1C2B36"/>
                              </a:solidFill>
                              <a:latin typeface="Cambria Math" panose="02040503050406030204" pitchFamily="18" charset="0"/>
                              <a:ea typeface="Cambria" pitchFamily="34" charset="-122"/>
                              <a:cs typeface="Cambria" pitchFamily="34" charset="-120"/>
                            </a:rPr>
                          </m:ctrlPr>
                        </m:sSubPr>
                        <m:e>
                          <m:r>
                            <a:rPr lang="en-IN" sz="1800" b="0" i="1" dirty="0" smtClean="0">
                              <a:solidFill>
                                <a:srgbClr val="1C2B36"/>
                              </a:solidFill>
                              <a:latin typeface="Cambria Math" panose="02040503050406030204" pitchFamily="18" charset="0"/>
                              <a:ea typeface="Cambria" pitchFamily="34" charset="-122"/>
                              <a:cs typeface="Cambria" pitchFamily="34" charset="-120"/>
                            </a:rPr>
                            <m:t>𝐴</m:t>
                          </m:r>
                        </m:e>
                        <m:sub>
                          <m:r>
                            <a:rPr lang="en-IN" sz="1800" b="0" i="1" dirty="0" smtClean="0">
                              <a:solidFill>
                                <a:srgbClr val="1C2B36"/>
                              </a:solidFill>
                              <a:latin typeface="Cambria Math" panose="02040503050406030204" pitchFamily="18" charset="0"/>
                              <a:ea typeface="Cambria" pitchFamily="34" charset="-122"/>
                              <a:cs typeface="Cambria" pitchFamily="34" charset="-120"/>
                            </a:rPr>
                            <m:t>𝑖</m:t>
                          </m:r>
                        </m:sub>
                      </m:sSub>
                      <m:r>
                        <a:rPr lang="en-US" sz="1800" i="1" dirty="0" smtClean="0">
                          <a:solidFill>
                            <a:srgbClr val="1C2B36"/>
                          </a:solidFill>
                          <a:latin typeface="Cambria Math" panose="02040503050406030204" pitchFamily="18" charset="0"/>
                          <a:ea typeface="Cambria" pitchFamily="34" charset="-122"/>
                          <a:cs typeface="Cambria" pitchFamily="34" charset="-120"/>
                        </a:rPr>
                        <m:t>) &gt; 0}|</m:t>
                      </m:r>
                    </m:oMath>
                  </m:oMathPara>
                </a14:m>
                <a:endParaRPr lang="en-US" sz="1800" dirty="0"/>
              </a:p>
            </p:txBody>
          </p:sp>
        </mc:Choice>
        <mc:Fallback>
          <p:sp>
            <p:nvSpPr>
              <p:cNvPr id="10" name="Text 8"/>
              <p:cNvSpPr txBox="1">
                <a:spLocks noRot="1" noChangeAspect="1" noMove="1" noResize="1" noEditPoints="1" noAdjustHandles="1" noChangeArrowheads="1" noChangeShapeType="1" noTextEdit="1"/>
              </p:cNvSpPr>
              <p:nvPr/>
            </p:nvSpPr>
            <p:spPr>
              <a:xfrm>
                <a:off x="1005840" y="4389120"/>
                <a:ext cx="4541368" cy="402336"/>
              </a:xfrm>
              <a:prstGeom prst="rect">
                <a:avLst/>
              </a:prstGeom>
              <a:blipFill>
                <a:blip r:embed="rId4"/>
                <a:stretch>
                  <a:fillRect b="-9091"/>
                </a:stretch>
              </a:blipFill>
              <a:ln/>
            </p:spPr>
            <p:txBody>
              <a:bodyPr/>
              <a:lstStyle/>
              <a:p>
                <a:r>
                  <a:rPr lang="en-IN">
                    <a:noFill/>
                  </a:rPr>
                  <a:t> </a:t>
                </a:r>
              </a:p>
            </p:txBody>
          </p:sp>
        </mc:Fallback>
      </mc:AlternateContent>
      <p:sp>
        <p:nvSpPr>
          <p:cNvPr id="11" name="Shape 9"/>
          <p:cNvSpPr/>
          <p:nvPr/>
        </p:nvSpPr>
        <p:spPr>
          <a:xfrm>
            <a:off x="6324448" y="2971800"/>
            <a:ext cx="5181448" cy="1965960"/>
          </a:xfrm>
          <a:prstGeom prst="roundRect">
            <a:avLst>
              <a:gd name="adj" fmla="val 2326"/>
            </a:avLst>
          </a:prstGeom>
          <a:solidFill>
            <a:srgbClr val="F1F4F6"/>
          </a:solidFill>
          <a:ln w="9525">
            <a:solidFill>
              <a:srgbClr val="F1F4F6"/>
            </a:solidFill>
            <a:prstDash val="solid"/>
          </a:ln>
        </p:spPr>
      </p:sp>
      <p:sp>
        <p:nvSpPr>
          <p:cNvPr id="12" name="Text 10"/>
          <p:cNvSpPr txBox="1"/>
          <p:nvPr/>
        </p:nvSpPr>
        <p:spPr>
          <a:xfrm>
            <a:off x="6644488" y="3163824"/>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STAGE 2</a:t>
            </a:r>
            <a:endParaRPr lang="en-US" sz="1500" dirty="0"/>
          </a:p>
        </p:txBody>
      </p:sp>
      <mc:AlternateContent xmlns:mc="http://schemas.openxmlformats.org/markup-compatibility/2006">
        <mc:Choice xmlns:a14="http://schemas.microsoft.com/office/drawing/2010/main" Requires="a14">
          <p:sp>
            <p:nvSpPr>
              <p:cNvPr id="13" name="Text 11"/>
              <p:cNvSpPr txBox="1"/>
              <p:nvPr/>
            </p:nvSpPr>
            <p:spPr>
              <a:xfrm>
                <a:off x="6644488" y="3584448"/>
                <a:ext cx="4541368" cy="8229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Among allocations that give positive utility to </a:t>
                </a:r>
                <a14:m>
                  <m:oMath xmlns:m="http://schemas.openxmlformats.org/officeDocument/2006/math">
                    <m:r>
                      <a:rPr lang="en-US" sz="1700" i="1" dirty="0" smtClean="0">
                        <a:solidFill>
                          <a:srgbClr val="2E3A44"/>
                        </a:solidFill>
                        <a:latin typeface="Cambria Math" panose="02040503050406030204" pitchFamily="18" charset="0"/>
                        <a:ea typeface="Calibri" pitchFamily="34" charset="-122"/>
                        <a:cs typeface="Calibri" pitchFamily="34" charset="-120"/>
                      </a:rPr>
                      <m:t>𝑘</m:t>
                    </m:r>
                  </m:oMath>
                </a14:m>
                <a:r>
                  <a:rPr lang="en-US" sz="1700" dirty="0">
                    <a:solidFill>
                      <a:srgbClr val="2E3A44"/>
                    </a:solidFill>
                    <a:latin typeface="Calibri" pitchFamily="34" charset="0"/>
                    <a:ea typeface="Calibri" pitchFamily="34" charset="-122"/>
                    <a:cs typeface="Calibri" pitchFamily="34" charset="-120"/>
                  </a:rPr>
                  <a:t> agents, maximize product of positive utilities.</a:t>
                </a:r>
                <a:endParaRPr lang="en-US" sz="1700" dirty="0"/>
              </a:p>
            </p:txBody>
          </p:sp>
        </mc:Choice>
        <mc:Fallback>
          <p:sp>
            <p:nvSpPr>
              <p:cNvPr id="13" name="Text 11"/>
              <p:cNvSpPr txBox="1">
                <a:spLocks noRot="1" noChangeAspect="1" noMove="1" noResize="1" noEditPoints="1" noAdjustHandles="1" noChangeArrowheads="1" noChangeShapeType="1" noTextEdit="1"/>
              </p:cNvSpPr>
              <p:nvPr/>
            </p:nvSpPr>
            <p:spPr>
              <a:xfrm>
                <a:off x="6644488" y="3584448"/>
                <a:ext cx="4541368" cy="822960"/>
              </a:xfrm>
              <a:prstGeom prst="rect">
                <a:avLst/>
              </a:prstGeom>
              <a:blipFill>
                <a:blip r:embed="rId5"/>
                <a:stretch>
                  <a:fillRect l="-2953" t="-5926"/>
                </a:stretch>
              </a:blipFill>
              <a:ln/>
            </p:spPr>
            <p:txBody>
              <a:bodyPr/>
              <a:lstStyle/>
              <a:p>
                <a:r>
                  <a:rPr lang="en-IN">
                    <a:noFill/>
                  </a:rPr>
                  <a:t> </a:t>
                </a:r>
              </a:p>
            </p:txBody>
          </p:sp>
        </mc:Fallback>
      </mc:AlternateContent>
      <p:sp>
        <p:nvSpPr>
          <p:cNvPr id="14" name="Text 12"/>
          <p:cNvSpPr txBox="1"/>
          <p:nvPr/>
        </p:nvSpPr>
        <p:spPr>
          <a:xfrm>
            <a:off x="6644488" y="4389120"/>
            <a:ext cx="4541368" cy="402336"/>
          </a:xfrm>
          <a:prstGeom prst="rect">
            <a:avLst/>
          </a:prstGeom>
          <a:noFill/>
          <a:ln/>
        </p:spPr>
        <p:txBody>
          <a:bodyPr wrap="square" lIns="0" tIns="0" rIns="0" bIns="0" rtlCol="0" anchor="ctr"/>
          <a:lstStyle/>
          <a:p>
            <a:pPr marL="0" indent="0" algn="l">
              <a:buNone/>
            </a:pPr>
            <a:r>
              <a:rPr lang="en-US" sz="1800" i="1" dirty="0">
                <a:solidFill>
                  <a:srgbClr val="1C2B36"/>
                </a:solidFill>
                <a:latin typeface="Cambria" pitchFamily="34" charset="0"/>
                <a:ea typeface="Cambria" pitchFamily="34" charset="-122"/>
                <a:cs typeface="Cambria" pitchFamily="34" charset="-120"/>
              </a:rPr>
              <a:t>max  ∏</a:t>
            </a:r>
            <a:r>
              <a:rPr lang="en-US" sz="1800" i="1" baseline="-40000" dirty="0">
                <a:solidFill>
                  <a:srgbClr val="1C2B36"/>
                </a:solidFill>
                <a:latin typeface="Cambria" pitchFamily="34" charset="0"/>
                <a:ea typeface="Cambria" pitchFamily="34" charset="-122"/>
                <a:cs typeface="Cambria" pitchFamily="34" charset="-120"/>
              </a:rPr>
              <a:t>i∈S</a:t>
            </a:r>
            <a:r>
              <a:rPr lang="en-US" sz="1800" i="1" dirty="0">
                <a:solidFill>
                  <a:srgbClr val="1C2B36"/>
                </a:solidFill>
                <a:latin typeface="Cambria" pitchFamily="34" charset="0"/>
                <a:ea typeface="Cambria" pitchFamily="34" charset="-122"/>
                <a:cs typeface="Cambria" pitchFamily="34" charset="-120"/>
              </a:rPr>
              <a:t>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t>
            </a:r>
            <a:endParaRPr lang="en-US" sz="1800" dirty="0"/>
          </a:p>
        </p:txBody>
      </p:sp>
      <p:sp>
        <p:nvSpPr>
          <p:cNvPr id="15" name="Text 13"/>
          <p:cNvSpPr txBox="1"/>
          <p:nvPr/>
        </p:nvSpPr>
        <p:spPr>
          <a:xfrm>
            <a:off x="685800" y="5212080"/>
            <a:ext cx="10820095" cy="731520"/>
          </a:xfrm>
          <a:prstGeom prst="rect">
            <a:avLst/>
          </a:prstGeom>
          <a:noFill/>
          <a:ln/>
        </p:spPr>
        <p:txBody>
          <a:bodyPr wrap="square" lIns="0" tIns="0" rIns="0" bIns="0" rtlCol="0" anchor="t"/>
          <a:lstStyle/>
          <a:p>
            <a:pPr marL="0" indent="0" algn="l">
              <a:lnSpc>
                <a:spcPts val="2277"/>
              </a:lnSpc>
              <a:buNone/>
            </a:pPr>
            <a:r>
              <a:rPr lang="en-US" sz="1650" i="1" dirty="0">
                <a:solidFill>
                  <a:srgbClr val="6E7C88"/>
                </a:solidFill>
                <a:latin typeface="Calibri" pitchFamily="34" charset="0"/>
                <a:ea typeface="Calibri" pitchFamily="34" charset="-122"/>
                <a:cs typeface="Calibri" pitchFamily="34" charset="-120"/>
              </a:rPr>
              <a:t>An MNW allocation is any allocation surviving both stages. When every agent can be made positive, this is just the maximiser of the product.</a:t>
            </a:r>
            <a:endParaRPr lang="en-US"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theorem</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6</a:t>
            </a:r>
            <a:endParaRPr lang="en-US" sz="1050" dirty="0"/>
          </a:p>
        </p:txBody>
      </p:sp>
      <p:sp>
        <p:nvSpPr>
          <p:cNvPr id="5" name="Shape 3"/>
          <p:cNvSpPr/>
          <p:nvPr/>
        </p:nvSpPr>
        <p:spPr>
          <a:xfrm>
            <a:off x="685800" y="1600200"/>
            <a:ext cx="10820095" cy="1508760"/>
          </a:xfrm>
          <a:prstGeom prst="roundRect">
            <a:avLst>
              <a:gd name="adj" fmla="val 3030"/>
            </a:avLst>
          </a:prstGeom>
          <a:solidFill>
            <a:srgbClr val="F1F4F6"/>
          </a:solidFill>
          <a:ln w="9525">
            <a:solidFill>
              <a:srgbClr val="F1F4F6"/>
            </a:solidFill>
            <a:prstDash val="solid"/>
          </a:ln>
        </p:spPr>
      </p:sp>
      <p:sp>
        <p:nvSpPr>
          <p:cNvPr id="6" name="Text 4"/>
          <p:cNvSpPr txBox="1"/>
          <p:nvPr/>
        </p:nvSpPr>
        <p:spPr>
          <a:xfrm>
            <a:off x="1051560" y="1920240"/>
            <a:ext cx="10088575" cy="914400"/>
          </a:xfrm>
          <a:prstGeom prst="rect">
            <a:avLst/>
          </a:prstGeom>
          <a:noFill/>
          <a:ln/>
        </p:spPr>
        <p:txBody>
          <a:bodyPr wrap="square" lIns="0" tIns="0" rIns="0" bIns="0" rtlCol="0" anchor="t"/>
          <a:lstStyle/>
          <a:p>
            <a:pPr marL="0" indent="0" algn="l">
              <a:lnSpc>
                <a:spcPts val="2898"/>
              </a:lnSpc>
              <a:buNone/>
            </a:pPr>
            <a:r>
              <a:rPr lang="en-US" sz="2100" b="1" dirty="0">
                <a:solidFill>
                  <a:srgbClr val="1C2B36"/>
                </a:solidFill>
                <a:latin typeface="Calibri" pitchFamily="34" charset="0"/>
                <a:ea typeface="Calibri" pitchFamily="34" charset="-122"/>
                <a:cs typeface="Calibri" pitchFamily="34" charset="-120"/>
              </a:rPr>
              <a:t>For additive goods, every maximum Nash welfare allocation is both EF1 and Pareto optimal.</a:t>
            </a:r>
            <a:endParaRPr lang="en-US" sz="2100" dirty="0"/>
          </a:p>
        </p:txBody>
      </p:sp>
      <p:sp>
        <p:nvSpPr>
          <p:cNvPr id="7" name="Shape 5"/>
          <p:cNvSpPr/>
          <p:nvPr/>
        </p:nvSpPr>
        <p:spPr>
          <a:xfrm>
            <a:off x="685800" y="3383280"/>
            <a:ext cx="5181448" cy="1783080"/>
          </a:xfrm>
          <a:prstGeom prst="roundRect">
            <a:avLst>
              <a:gd name="adj" fmla="val 2564"/>
            </a:avLst>
          </a:prstGeom>
          <a:solidFill>
            <a:srgbClr val="FFFFFF"/>
          </a:solidFill>
          <a:ln w="9525">
            <a:solidFill>
              <a:srgbClr val="D3DAE0"/>
            </a:solidFill>
            <a:prstDash val="solid"/>
          </a:ln>
        </p:spPr>
      </p:sp>
      <p:sp>
        <p:nvSpPr>
          <p:cNvPr id="8" name="Text 6"/>
          <p:cNvSpPr txBox="1"/>
          <p:nvPr/>
        </p:nvSpPr>
        <p:spPr>
          <a:xfrm>
            <a:off x="1005840" y="358444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WHAT IS SURPRISING</a:t>
            </a:r>
            <a:endParaRPr lang="en-US" sz="1500" dirty="0"/>
          </a:p>
        </p:txBody>
      </p:sp>
      <p:sp>
        <p:nvSpPr>
          <p:cNvPr id="9" name="Text 7"/>
          <p:cNvSpPr txBox="1"/>
          <p:nvPr/>
        </p:nvSpPr>
        <p:spPr>
          <a:xfrm>
            <a:off x="1005840" y="4005072"/>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Nash welfare says nothing about envy. Fairness is not imposed — it falls out of optimality, and it falls out exactly at the level of one good.</a:t>
            </a:r>
            <a:endParaRPr lang="en-US" sz="1650" dirty="0"/>
          </a:p>
        </p:txBody>
      </p:sp>
      <p:sp>
        <p:nvSpPr>
          <p:cNvPr id="10" name="Shape 8"/>
          <p:cNvSpPr/>
          <p:nvPr/>
        </p:nvSpPr>
        <p:spPr>
          <a:xfrm>
            <a:off x="6324448" y="3383280"/>
            <a:ext cx="5181448" cy="1783080"/>
          </a:xfrm>
          <a:prstGeom prst="roundRect">
            <a:avLst>
              <a:gd name="adj" fmla="val 2564"/>
            </a:avLst>
          </a:prstGeom>
          <a:solidFill>
            <a:srgbClr val="FFFFFF"/>
          </a:solidFill>
          <a:ln w="9525">
            <a:solidFill>
              <a:srgbClr val="D3DAE0"/>
            </a:solidFill>
            <a:prstDash val="solid"/>
          </a:ln>
        </p:spPr>
      </p:sp>
      <p:sp>
        <p:nvSpPr>
          <p:cNvPr id="11" name="Text 9"/>
          <p:cNvSpPr txBox="1"/>
          <p:nvPr/>
        </p:nvSpPr>
        <p:spPr>
          <a:xfrm>
            <a:off x="6644488" y="358444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WHAT IS NOT PROMISED</a:t>
            </a:r>
            <a:endParaRPr lang="en-US" sz="1500" dirty="0"/>
          </a:p>
        </p:txBody>
      </p:sp>
      <p:sp>
        <p:nvSpPr>
          <p:cNvPr id="12" name="Text 10"/>
          <p:cNvSpPr txBox="1"/>
          <p:nvPr/>
        </p:nvSpPr>
        <p:spPr>
          <a:xfrm>
            <a:off x="6644488" y="4005072"/>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Nothing here is an algorithm. The proof moves a single good and derives a contradiction; it never says how to find the optimum.</a:t>
            </a:r>
            <a:endParaRPr lang="en-US" sz="1650" dirty="0"/>
          </a:p>
        </p:txBody>
      </p:sp>
      <p:sp>
        <p:nvSpPr>
          <p:cNvPr id="13" name="Text 11"/>
          <p:cNvSpPr txBox="1"/>
          <p:nvPr/>
        </p:nvSpPr>
        <p:spPr>
          <a:xfrm>
            <a:off x="685800" y="6309360"/>
            <a:ext cx="10088575" cy="274320"/>
          </a:xfrm>
          <a:prstGeom prst="rect">
            <a:avLst/>
          </a:prstGeom>
          <a:noFill/>
          <a:ln/>
        </p:spPr>
        <p:txBody>
          <a:bodyPr wrap="square" lIns="0" tIns="0" rIns="0" bIns="0" rtlCol="0" anchor="ctr"/>
          <a:lstStyle/>
          <a:p>
            <a:pPr marL="0" indent="0">
              <a:buNone/>
            </a:pPr>
            <a:r>
              <a:rPr lang="en-US" sz="1200" i="1" dirty="0">
                <a:solidFill>
                  <a:srgbClr val="6E7C88"/>
                </a:solidFill>
                <a:latin typeface="Calibri" pitchFamily="34" charset="0"/>
                <a:ea typeface="Calibri" pitchFamily="34" charset="-122"/>
                <a:cs typeface="Calibri" pitchFamily="34" charset="-120"/>
              </a:rPr>
              <a:t>Caragiannis, Kurokawa, Moulin, Procaccia, Shah and Wang, TEAC 2019</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Pareto optimality — the easy half</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7</a:t>
            </a:r>
            <a:endParaRPr lang="en-US" sz="1050" dirty="0"/>
          </a:p>
        </p:txBody>
      </p:sp>
      <p:sp>
        <p:nvSpPr>
          <p:cNvPr id="5" name="Text 3"/>
          <p:cNvSpPr txBox="1"/>
          <p:nvPr/>
        </p:nvSpPr>
        <p:spPr>
          <a:xfrm>
            <a:off x="685800" y="1481328"/>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Suppose B dominates A: every agent weakly gains and some agent j strictly gains.</a:t>
            </a:r>
            <a:endParaRPr lang="en-US" sz="1700" dirty="0"/>
          </a:p>
        </p:txBody>
      </p:sp>
      <p:sp>
        <p:nvSpPr>
          <p:cNvPr id="6" name="Shape 4"/>
          <p:cNvSpPr/>
          <p:nvPr/>
        </p:nvSpPr>
        <p:spPr>
          <a:xfrm>
            <a:off x="685800" y="1965960"/>
            <a:ext cx="5181448" cy="2148840"/>
          </a:xfrm>
          <a:prstGeom prst="roundRect">
            <a:avLst>
              <a:gd name="adj" fmla="val 2128"/>
            </a:avLst>
          </a:prstGeom>
          <a:solidFill>
            <a:srgbClr val="F1F4F6"/>
          </a:solidFill>
          <a:ln w="9525">
            <a:solidFill>
              <a:srgbClr val="F1F4F6"/>
            </a:solidFill>
            <a:prstDash val="solid"/>
          </a:ln>
        </p:spPr>
      </p:sp>
      <p:sp>
        <p:nvSpPr>
          <p:cNvPr id="7" name="Text 5"/>
          <p:cNvSpPr txBox="1"/>
          <p:nvPr/>
        </p:nvSpPr>
        <p:spPr>
          <a:xfrm>
            <a:off x="1005840" y="2157984"/>
            <a:ext cx="454136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IF j ALREADY HAD POSITIVE UTILITY</a:t>
            </a:r>
            <a:endParaRPr lang="en-US" sz="1400" dirty="0"/>
          </a:p>
        </p:txBody>
      </p:sp>
      <p:sp>
        <p:nvSpPr>
          <p:cNvPr id="8" name="Text 6"/>
          <p:cNvSpPr txBox="1"/>
          <p:nvPr/>
        </p:nvSpPr>
        <p:spPr>
          <a:xfrm>
            <a:off x="1005840" y="2578608"/>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Every factor of the product over S weakly grows and j's factor strictly grows, so the product strictly grows. A was not optimal.</a:t>
            </a:r>
            <a:endParaRPr lang="en-US" sz="1650" dirty="0"/>
          </a:p>
        </p:txBody>
      </p:sp>
      <p:sp>
        <p:nvSpPr>
          <p:cNvPr id="9" name="Shape 7"/>
          <p:cNvSpPr/>
          <p:nvPr/>
        </p:nvSpPr>
        <p:spPr>
          <a:xfrm>
            <a:off x="6324448" y="1965960"/>
            <a:ext cx="5181448" cy="2148840"/>
          </a:xfrm>
          <a:prstGeom prst="roundRect">
            <a:avLst>
              <a:gd name="adj" fmla="val 2128"/>
            </a:avLst>
          </a:prstGeom>
          <a:solidFill>
            <a:srgbClr val="F1F4F6"/>
          </a:solidFill>
          <a:ln w="9525">
            <a:solidFill>
              <a:srgbClr val="F1F4F6"/>
            </a:solidFill>
            <a:prstDash val="solid"/>
          </a:ln>
        </p:spPr>
      </p:sp>
      <p:sp>
        <p:nvSpPr>
          <p:cNvPr id="10" name="Text 8"/>
          <p:cNvSpPr txBox="1"/>
          <p:nvPr/>
        </p:nvSpPr>
        <p:spPr>
          <a:xfrm>
            <a:off x="6644488" y="2157984"/>
            <a:ext cx="454136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IF j HAD ZERO UTILITY</a:t>
            </a:r>
            <a:endParaRPr lang="en-US" sz="1400" dirty="0"/>
          </a:p>
        </p:txBody>
      </p:sp>
      <p:sp>
        <p:nvSpPr>
          <p:cNvPr id="11" name="Text 9"/>
          <p:cNvSpPr txBox="1"/>
          <p:nvPr/>
        </p:nvSpPr>
        <p:spPr>
          <a:xfrm>
            <a:off x="6644488" y="2578608"/>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Then j is positive under B while everyone already positive stays positive, so |S| strictly grows. A failed Stage 1.</a:t>
            </a:r>
            <a:endParaRPr lang="en-US" sz="1650" dirty="0"/>
          </a:p>
        </p:txBody>
      </p:sp>
      <p:sp>
        <p:nvSpPr>
          <p:cNvPr id="12" name="Shape 10"/>
          <p:cNvSpPr/>
          <p:nvPr/>
        </p:nvSpPr>
        <p:spPr>
          <a:xfrm>
            <a:off x="685800" y="4389120"/>
            <a:ext cx="10820095" cy="1417320"/>
          </a:xfrm>
          <a:prstGeom prst="roundRect">
            <a:avLst>
              <a:gd name="adj" fmla="val 3226"/>
            </a:avLst>
          </a:prstGeom>
          <a:solidFill>
            <a:srgbClr val="FFFFFF"/>
          </a:solidFill>
          <a:ln w="15875">
            <a:solidFill>
              <a:srgbClr val="B4532A"/>
            </a:solidFill>
            <a:prstDash val="solid"/>
          </a:ln>
        </p:spPr>
      </p:sp>
      <p:sp>
        <p:nvSpPr>
          <p:cNvPr id="13" name="Text 11"/>
          <p:cNvSpPr txBox="1"/>
          <p:nvPr/>
        </p:nvSpPr>
        <p:spPr>
          <a:xfrm>
            <a:off x="1051560" y="4645152"/>
            <a:ext cx="10088575" cy="91440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Either way A is not a maximum Nash welfare allocation. The product is strictly increasing in every coordinate, and that is the whole argument — which is why any welfare function with the same monotonicity gives PO for free.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Setting up the contradiction</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8</a:t>
            </a:r>
            <a:endParaRPr lang="en-US" sz="1050" dirty="0"/>
          </a:p>
        </p:txBody>
      </p:sp>
      <p:sp>
        <p:nvSpPr>
          <p:cNvPr id="5" name="Text 3"/>
          <p:cNvSpPr txBox="1"/>
          <p:nvPr/>
        </p:nvSpPr>
        <p:spPr>
          <a:xfrm>
            <a:off x="685800" y="1463040"/>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Assume for now that every agent has positive utility. Suppose agent i violates EF1 towards agent j.</a:t>
            </a:r>
            <a:endParaRPr lang="en-US" sz="1700" dirty="0"/>
          </a:p>
        </p:txBody>
      </p:sp>
      <p:sp>
        <p:nvSpPr>
          <p:cNvPr id="6" name="Shape 4"/>
          <p:cNvSpPr/>
          <p:nvPr/>
        </p:nvSpPr>
        <p:spPr>
          <a:xfrm>
            <a:off x="685800" y="1920240"/>
            <a:ext cx="10820095" cy="1234440"/>
          </a:xfrm>
          <a:prstGeom prst="roundRect">
            <a:avLst>
              <a:gd name="adj" fmla="val 3704"/>
            </a:avLst>
          </a:prstGeom>
          <a:solidFill>
            <a:srgbClr val="F1F4F6"/>
          </a:solidFill>
          <a:ln w="9525">
            <a:solidFill>
              <a:srgbClr val="F1F4F6"/>
            </a:solidFill>
            <a:prstDash val="solid"/>
          </a:ln>
        </p:spPr>
      </p:sp>
      <p:sp>
        <p:nvSpPr>
          <p:cNvPr id="7" name="Text 5"/>
          <p:cNvSpPr txBox="1"/>
          <p:nvPr/>
        </p:nvSpPr>
        <p:spPr>
          <a:xfrm>
            <a:off x="1051560" y="2084832"/>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HYPOTHESIS</a:t>
            </a:r>
            <a:endParaRPr lang="en-US" sz="1500" dirty="0"/>
          </a:p>
        </p:txBody>
      </p:sp>
      <p:sp>
        <p:nvSpPr>
          <p:cNvPr id="8" name="Text 6"/>
          <p:cNvSpPr txBox="1"/>
          <p:nvPr/>
        </p:nvSpPr>
        <p:spPr>
          <a:xfrm>
            <a:off x="1051560" y="2523744"/>
            <a:ext cx="10088575" cy="402336"/>
          </a:xfrm>
          <a:prstGeom prst="rect">
            <a:avLst/>
          </a:prstGeom>
          <a:noFill/>
          <a:ln/>
        </p:spPr>
        <p:txBody>
          <a:bodyPr wrap="square" lIns="0" tIns="0" rIns="0" bIns="0" rtlCol="0" anchor="ctr"/>
          <a:lstStyle/>
          <a:p>
            <a:pPr marL="0" indent="0" algn="l">
              <a:buNone/>
            </a:pPr>
            <a:r>
              <a:rPr lang="en-US" sz="2000" i="1" dirty="0">
                <a:solidFill>
                  <a:srgbClr val="B4532A"/>
                </a:solidFill>
                <a:latin typeface="Cambria" pitchFamily="34" charset="0"/>
                <a:ea typeface="Cambria" pitchFamily="34" charset="-122"/>
                <a:cs typeface="Cambria" pitchFamily="34" charset="-120"/>
              </a:rPr>
              <a:t>v</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(A</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  &lt;  v</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(A</a:t>
            </a:r>
            <a:r>
              <a:rPr lang="en-US" sz="2000" i="1" baseline="-40000" dirty="0">
                <a:solidFill>
                  <a:srgbClr val="B4532A"/>
                </a:solidFill>
                <a:latin typeface="Cambria" pitchFamily="34" charset="0"/>
                <a:ea typeface="Cambria" pitchFamily="34" charset="-122"/>
                <a:cs typeface="Cambria" pitchFamily="34" charset="-120"/>
              </a:rPr>
              <a:t>j</a:t>
            </a:r>
            <a:r>
              <a:rPr lang="en-US" sz="2000" i="1" dirty="0">
                <a:solidFill>
                  <a:srgbClr val="B4532A"/>
                </a:solidFill>
                <a:latin typeface="Cambria" pitchFamily="34" charset="0"/>
                <a:ea typeface="Cambria" pitchFamily="34" charset="-122"/>
                <a:cs typeface="Cambria" pitchFamily="34" charset="-120"/>
              </a:rPr>
              <a:t>) − v</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(g)    for every good  g ∈ A</a:t>
            </a:r>
            <a:r>
              <a:rPr lang="en-US" sz="2000" i="1" baseline="-40000" dirty="0">
                <a:solidFill>
                  <a:srgbClr val="B4532A"/>
                </a:solidFill>
                <a:latin typeface="Cambria" pitchFamily="34" charset="0"/>
                <a:ea typeface="Cambria" pitchFamily="34" charset="-122"/>
                <a:cs typeface="Cambria" pitchFamily="34" charset="-120"/>
              </a:rPr>
              <a:t>j</a:t>
            </a:r>
            <a:r>
              <a:rPr lang="en-US" sz="2000" i="1" dirty="0">
                <a:solidFill>
                  <a:srgbClr val="B4532A"/>
                </a:solidFill>
                <a:latin typeface="Cambria" pitchFamily="34" charset="0"/>
                <a:ea typeface="Cambria" pitchFamily="34" charset="-122"/>
                <a:cs typeface="Cambria" pitchFamily="34" charset="-120"/>
              </a:rPr>
              <a:t>.</a:t>
            </a:r>
            <a:endParaRPr lang="en-US" sz="2000" dirty="0"/>
          </a:p>
        </p:txBody>
      </p:sp>
      <p:sp>
        <p:nvSpPr>
          <p:cNvPr id="9" name="Shape 7"/>
          <p:cNvSpPr/>
          <p:nvPr/>
        </p:nvSpPr>
        <p:spPr>
          <a:xfrm>
            <a:off x="685800" y="3383280"/>
            <a:ext cx="5181448" cy="1691640"/>
          </a:xfrm>
          <a:prstGeom prst="roundRect">
            <a:avLst>
              <a:gd name="adj" fmla="val 2703"/>
            </a:avLst>
          </a:prstGeom>
          <a:solidFill>
            <a:srgbClr val="FFFFFF"/>
          </a:solidFill>
          <a:ln w="9525">
            <a:solidFill>
              <a:srgbClr val="D3DAE0"/>
            </a:solidFill>
            <a:prstDash val="solid"/>
          </a:ln>
        </p:spPr>
      </p:sp>
      <p:sp>
        <p:nvSpPr>
          <p:cNvPr id="10" name="Text 8"/>
          <p:cNvSpPr txBox="1"/>
          <p:nvPr/>
        </p:nvSpPr>
        <p:spPr>
          <a:xfrm>
            <a:off x="1005840" y="3584448"/>
            <a:ext cx="454136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AN IMMEDIATE CONSEQUENCE</a:t>
            </a:r>
            <a:endParaRPr lang="en-US" sz="1400" dirty="0"/>
          </a:p>
        </p:txBody>
      </p:sp>
      <p:sp>
        <p:nvSpPr>
          <p:cNvPr id="11" name="Text 9"/>
          <p:cNvSpPr txBox="1"/>
          <p:nvPr/>
        </p:nvSpPr>
        <p:spPr>
          <a:xfrm>
            <a:off x="1005840" y="4005072"/>
            <a:ext cx="4541368" cy="10058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Taking any g gives vᵢ(Aⱼ) &gt; vᵢ(Aᵢ) &gt; 0, so Aⱼ contains at least one good that i values strictly positively.</a:t>
            </a:r>
            <a:endParaRPr lang="en-US" sz="1650" dirty="0"/>
          </a:p>
        </p:txBody>
      </p:sp>
      <p:sp>
        <p:nvSpPr>
          <p:cNvPr id="12" name="Shape 10"/>
          <p:cNvSpPr/>
          <p:nvPr/>
        </p:nvSpPr>
        <p:spPr>
          <a:xfrm>
            <a:off x="6324448" y="3383280"/>
            <a:ext cx="5181448" cy="1691640"/>
          </a:xfrm>
          <a:prstGeom prst="roundRect">
            <a:avLst>
              <a:gd name="adj" fmla="val 2703"/>
            </a:avLst>
          </a:prstGeom>
          <a:solidFill>
            <a:srgbClr val="FFFFFF"/>
          </a:solidFill>
          <a:ln w="15875">
            <a:solidFill>
              <a:srgbClr val="B4532A"/>
            </a:solidFill>
            <a:prstDash val="solid"/>
          </a:ln>
        </p:spPr>
      </p:sp>
      <p:sp>
        <p:nvSpPr>
          <p:cNvPr id="13" name="Text 11"/>
          <p:cNvSpPr txBox="1"/>
          <p:nvPr/>
        </p:nvSpPr>
        <p:spPr>
          <a:xfrm>
            <a:off x="6644488" y="35844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PLAN</a:t>
            </a:r>
            <a:endParaRPr lang="en-US" sz="1500" dirty="0"/>
          </a:p>
        </p:txBody>
      </p:sp>
      <p:sp>
        <p:nvSpPr>
          <p:cNvPr id="14" name="Text 12"/>
          <p:cNvSpPr txBox="1"/>
          <p:nvPr/>
        </p:nvSpPr>
        <p:spPr>
          <a:xfrm>
            <a:off x="6644488" y="4005072"/>
            <a:ext cx="4541368" cy="10058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Move one good from j to i and show the Nash product strictly rises. Everything turns on choosing the right good.</a:t>
            </a:r>
            <a:endParaRPr lang="en-US" sz="1650" dirty="0"/>
          </a:p>
        </p:txBody>
      </p:sp>
      <p:sp>
        <p:nvSpPr>
          <p:cNvPr id="15" name="Text 13"/>
          <p:cNvSpPr txBox="1"/>
          <p:nvPr/>
        </p:nvSpPr>
        <p:spPr>
          <a:xfrm>
            <a:off x="685800" y="5349240"/>
            <a:ext cx="10820095" cy="457200"/>
          </a:xfrm>
          <a:prstGeom prst="rect">
            <a:avLst/>
          </a:prstGeom>
          <a:noFill/>
          <a:ln/>
        </p:spPr>
        <p:txBody>
          <a:bodyPr wrap="square" lIns="0" tIns="0" rIns="0" bIns="0" rtlCol="0" anchor="t"/>
          <a:lstStyle/>
          <a:p>
            <a:pPr marL="0" indent="0" algn="l">
              <a:lnSpc>
                <a:spcPts val="2277"/>
              </a:lnSpc>
              <a:buNone/>
            </a:pPr>
            <a:r>
              <a:rPr lang="en-US" sz="1650" i="1" dirty="0">
                <a:solidFill>
                  <a:srgbClr val="6E7C88"/>
                </a:solidFill>
                <a:latin typeface="Calibri" pitchFamily="34" charset="0"/>
                <a:ea typeface="Calibri" pitchFamily="34" charset="-122"/>
                <a:cs typeface="Calibri" pitchFamily="34" charset="-120"/>
              </a:rPr>
              <a:t>Only one good moves. No rebuilding, no cycles, no case analysis over allocations.</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Choosing the good to move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9</a:t>
            </a:r>
            <a:endParaRPr lang="en-US" sz="1050" dirty="0"/>
          </a:p>
        </p:txBody>
      </p:sp>
      <p:sp>
        <p:nvSpPr>
          <p:cNvPr id="5" name="Shape 3"/>
          <p:cNvSpPr/>
          <p:nvPr/>
        </p:nvSpPr>
        <p:spPr>
          <a:xfrm>
            <a:off x="685800" y="1536192"/>
            <a:ext cx="10820095" cy="1234440"/>
          </a:xfrm>
          <a:prstGeom prst="roundRect">
            <a:avLst>
              <a:gd name="adj" fmla="val 3704"/>
            </a:avLst>
          </a:prstGeom>
          <a:solidFill>
            <a:srgbClr val="F1F4F6"/>
          </a:solidFill>
          <a:ln w="9525">
            <a:solidFill>
              <a:srgbClr val="F1F4F6"/>
            </a:solidFill>
            <a:prstDash val="solid"/>
          </a:ln>
        </p:spPr>
      </p:sp>
      <p:sp>
        <p:nvSpPr>
          <p:cNvPr id="6" name="Text 4"/>
          <p:cNvSpPr txBox="1"/>
          <p:nvPr/>
        </p:nvSpPr>
        <p:spPr>
          <a:xfrm>
            <a:off x="1051560" y="1700784"/>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MINIMUM-RATIO GOOD</a:t>
            </a:r>
            <a:endParaRPr lang="en-US" sz="1500" dirty="0"/>
          </a:p>
        </p:txBody>
      </p:sp>
      <p:sp>
        <p:nvSpPr>
          <p:cNvPr id="7" name="Text 5"/>
          <p:cNvSpPr txBox="1"/>
          <p:nvPr/>
        </p:nvSpPr>
        <p:spPr>
          <a:xfrm>
            <a:off x="1051560" y="2139696"/>
            <a:ext cx="10088575" cy="402336"/>
          </a:xfrm>
          <a:prstGeom prst="rect">
            <a:avLst/>
          </a:prstGeom>
          <a:noFill/>
          <a:ln/>
        </p:spPr>
        <p:txBody>
          <a:bodyPr wrap="square" lIns="0" tIns="0" rIns="0" bIns="0" rtlCol="0" anchor="ctr"/>
          <a:lstStyle/>
          <a:p>
            <a:pPr marL="0" indent="0" algn="l">
              <a:buNone/>
            </a:pPr>
            <a:r>
              <a:rPr lang="en-US" sz="2000" i="1" dirty="0">
                <a:solidFill>
                  <a:srgbClr val="1C2B36"/>
                </a:solidFill>
                <a:latin typeface="Cambria" pitchFamily="34" charset="0"/>
                <a:ea typeface="Cambria" pitchFamily="34" charset="-122"/>
                <a:cs typeface="Cambria" pitchFamily="34" charset="-120"/>
              </a:rPr>
              <a:t>g*  ∈  arg min { v</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(g)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(g)  :  g ∈ 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(g) &gt; 0 }</a:t>
            </a:r>
            <a:endParaRPr lang="en-US" sz="2000" dirty="0"/>
          </a:p>
        </p:txBody>
      </p:sp>
      <p:sp>
        <p:nvSpPr>
          <p:cNvPr id="8" name="Shape 6"/>
          <p:cNvSpPr/>
          <p:nvPr/>
        </p:nvSpPr>
        <p:spPr>
          <a:xfrm>
            <a:off x="1600200" y="3703320"/>
            <a:ext cx="6949440" cy="914"/>
          </a:xfrm>
          <a:prstGeom prst="line">
            <a:avLst/>
          </a:prstGeom>
          <a:noFill/>
          <a:ln w="19050">
            <a:solidFill>
              <a:srgbClr val="D3DAE0"/>
            </a:solidFill>
            <a:prstDash val="solid"/>
          </a:ln>
        </p:spPr>
      </p:sp>
      <p:sp>
        <p:nvSpPr>
          <p:cNvPr id="9" name="Shape 7"/>
          <p:cNvSpPr/>
          <p:nvPr/>
        </p:nvSpPr>
        <p:spPr>
          <a:xfrm>
            <a:off x="1517904" y="3621024"/>
            <a:ext cx="164592" cy="164592"/>
          </a:xfrm>
          <a:prstGeom prst="ellipse">
            <a:avLst/>
          </a:prstGeom>
          <a:solidFill>
            <a:srgbClr val="B4532A"/>
          </a:solidFill>
          <a:ln w="12700">
            <a:solidFill>
              <a:srgbClr val="B4532A"/>
            </a:solidFill>
            <a:prstDash val="solid"/>
          </a:ln>
        </p:spPr>
      </p:sp>
      <p:sp>
        <p:nvSpPr>
          <p:cNvPr id="10" name="Shape 8"/>
          <p:cNvSpPr/>
          <p:nvPr/>
        </p:nvSpPr>
        <p:spPr>
          <a:xfrm>
            <a:off x="2629814" y="3621024"/>
            <a:ext cx="164592" cy="164592"/>
          </a:xfrm>
          <a:prstGeom prst="ellipse">
            <a:avLst/>
          </a:prstGeom>
          <a:solidFill>
            <a:srgbClr val="6E7C88"/>
          </a:solidFill>
          <a:ln w="12700">
            <a:solidFill>
              <a:srgbClr val="6E7C88"/>
            </a:solidFill>
            <a:prstDash val="solid"/>
          </a:ln>
        </p:spPr>
      </p:sp>
      <p:sp>
        <p:nvSpPr>
          <p:cNvPr id="11" name="Shape 9"/>
          <p:cNvSpPr/>
          <p:nvPr/>
        </p:nvSpPr>
        <p:spPr>
          <a:xfrm>
            <a:off x="3602736" y="3621024"/>
            <a:ext cx="164592" cy="164592"/>
          </a:xfrm>
          <a:prstGeom prst="ellipse">
            <a:avLst/>
          </a:prstGeom>
          <a:solidFill>
            <a:srgbClr val="6E7C88"/>
          </a:solidFill>
          <a:ln w="12700">
            <a:solidFill>
              <a:srgbClr val="6E7C88"/>
            </a:solidFill>
            <a:prstDash val="solid"/>
          </a:ln>
        </p:spPr>
      </p:sp>
      <p:sp>
        <p:nvSpPr>
          <p:cNvPr id="12" name="Shape 10"/>
          <p:cNvSpPr/>
          <p:nvPr/>
        </p:nvSpPr>
        <p:spPr>
          <a:xfrm>
            <a:off x="5340096" y="3621024"/>
            <a:ext cx="164592" cy="164592"/>
          </a:xfrm>
          <a:prstGeom prst="ellipse">
            <a:avLst/>
          </a:prstGeom>
          <a:solidFill>
            <a:srgbClr val="6E7C88"/>
          </a:solidFill>
          <a:ln w="12700">
            <a:solidFill>
              <a:srgbClr val="6E7C88"/>
            </a:solidFill>
            <a:prstDash val="solid"/>
          </a:ln>
        </p:spPr>
      </p:sp>
      <p:sp>
        <p:nvSpPr>
          <p:cNvPr id="13" name="Shape 11"/>
          <p:cNvSpPr/>
          <p:nvPr/>
        </p:nvSpPr>
        <p:spPr>
          <a:xfrm>
            <a:off x="6938467" y="3621024"/>
            <a:ext cx="164592" cy="164592"/>
          </a:xfrm>
          <a:prstGeom prst="ellipse">
            <a:avLst/>
          </a:prstGeom>
          <a:solidFill>
            <a:srgbClr val="6E7C88"/>
          </a:solidFill>
          <a:ln w="12700">
            <a:solidFill>
              <a:srgbClr val="6E7C88"/>
            </a:solidFill>
            <a:prstDash val="solid"/>
          </a:ln>
        </p:spPr>
      </p:sp>
      <p:sp>
        <p:nvSpPr>
          <p:cNvPr id="14" name="Shape 12"/>
          <p:cNvSpPr/>
          <p:nvPr/>
        </p:nvSpPr>
        <p:spPr>
          <a:xfrm>
            <a:off x="8467344" y="3621024"/>
            <a:ext cx="164592" cy="164592"/>
          </a:xfrm>
          <a:prstGeom prst="ellipse">
            <a:avLst/>
          </a:prstGeom>
          <a:solidFill>
            <a:srgbClr val="6E7C88"/>
          </a:solidFill>
          <a:ln w="12700">
            <a:solidFill>
              <a:srgbClr val="6E7C88"/>
            </a:solidFill>
            <a:prstDash val="solid"/>
          </a:ln>
        </p:spPr>
      </p:sp>
      <p:sp>
        <p:nvSpPr>
          <p:cNvPr id="15" name="Text 13"/>
          <p:cNvSpPr txBox="1"/>
          <p:nvPr/>
        </p:nvSpPr>
        <p:spPr>
          <a:xfrm>
            <a:off x="1188720" y="3867912"/>
            <a:ext cx="822960" cy="274320"/>
          </a:xfrm>
          <a:prstGeom prst="rect">
            <a:avLst/>
          </a:prstGeom>
          <a:noFill/>
          <a:ln/>
        </p:spPr>
        <p:txBody>
          <a:bodyPr wrap="square" lIns="0" tIns="0" rIns="0" bIns="0" rtlCol="0" anchor="ctr"/>
          <a:lstStyle/>
          <a:p>
            <a:pPr marL="0" indent="0" algn="ctr">
              <a:buNone/>
            </a:pPr>
            <a:r>
              <a:rPr lang="en-US" sz="1800" b="1" i="1" dirty="0">
                <a:solidFill>
                  <a:srgbClr val="B4532A"/>
                </a:solidFill>
                <a:latin typeface="Cambria" pitchFamily="34" charset="0"/>
                <a:ea typeface="Cambria" pitchFamily="34" charset="-122"/>
                <a:cs typeface="Cambria" pitchFamily="34" charset="-120"/>
              </a:rPr>
              <a:t>g*</a:t>
            </a:r>
            <a:endParaRPr lang="en-US" sz="1800" dirty="0"/>
          </a:p>
        </p:txBody>
      </p:sp>
      <p:sp>
        <p:nvSpPr>
          <p:cNvPr id="16" name="Text 14"/>
          <p:cNvSpPr txBox="1"/>
          <p:nvPr/>
        </p:nvSpPr>
        <p:spPr>
          <a:xfrm>
            <a:off x="1051560" y="3136392"/>
            <a:ext cx="2926080" cy="274320"/>
          </a:xfrm>
          <a:prstGeom prst="rect">
            <a:avLst/>
          </a:prstGeom>
          <a:noFill/>
          <a:ln/>
        </p:spPr>
        <p:txBody>
          <a:bodyPr wrap="square" lIns="0" tIns="0" rIns="0" bIns="0" rtlCol="0" anchor="ctr"/>
          <a:lstStyle/>
          <a:p>
            <a:pPr marL="0" indent="0">
              <a:buNone/>
            </a:pPr>
            <a:r>
              <a:rPr lang="en-US" sz="1350" i="1" dirty="0">
                <a:solidFill>
                  <a:srgbClr val="B4532A"/>
                </a:solidFill>
                <a:latin typeface="Calibri" pitchFamily="34" charset="0"/>
                <a:ea typeface="Calibri" pitchFamily="34" charset="-122"/>
                <a:cs typeface="Calibri" pitchFamily="34" charset="-120"/>
              </a:rPr>
              <a:t>cheapest for j per unit of value to i</a:t>
            </a:r>
            <a:endParaRPr lang="en-US" sz="1350" dirty="0"/>
          </a:p>
        </p:txBody>
      </p:sp>
      <p:sp>
        <p:nvSpPr>
          <p:cNvPr id="17" name="Text 15"/>
          <p:cNvSpPr txBox="1"/>
          <p:nvPr/>
        </p:nvSpPr>
        <p:spPr>
          <a:xfrm>
            <a:off x="4343400" y="3886200"/>
            <a:ext cx="3108960" cy="274320"/>
          </a:xfrm>
          <a:prstGeom prst="rect">
            <a:avLst/>
          </a:prstGeom>
          <a:noFill/>
          <a:ln/>
        </p:spPr>
        <p:txBody>
          <a:bodyPr wrap="square" lIns="0" tIns="0" rIns="0" bIns="0" rtlCol="0" anchor="ctr"/>
          <a:lstStyle/>
          <a:p>
            <a:pPr marL="0" indent="0">
              <a:buNone/>
            </a:pPr>
            <a:r>
              <a:rPr lang="en-US" sz="1350" i="1" dirty="0">
                <a:solidFill>
                  <a:srgbClr val="6E7C88"/>
                </a:solidFill>
                <a:latin typeface="Calibri" pitchFamily="34" charset="0"/>
                <a:ea typeface="Calibri" pitchFamily="34" charset="-122"/>
                <a:cs typeface="Calibri" pitchFamily="34" charset="-120"/>
              </a:rPr>
              <a:t>the other goods of Aⱼ</a:t>
            </a:r>
            <a:endParaRPr lang="en-US" sz="1350" dirty="0"/>
          </a:p>
        </p:txBody>
      </p:sp>
      <p:sp>
        <p:nvSpPr>
          <p:cNvPr id="18" name="Text 16"/>
          <p:cNvSpPr txBox="1"/>
          <p:nvPr/>
        </p:nvSpPr>
        <p:spPr>
          <a:xfrm>
            <a:off x="7269480" y="3136392"/>
            <a:ext cx="1463040" cy="274320"/>
          </a:xfrm>
          <a:prstGeom prst="rect">
            <a:avLst/>
          </a:prstGeom>
          <a:noFill/>
          <a:ln/>
        </p:spPr>
        <p:txBody>
          <a:bodyPr wrap="square" lIns="0" tIns="0" rIns="0" bIns="0" rtlCol="0" anchor="ctr"/>
          <a:lstStyle/>
          <a:p>
            <a:pPr marL="0" indent="0" algn="l">
              <a:buNone/>
            </a:pPr>
            <a:r>
              <a:rPr lang="en-US" sz="1500" i="1" dirty="0">
                <a:solidFill>
                  <a:srgbClr val="6E7C88"/>
                </a:solidFill>
                <a:latin typeface="Cambria" pitchFamily="34" charset="0"/>
                <a:ea typeface="Cambria" pitchFamily="34" charset="-122"/>
                <a:cs typeface="Cambria" pitchFamily="34" charset="-120"/>
              </a:rPr>
              <a:t>v</a:t>
            </a:r>
            <a:r>
              <a:rPr lang="en-US" sz="1500" i="1" baseline="-40000" dirty="0">
                <a:solidFill>
                  <a:srgbClr val="6E7C88"/>
                </a:solidFill>
                <a:latin typeface="Cambria" pitchFamily="34" charset="0"/>
                <a:ea typeface="Cambria" pitchFamily="34" charset="-122"/>
                <a:cs typeface="Cambria" pitchFamily="34" charset="-120"/>
              </a:rPr>
              <a:t>j</a:t>
            </a:r>
            <a:r>
              <a:rPr lang="en-US" sz="1500" i="1" dirty="0">
                <a:solidFill>
                  <a:srgbClr val="6E7C88"/>
                </a:solidFill>
                <a:latin typeface="Cambria" pitchFamily="34" charset="0"/>
                <a:ea typeface="Cambria" pitchFamily="34" charset="-122"/>
                <a:cs typeface="Cambria" pitchFamily="34" charset="-120"/>
              </a:rPr>
              <a:t>(g)/v</a:t>
            </a:r>
            <a:r>
              <a:rPr lang="en-US" sz="1500" i="1" baseline="-40000" dirty="0">
                <a:solidFill>
                  <a:srgbClr val="6E7C88"/>
                </a:solidFill>
                <a:latin typeface="Cambria" pitchFamily="34" charset="0"/>
                <a:ea typeface="Cambria" pitchFamily="34" charset="-122"/>
                <a:cs typeface="Cambria" pitchFamily="34" charset="-120"/>
              </a:rPr>
              <a:t>i</a:t>
            </a:r>
            <a:r>
              <a:rPr lang="en-US" sz="1500" i="1" dirty="0">
                <a:solidFill>
                  <a:srgbClr val="6E7C88"/>
                </a:solidFill>
                <a:latin typeface="Cambria" pitchFamily="34" charset="0"/>
                <a:ea typeface="Cambria" pitchFamily="34" charset="-122"/>
                <a:cs typeface="Cambria" pitchFamily="34" charset="-120"/>
              </a:rPr>
              <a:t>(g)</a:t>
            </a:r>
            <a:endParaRPr lang="en-US" sz="1500" dirty="0"/>
          </a:p>
        </p:txBody>
      </p:sp>
      <p:sp>
        <p:nvSpPr>
          <p:cNvPr id="19" name="Shape 17"/>
          <p:cNvSpPr/>
          <p:nvPr/>
        </p:nvSpPr>
        <p:spPr>
          <a:xfrm>
            <a:off x="685800" y="4526280"/>
            <a:ext cx="10820095" cy="1280160"/>
          </a:xfrm>
          <a:prstGeom prst="roundRect">
            <a:avLst>
              <a:gd name="adj" fmla="val 3571"/>
            </a:avLst>
          </a:prstGeom>
          <a:solidFill>
            <a:srgbClr val="FFFFFF"/>
          </a:solidFill>
          <a:ln w="15875">
            <a:solidFill>
              <a:srgbClr val="B4532A"/>
            </a:solidFill>
            <a:prstDash val="solid"/>
          </a:ln>
        </p:spPr>
      </p:sp>
      <p:sp>
        <p:nvSpPr>
          <p:cNvPr id="20" name="Text 18"/>
          <p:cNvSpPr txBox="1"/>
          <p:nvPr/>
        </p:nvSpPr>
        <p:spPr>
          <a:xfrm>
            <a:off x="1051560" y="4773168"/>
            <a:ext cx="10088575" cy="82296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g* is the good that costs j least per unit of value delivered to i. Goods that i values at zero are excluded — moving one of them would help nobody.</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Step 1 — when does a transfer help?</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10</a:t>
            </a:r>
            <a:endParaRPr lang="en-US" sz="1050" dirty="0"/>
          </a:p>
        </p:txBody>
      </p:sp>
      <p:sp>
        <p:nvSpPr>
          <p:cNvPr id="5" name="Text 3"/>
          <p:cNvSpPr txBox="1"/>
          <p:nvPr/>
        </p:nvSpPr>
        <p:spPr>
          <a:xfrm>
            <a:off x="685800" y="1463040"/>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Move g* from j to i. Only two factors of the product change, so the transfer helps exactly when</a:t>
            </a:r>
            <a:endParaRPr lang="en-US" sz="1700" dirty="0"/>
          </a:p>
        </p:txBody>
      </p:sp>
      <p:sp>
        <p:nvSpPr>
          <p:cNvPr id="6" name="Shape 4"/>
          <p:cNvSpPr/>
          <p:nvPr/>
        </p:nvSpPr>
        <p:spPr>
          <a:xfrm>
            <a:off x="685800" y="1920240"/>
            <a:ext cx="10820095" cy="2651760"/>
          </a:xfrm>
          <a:prstGeom prst="roundRect">
            <a:avLst>
              <a:gd name="adj" fmla="val 1724"/>
            </a:avLst>
          </a:prstGeom>
          <a:solidFill>
            <a:srgbClr val="F1F4F6"/>
          </a:solidFill>
          <a:ln w="9525">
            <a:solidFill>
              <a:srgbClr val="F1F4F6"/>
            </a:solidFill>
            <a:prstDash val="solid"/>
          </a:ln>
        </p:spPr>
      </p:sp>
      <p:sp>
        <p:nvSpPr>
          <p:cNvPr id="7" name="Text 5"/>
          <p:cNvSpPr txBox="1"/>
          <p:nvPr/>
        </p:nvSpPr>
        <p:spPr>
          <a:xfrm>
            <a:off x="1051560" y="2212848"/>
            <a:ext cx="10088575" cy="402336"/>
          </a:xfrm>
          <a:prstGeom prst="rect">
            <a:avLst/>
          </a:prstGeom>
          <a:noFill/>
          <a:ln/>
        </p:spPr>
        <p:txBody>
          <a:bodyPr wrap="square" lIns="0" tIns="0" rIns="0" bIns="0" rtlCol="0" anchor="ctr"/>
          <a:lstStyle/>
          <a:p>
            <a:pPr marL="0" indent="0" algn="l">
              <a:buNone/>
            </a:pPr>
            <a:r>
              <a:rPr lang="en-US" sz="1900" i="1" dirty="0">
                <a:solidFill>
                  <a:srgbClr val="1C2B36"/>
                </a:solidFill>
                <a:latin typeface="Cambria" pitchFamily="34" charset="0"/>
                <a:ea typeface="Cambria" pitchFamily="34" charset="-122"/>
                <a:cs typeface="Cambria" pitchFamily="34" charset="-120"/>
              </a:rPr>
              <a:t>(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 +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(g*) ) ·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(g*) )   &gt;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a:t>
            </a:r>
            <a:endParaRPr lang="en-US" sz="1900" dirty="0"/>
          </a:p>
        </p:txBody>
      </p:sp>
      <p:sp>
        <p:nvSpPr>
          <p:cNvPr id="8" name="Text 6"/>
          <p:cNvSpPr txBox="1"/>
          <p:nvPr/>
        </p:nvSpPr>
        <p:spPr>
          <a:xfrm>
            <a:off x="1051560" y="2788920"/>
            <a:ext cx="10088575" cy="36576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Expand the left side and cancel the common term vᵢ(Aᵢ)·vⱼ(Aⱼ):</a:t>
            </a:r>
            <a:endParaRPr lang="en-US" sz="1600" dirty="0"/>
          </a:p>
        </p:txBody>
      </p:sp>
      <p:sp>
        <p:nvSpPr>
          <p:cNvPr id="9" name="Text 7"/>
          <p:cNvSpPr txBox="1"/>
          <p:nvPr/>
        </p:nvSpPr>
        <p:spPr>
          <a:xfrm>
            <a:off x="1051560" y="3218688"/>
            <a:ext cx="10088575" cy="402336"/>
          </a:xfrm>
          <a:prstGeom prst="rect">
            <a:avLst/>
          </a:prstGeom>
          <a:noFill/>
          <a:ln/>
        </p:spPr>
        <p:txBody>
          <a:bodyPr wrap="square" lIns="0" tIns="0" rIns="0" bIns="0" rtlCol="0" anchor="ctr"/>
          <a:lstStyle/>
          <a:p>
            <a:pPr marL="0" indent="0" algn="l">
              <a:buNone/>
            </a:pPr>
            <a:r>
              <a:rPr lang="en-US" sz="1900" i="1" dirty="0">
                <a:solidFill>
                  <a:srgbClr val="1C2B36"/>
                </a:solidFill>
                <a:latin typeface="Cambria" pitchFamily="34" charset="0"/>
                <a:ea typeface="Cambria" pitchFamily="34" charset="-122"/>
                <a:cs typeface="Cambria" pitchFamily="34" charset="-120"/>
              </a:rPr>
              <a:t>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(g*)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  −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(g*)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(g*)   &gt;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(A</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 · v</a:t>
            </a:r>
            <a:r>
              <a:rPr lang="en-US" sz="1900" i="1" baseline="-40000" dirty="0">
                <a:solidFill>
                  <a:srgbClr val="1C2B36"/>
                </a:solidFill>
                <a:latin typeface="Cambria" pitchFamily="34" charset="0"/>
                <a:ea typeface="Cambria" pitchFamily="34" charset="-122"/>
                <a:cs typeface="Cambria" pitchFamily="34" charset="-120"/>
              </a:rPr>
              <a:t>j</a:t>
            </a:r>
            <a:r>
              <a:rPr lang="en-US" sz="1900" i="1" dirty="0">
                <a:solidFill>
                  <a:srgbClr val="1C2B36"/>
                </a:solidFill>
                <a:latin typeface="Cambria" pitchFamily="34" charset="0"/>
                <a:ea typeface="Cambria" pitchFamily="34" charset="-122"/>
                <a:cs typeface="Cambria" pitchFamily="34" charset="-120"/>
              </a:rPr>
              <a:t>(g*)</a:t>
            </a:r>
            <a:endParaRPr lang="en-US" sz="1900" dirty="0"/>
          </a:p>
        </p:txBody>
      </p:sp>
      <p:sp>
        <p:nvSpPr>
          <p:cNvPr id="10" name="Text 8"/>
          <p:cNvSpPr txBox="1"/>
          <p:nvPr/>
        </p:nvSpPr>
        <p:spPr>
          <a:xfrm>
            <a:off x="1051560" y="3703320"/>
            <a:ext cx="10088575" cy="36576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and collect the left side:</a:t>
            </a:r>
            <a:endParaRPr lang="en-US" sz="1600" dirty="0"/>
          </a:p>
        </p:txBody>
      </p:sp>
      <p:sp>
        <p:nvSpPr>
          <p:cNvPr id="11" name="Text 9"/>
          <p:cNvSpPr txBox="1"/>
          <p:nvPr/>
        </p:nvSpPr>
        <p:spPr>
          <a:xfrm>
            <a:off x="1051560" y="4069080"/>
            <a:ext cx="10088575" cy="402336"/>
          </a:xfrm>
          <a:prstGeom prst="rect">
            <a:avLst/>
          </a:prstGeom>
          <a:noFill/>
          <a:ln/>
        </p:spPr>
        <p:txBody>
          <a:bodyPr wrap="square" lIns="0" tIns="0" rIns="0" bIns="0" rtlCol="0" anchor="ctr"/>
          <a:lstStyle/>
          <a:p>
            <a:pPr marL="0" indent="0" algn="l">
              <a:buNone/>
            </a:pPr>
            <a:r>
              <a:rPr lang="en-US" sz="2000" i="1" dirty="0">
                <a:solidFill>
                  <a:srgbClr val="B4532A"/>
                </a:solidFill>
                <a:latin typeface="Cambria" pitchFamily="34" charset="0"/>
                <a:ea typeface="Cambria" pitchFamily="34" charset="-122"/>
                <a:cs typeface="Cambria" pitchFamily="34" charset="-120"/>
              </a:rPr>
              <a:t>v</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(g*) · v</a:t>
            </a:r>
            <a:r>
              <a:rPr lang="en-US" sz="2000" i="1" baseline="-40000" dirty="0">
                <a:solidFill>
                  <a:srgbClr val="B4532A"/>
                </a:solidFill>
                <a:latin typeface="Cambria" pitchFamily="34" charset="0"/>
                <a:ea typeface="Cambria" pitchFamily="34" charset="-122"/>
                <a:cs typeface="Cambria" pitchFamily="34" charset="-120"/>
              </a:rPr>
              <a:t>j</a:t>
            </a:r>
            <a:r>
              <a:rPr lang="en-US" sz="2000" i="1" dirty="0">
                <a:solidFill>
                  <a:srgbClr val="B4532A"/>
                </a:solidFill>
                <a:latin typeface="Cambria" pitchFamily="34" charset="0"/>
                <a:ea typeface="Cambria" pitchFamily="34" charset="-122"/>
                <a:cs typeface="Cambria" pitchFamily="34" charset="-120"/>
              </a:rPr>
              <a:t>(A</a:t>
            </a:r>
            <a:r>
              <a:rPr lang="en-US" sz="2000" i="1" baseline="-40000" dirty="0">
                <a:solidFill>
                  <a:srgbClr val="B4532A"/>
                </a:solidFill>
                <a:latin typeface="Cambria" pitchFamily="34" charset="0"/>
                <a:ea typeface="Cambria" pitchFamily="34" charset="-122"/>
                <a:cs typeface="Cambria" pitchFamily="34" charset="-120"/>
              </a:rPr>
              <a:t>j</a:t>
            </a:r>
            <a:r>
              <a:rPr lang="en-US" sz="2000" i="1" dirty="0">
                <a:solidFill>
                  <a:srgbClr val="B4532A"/>
                </a:solidFill>
                <a:latin typeface="Cambria" pitchFamily="34" charset="0"/>
                <a:ea typeface="Cambria" pitchFamily="34" charset="-122"/>
                <a:cs typeface="Cambria" pitchFamily="34" charset="-120"/>
              </a:rPr>
              <a:t> \ {g*})   &gt;   v</a:t>
            </a:r>
            <a:r>
              <a:rPr lang="en-US" sz="2000" i="1" baseline="-40000" dirty="0">
                <a:solidFill>
                  <a:srgbClr val="B4532A"/>
                </a:solidFill>
                <a:latin typeface="Cambria" pitchFamily="34" charset="0"/>
                <a:ea typeface="Cambria" pitchFamily="34" charset="-122"/>
                <a:cs typeface="Cambria" pitchFamily="34" charset="-120"/>
              </a:rPr>
              <a:t>j</a:t>
            </a:r>
            <a:r>
              <a:rPr lang="en-US" sz="2000" i="1" dirty="0">
                <a:solidFill>
                  <a:srgbClr val="B4532A"/>
                </a:solidFill>
                <a:latin typeface="Cambria" pitchFamily="34" charset="0"/>
                <a:ea typeface="Cambria" pitchFamily="34" charset="-122"/>
                <a:cs typeface="Cambria" pitchFamily="34" charset="-120"/>
              </a:rPr>
              <a:t>(g*) · v</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(A</a:t>
            </a:r>
            <a:r>
              <a:rPr lang="en-US" sz="2000" i="1" baseline="-40000" dirty="0">
                <a:solidFill>
                  <a:srgbClr val="B4532A"/>
                </a:solidFill>
                <a:latin typeface="Cambria" pitchFamily="34" charset="0"/>
                <a:ea typeface="Cambria" pitchFamily="34" charset="-122"/>
                <a:cs typeface="Cambria" pitchFamily="34" charset="-120"/>
              </a:rPr>
              <a:t>i</a:t>
            </a:r>
            <a:r>
              <a:rPr lang="en-US" sz="2000" i="1" dirty="0">
                <a:solidFill>
                  <a:srgbClr val="B4532A"/>
                </a:solidFill>
                <a:latin typeface="Cambria" pitchFamily="34" charset="0"/>
                <a:ea typeface="Cambria" pitchFamily="34" charset="-122"/>
                <a:cs typeface="Cambria" pitchFamily="34" charset="-120"/>
              </a:rPr>
              <a:t>).</a:t>
            </a:r>
            <a:endParaRPr lang="en-US" sz="2000" dirty="0"/>
          </a:p>
        </p:txBody>
      </p:sp>
      <p:sp>
        <p:nvSpPr>
          <p:cNvPr id="12" name="Shape 10"/>
          <p:cNvSpPr/>
          <p:nvPr/>
        </p:nvSpPr>
        <p:spPr>
          <a:xfrm>
            <a:off x="685800" y="4800600"/>
            <a:ext cx="10820095" cy="1005840"/>
          </a:xfrm>
          <a:prstGeom prst="roundRect">
            <a:avLst>
              <a:gd name="adj" fmla="val 4545"/>
            </a:avLst>
          </a:prstGeom>
          <a:solidFill>
            <a:srgbClr val="FFFFFF"/>
          </a:solidFill>
          <a:ln w="9525">
            <a:solidFill>
              <a:srgbClr val="D3DAE0"/>
            </a:solidFill>
            <a:prstDash val="solid"/>
          </a:ln>
        </p:spPr>
      </p:sp>
      <p:sp>
        <p:nvSpPr>
          <p:cNvPr id="13" name="Text 11"/>
          <p:cNvSpPr txBox="1"/>
          <p:nvPr/>
        </p:nvSpPr>
        <p:spPr>
          <a:xfrm>
            <a:off x="1051560" y="5010912"/>
            <a:ext cx="10088575" cy="7315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This is now the only inequality to prove. Note it is symmetric in form: i's gain weighed against what j keeps, versus j's loss weighed against what i already has.</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Step 2 — use the hypothesis</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11</a:t>
            </a:r>
            <a:endParaRPr lang="en-US" sz="1050" dirty="0"/>
          </a:p>
        </p:txBody>
      </p:sp>
      <p:sp>
        <p:nvSpPr>
          <p:cNvPr id="5" name="Shape 3"/>
          <p:cNvSpPr/>
          <p:nvPr/>
        </p:nvSpPr>
        <p:spPr>
          <a:xfrm>
            <a:off x="685800" y="1536192"/>
            <a:ext cx="10820095" cy="1097280"/>
          </a:xfrm>
          <a:prstGeom prst="roundRect">
            <a:avLst>
              <a:gd name="adj" fmla="val 4167"/>
            </a:avLst>
          </a:prstGeom>
          <a:solidFill>
            <a:srgbClr val="F1F4F6"/>
          </a:solidFill>
          <a:ln w="9525">
            <a:solidFill>
              <a:srgbClr val="F1F4F6"/>
            </a:solidFill>
            <a:prstDash val="solid"/>
          </a:ln>
        </p:spPr>
      </p:sp>
      <p:sp>
        <p:nvSpPr>
          <p:cNvPr id="6" name="Text 4"/>
          <p:cNvSpPr txBox="1"/>
          <p:nvPr/>
        </p:nvSpPr>
        <p:spPr>
          <a:xfrm>
            <a:off x="1051560" y="1700784"/>
            <a:ext cx="10088575" cy="32004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The EF1 violation, applied to g* itself, says</a:t>
            </a:r>
            <a:endParaRPr lang="en-US" sz="1600" dirty="0"/>
          </a:p>
        </p:txBody>
      </p:sp>
      <p:sp>
        <p:nvSpPr>
          <p:cNvPr id="7" name="Text 5"/>
          <p:cNvSpPr txBox="1"/>
          <p:nvPr/>
        </p:nvSpPr>
        <p:spPr>
          <a:xfrm>
            <a:off x="1051560" y="2066544"/>
            <a:ext cx="10088575" cy="402336"/>
          </a:xfrm>
          <a:prstGeom prst="rect">
            <a:avLst/>
          </a:prstGeom>
          <a:noFill/>
          <a:ln/>
        </p:spPr>
        <p:txBody>
          <a:bodyPr wrap="square" lIns="0" tIns="0" rIns="0" bIns="0" rtlCol="0" anchor="ctr"/>
          <a:lstStyle/>
          <a:p>
            <a:pPr marL="0" indent="0" algn="l">
              <a:buNone/>
            </a:pPr>
            <a:r>
              <a:rPr lang="en-US" sz="2000" i="1" dirty="0">
                <a:solidFill>
                  <a:srgbClr val="1C2B36"/>
                </a:solidFill>
                <a:latin typeface="Cambria" pitchFamily="34" charset="0"/>
                <a:ea typeface="Cambria" pitchFamily="34" charset="-122"/>
                <a:cs typeface="Cambria" pitchFamily="34" charset="-120"/>
              </a:rPr>
              <a:t>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  &lt;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{g*}).</a:t>
            </a:r>
            <a:endParaRPr lang="en-US" sz="2000" dirty="0"/>
          </a:p>
        </p:txBody>
      </p:sp>
      <p:sp>
        <p:nvSpPr>
          <p:cNvPr id="8" name="Text 6"/>
          <p:cNvSpPr txBox="1"/>
          <p:nvPr/>
        </p:nvSpPr>
        <p:spPr>
          <a:xfrm>
            <a:off x="685800" y="2834640"/>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So the target inequality follows as soon as we know</a:t>
            </a:r>
            <a:endParaRPr lang="en-US" sz="1700" dirty="0"/>
          </a:p>
        </p:txBody>
      </p:sp>
      <p:sp>
        <p:nvSpPr>
          <p:cNvPr id="9" name="Shape 7"/>
          <p:cNvSpPr/>
          <p:nvPr/>
        </p:nvSpPr>
        <p:spPr>
          <a:xfrm>
            <a:off x="685800" y="3273552"/>
            <a:ext cx="10820095" cy="1234440"/>
          </a:xfrm>
          <a:prstGeom prst="roundRect">
            <a:avLst>
              <a:gd name="adj" fmla="val 3704"/>
            </a:avLst>
          </a:prstGeom>
          <a:solidFill>
            <a:srgbClr val="FFFFFF"/>
          </a:solidFill>
          <a:ln w="15875">
            <a:solidFill>
              <a:srgbClr val="B4532A"/>
            </a:solidFill>
            <a:prstDash val="solid"/>
          </a:ln>
        </p:spPr>
      </p:sp>
      <p:sp>
        <p:nvSpPr>
          <p:cNvPr id="10" name="Text 8"/>
          <p:cNvSpPr txBox="1"/>
          <p:nvPr/>
        </p:nvSpPr>
        <p:spPr>
          <a:xfrm>
            <a:off x="1051560" y="3611880"/>
            <a:ext cx="10088575" cy="402336"/>
          </a:xfrm>
          <a:prstGeom prst="rect">
            <a:avLst/>
          </a:prstGeom>
          <a:noFill/>
          <a:ln/>
        </p:spPr>
        <p:txBody>
          <a:bodyPr wrap="square" lIns="0" tIns="0" rIns="0" bIns="0" rtlCol="0" anchor="ctr"/>
          <a:lstStyle/>
          <a:p>
            <a:pPr marL="0" indent="0" algn="ctr">
              <a:buNone/>
            </a:pPr>
            <a:r>
              <a:rPr lang="en-US" sz="2000" i="1" dirty="0">
                <a:solidFill>
                  <a:srgbClr val="1C2B36"/>
                </a:solidFill>
                <a:latin typeface="Cambria" pitchFamily="34" charset="0"/>
                <a:ea typeface="Cambria" pitchFamily="34" charset="-122"/>
                <a:cs typeface="Cambria" pitchFamily="34" charset="-120"/>
              </a:rPr>
              <a:t>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(g*) · v</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{g*})   ≥   v</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(g*)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{g*}),</a:t>
            </a:r>
            <a:endParaRPr lang="en-US" sz="2000" dirty="0"/>
          </a:p>
        </p:txBody>
      </p:sp>
      <p:sp>
        <p:nvSpPr>
          <p:cNvPr id="11" name="Text 9"/>
          <p:cNvSpPr txBox="1"/>
          <p:nvPr/>
        </p:nvSpPr>
        <p:spPr>
          <a:xfrm>
            <a:off x="685800" y="4709160"/>
            <a:ext cx="10820095" cy="73152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because replacing vᵢ(Aᵢ) by the strictly larger vᵢ(Aⱼ \ {g*}) turns the weak inequality into the strict one we want.</a:t>
            </a:r>
            <a:endParaRPr lang="en-US" sz="1700" dirty="0"/>
          </a:p>
        </p:txBody>
      </p:sp>
      <p:sp>
        <p:nvSpPr>
          <p:cNvPr id="12" name="Text 10"/>
          <p:cNvSpPr txBox="1"/>
          <p:nvPr/>
        </p:nvSpPr>
        <p:spPr>
          <a:xfrm>
            <a:off x="685800" y="5440680"/>
            <a:ext cx="10820095" cy="731520"/>
          </a:xfrm>
          <a:prstGeom prst="rect">
            <a:avLst/>
          </a:prstGeom>
          <a:noFill/>
          <a:ln/>
        </p:spPr>
        <p:txBody>
          <a:bodyPr wrap="square" lIns="0" tIns="0" rIns="0" bIns="0" rtlCol="0" anchor="t"/>
          <a:lstStyle/>
          <a:p>
            <a:pPr marL="0" indent="0" algn="l">
              <a:lnSpc>
                <a:spcPts val="2139"/>
              </a:lnSpc>
              <a:buNone/>
            </a:pPr>
            <a:r>
              <a:rPr lang="en-US" sz="1550" i="1" dirty="0">
                <a:solidFill>
                  <a:srgbClr val="6E7C88"/>
                </a:solidFill>
                <a:latin typeface="Calibri" pitchFamily="34" charset="0"/>
                <a:ea typeface="Calibri" pitchFamily="34" charset="-122"/>
                <a:cs typeface="Calibri" pitchFamily="34" charset="-120"/>
              </a:rPr>
              <a:t>The strict step needs vⱼ(g*) &gt; 0. If instead vⱼ(g*) = 0, the transfer raises i's utility and leaves j's untouched — a Pareto improvement, so the product rises outright.</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Step 3 — why the minimum ratio wins</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12</a:t>
            </a:r>
            <a:endParaRPr lang="en-US" sz="1050" dirty="0"/>
          </a:p>
        </p:txBody>
      </p:sp>
      <p:sp>
        <p:nvSpPr>
          <p:cNvPr id="5" name="Text 3"/>
          <p:cNvSpPr txBox="1"/>
          <p:nvPr/>
        </p:nvSpPr>
        <p:spPr>
          <a:xfrm>
            <a:off x="685800" y="1463040"/>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Rearranged, the inequality of Step 2 asks that a ratio of sums be at least a single term's ratio:</a:t>
            </a:r>
            <a:endParaRPr lang="en-US" sz="1700" dirty="0"/>
          </a:p>
        </p:txBody>
      </p:sp>
      <p:sp>
        <p:nvSpPr>
          <p:cNvPr id="6" name="Shape 4"/>
          <p:cNvSpPr/>
          <p:nvPr/>
        </p:nvSpPr>
        <p:spPr>
          <a:xfrm>
            <a:off x="685800" y="1901952"/>
            <a:ext cx="10820095" cy="1051560"/>
          </a:xfrm>
          <a:prstGeom prst="roundRect">
            <a:avLst>
              <a:gd name="adj" fmla="val 4348"/>
            </a:avLst>
          </a:prstGeom>
          <a:solidFill>
            <a:srgbClr val="F1F4F6"/>
          </a:solidFill>
          <a:ln w="9525">
            <a:solidFill>
              <a:srgbClr val="F1F4F6"/>
            </a:solidFill>
            <a:prstDash val="solid"/>
          </a:ln>
        </p:spPr>
      </p:sp>
      <p:sp>
        <p:nvSpPr>
          <p:cNvPr id="7" name="Text 5"/>
          <p:cNvSpPr txBox="1"/>
          <p:nvPr/>
        </p:nvSpPr>
        <p:spPr>
          <a:xfrm>
            <a:off x="1051560" y="2194560"/>
            <a:ext cx="10088575" cy="402336"/>
          </a:xfrm>
          <a:prstGeom prst="rect">
            <a:avLst/>
          </a:prstGeom>
          <a:noFill/>
          <a:ln/>
        </p:spPr>
        <p:txBody>
          <a:bodyPr wrap="square" lIns="0" tIns="0" rIns="0" bIns="0" rtlCol="0" anchor="ctr"/>
          <a:lstStyle/>
          <a:p>
            <a:pPr marL="0" indent="0" algn="ctr">
              <a:buNone/>
            </a:pPr>
            <a:r>
              <a:rPr lang="en-US" sz="2000" i="1" dirty="0">
                <a:solidFill>
                  <a:srgbClr val="1C2B36"/>
                </a:solidFill>
                <a:latin typeface="Cambria" pitchFamily="34" charset="0"/>
                <a:ea typeface="Cambria" pitchFamily="34" charset="-122"/>
                <a:cs typeface="Cambria" pitchFamily="34" charset="-120"/>
              </a:rPr>
              <a:t>v</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{g*})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 \ {g*})   ≥   v</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(g*)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(g*)</a:t>
            </a:r>
            <a:endParaRPr lang="en-US" sz="2000" dirty="0"/>
          </a:p>
        </p:txBody>
      </p:sp>
      <p:sp>
        <p:nvSpPr>
          <p:cNvPr id="8" name="Shape 6"/>
          <p:cNvSpPr/>
          <p:nvPr/>
        </p:nvSpPr>
        <p:spPr>
          <a:xfrm>
            <a:off x="685800" y="3154680"/>
            <a:ext cx="5181448" cy="1965960"/>
          </a:xfrm>
          <a:prstGeom prst="roundRect">
            <a:avLst>
              <a:gd name="adj" fmla="val 2326"/>
            </a:avLst>
          </a:prstGeom>
          <a:solidFill>
            <a:srgbClr val="FFFFFF"/>
          </a:solidFill>
          <a:ln w="9525">
            <a:solidFill>
              <a:srgbClr val="D3DAE0"/>
            </a:solidFill>
            <a:prstDash val="solid"/>
          </a:ln>
        </p:spPr>
      </p:sp>
      <p:sp>
        <p:nvSpPr>
          <p:cNvPr id="9" name="Text 7"/>
          <p:cNvSpPr txBox="1"/>
          <p:nvPr/>
        </p:nvSpPr>
        <p:spPr>
          <a:xfrm>
            <a:off x="1005840" y="3346704"/>
            <a:ext cx="454136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GOODS i VALUES POSITIVELY</a:t>
            </a:r>
            <a:endParaRPr lang="en-US" sz="1400" dirty="0"/>
          </a:p>
        </p:txBody>
      </p:sp>
      <p:sp>
        <p:nvSpPr>
          <p:cNvPr id="10" name="Text 8"/>
          <p:cNvSpPr txBox="1"/>
          <p:nvPr/>
        </p:nvSpPr>
        <p:spPr>
          <a:xfrm>
            <a:off x="1005840" y="3767328"/>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By the choice of g*, each such good h satisfies vⱼ(h) ≥ (vⱼ(g*)/vᵢ(g*))·vᵢ(h). Summing preserves it.</a:t>
            </a:r>
            <a:endParaRPr lang="en-US" sz="1650" dirty="0"/>
          </a:p>
        </p:txBody>
      </p:sp>
      <p:sp>
        <p:nvSpPr>
          <p:cNvPr id="11" name="Shape 9"/>
          <p:cNvSpPr/>
          <p:nvPr/>
        </p:nvSpPr>
        <p:spPr>
          <a:xfrm>
            <a:off x="6324448" y="3154680"/>
            <a:ext cx="5181448" cy="1965960"/>
          </a:xfrm>
          <a:prstGeom prst="roundRect">
            <a:avLst>
              <a:gd name="adj" fmla="val 2326"/>
            </a:avLst>
          </a:prstGeom>
          <a:solidFill>
            <a:srgbClr val="FFFFFF"/>
          </a:solidFill>
          <a:ln w="9525">
            <a:solidFill>
              <a:srgbClr val="D3DAE0"/>
            </a:solidFill>
            <a:prstDash val="solid"/>
          </a:ln>
        </p:spPr>
      </p:sp>
      <p:sp>
        <p:nvSpPr>
          <p:cNvPr id="12" name="Text 10"/>
          <p:cNvSpPr txBox="1"/>
          <p:nvPr/>
        </p:nvSpPr>
        <p:spPr>
          <a:xfrm>
            <a:off x="6644488" y="3346704"/>
            <a:ext cx="454136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GOODS i VALUES AT ZERO</a:t>
            </a:r>
            <a:endParaRPr lang="en-US" sz="1400" dirty="0"/>
          </a:p>
        </p:txBody>
      </p:sp>
      <p:sp>
        <p:nvSpPr>
          <p:cNvPr id="13" name="Text 11"/>
          <p:cNvSpPr txBox="1"/>
          <p:nvPr/>
        </p:nvSpPr>
        <p:spPr>
          <a:xfrm>
            <a:off x="6644488" y="3767328"/>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They contribute nothing to the denominator and only add to the numerator, so they can only help.</a:t>
            </a:r>
            <a:endParaRPr lang="en-US" sz="1650" dirty="0"/>
          </a:p>
        </p:txBody>
      </p:sp>
      <p:sp>
        <p:nvSpPr>
          <p:cNvPr id="14" name="Text 12"/>
          <p:cNvSpPr txBox="1"/>
          <p:nvPr/>
        </p:nvSpPr>
        <p:spPr>
          <a:xfrm>
            <a:off x="685800" y="5349240"/>
            <a:ext cx="10820095" cy="457200"/>
          </a:xfrm>
          <a:prstGeom prst="rect">
            <a:avLst/>
          </a:prstGeom>
          <a:noFill/>
          <a:ln/>
        </p:spPr>
        <p:txBody>
          <a:bodyPr wrap="square" lIns="0" tIns="0" rIns="0" bIns="0" rtlCol="0" anchor="t"/>
          <a:lstStyle/>
          <a:p>
            <a:pPr marL="0" indent="0" algn="ctr">
              <a:lnSpc>
                <a:spcPts val="2346"/>
              </a:lnSpc>
              <a:buNone/>
            </a:pPr>
            <a:r>
              <a:rPr lang="en-US" sz="1700" b="1" dirty="0">
                <a:solidFill>
                  <a:srgbClr val="1C2B36"/>
                </a:solidFill>
                <a:latin typeface="Calibri" pitchFamily="34" charset="0"/>
                <a:ea typeface="Calibri" pitchFamily="34" charset="-122"/>
                <a:cs typeface="Calibri" pitchFamily="34" charset="-120"/>
              </a:rPr>
              <a:t>A ratio of sums is at least the smallest term-wise ratio — and g* was chosen to be that smallest ratio.</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chain, assembled</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13</a:t>
            </a:r>
            <a:endParaRPr lang="en-US" sz="1050" dirty="0"/>
          </a:p>
        </p:txBody>
      </p:sp>
      <p:sp>
        <p:nvSpPr>
          <p:cNvPr id="5" name="Shape 3"/>
          <p:cNvSpPr/>
          <p:nvPr/>
        </p:nvSpPr>
        <p:spPr>
          <a:xfrm>
            <a:off x="685800" y="1627632"/>
            <a:ext cx="10820095" cy="749808"/>
          </a:xfrm>
          <a:prstGeom prst="roundRect">
            <a:avLst>
              <a:gd name="adj" fmla="val 6098"/>
            </a:avLst>
          </a:prstGeom>
          <a:solidFill>
            <a:srgbClr val="F1F4F6"/>
          </a:solidFill>
          <a:ln w="15875">
            <a:solidFill>
              <a:srgbClr val="F1F4F6"/>
            </a:solidFill>
            <a:prstDash val="solid"/>
          </a:ln>
        </p:spPr>
      </p:sp>
      <p:sp>
        <p:nvSpPr>
          <p:cNvPr id="6" name="Text 4"/>
          <p:cNvSpPr txBox="1"/>
          <p:nvPr/>
        </p:nvSpPr>
        <p:spPr>
          <a:xfrm>
            <a:off x="1005840" y="1627632"/>
            <a:ext cx="2286000" cy="749808"/>
          </a:xfrm>
          <a:prstGeom prst="rect">
            <a:avLst/>
          </a:prstGeom>
          <a:noFill/>
          <a:ln/>
        </p:spPr>
        <p:txBody>
          <a:bodyPr wrap="square" lIns="0" tIns="0" rIns="0" bIns="0" rtlCol="0" anchor="ctr"/>
          <a:lstStyle/>
          <a:p>
            <a:pPr marL="0" indent="0">
              <a:buNone/>
            </a:pPr>
            <a:r>
              <a:rPr lang="en-US" sz="1400" b="1" dirty="0">
                <a:solidFill>
                  <a:srgbClr val="B4532A"/>
                </a:solidFill>
                <a:latin typeface="Calibri" pitchFamily="34" charset="0"/>
                <a:ea typeface="Calibri" pitchFamily="34" charset="-122"/>
                <a:cs typeface="Calibri" pitchFamily="34" charset="-120"/>
              </a:rPr>
              <a:t>Choice of g*</a:t>
            </a:r>
            <a:endParaRPr lang="en-US" sz="1400" dirty="0"/>
          </a:p>
        </p:txBody>
      </p:sp>
      <p:sp>
        <p:nvSpPr>
          <p:cNvPr id="7" name="Text 5"/>
          <p:cNvSpPr txBox="1"/>
          <p:nvPr/>
        </p:nvSpPr>
        <p:spPr>
          <a:xfrm>
            <a:off x="3520440" y="1627632"/>
            <a:ext cx="7619695" cy="749808"/>
          </a:xfrm>
          <a:prstGeom prst="rect">
            <a:avLst/>
          </a:prstGeom>
          <a:noFill/>
          <a:ln/>
        </p:spPr>
        <p:txBody>
          <a:bodyPr wrap="square" lIns="0" tIns="0" rIns="0" bIns="0" rtlCol="0" anchor="ctr"/>
          <a:lstStyle/>
          <a:p>
            <a:pPr marL="0" indent="0" algn="l">
              <a:buNone/>
            </a:pPr>
            <a:r>
              <a:rPr lang="en-US" sz="1800" i="1" dirty="0">
                <a:solidFill>
                  <a:srgbClr val="1C2B36"/>
                </a:solidFill>
                <a:latin typeface="Cambria" pitchFamily="34" charset="0"/>
                <a:ea typeface="Cambria" pitchFamily="34" charset="-122"/>
                <a:cs typeface="Cambria" pitchFamily="34" charset="-120"/>
              </a:rPr>
              <a:t>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(g*) · v</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 \ {g*})  ≥  v</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(g*) ·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 \ {g*})</a:t>
            </a:r>
            <a:endParaRPr lang="en-US" sz="1800" dirty="0"/>
          </a:p>
        </p:txBody>
      </p:sp>
      <p:sp>
        <p:nvSpPr>
          <p:cNvPr id="8" name="Shape 6"/>
          <p:cNvSpPr/>
          <p:nvPr/>
        </p:nvSpPr>
        <p:spPr>
          <a:xfrm>
            <a:off x="685800" y="2542032"/>
            <a:ext cx="10820095" cy="749808"/>
          </a:xfrm>
          <a:prstGeom prst="roundRect">
            <a:avLst>
              <a:gd name="adj" fmla="val 6098"/>
            </a:avLst>
          </a:prstGeom>
          <a:solidFill>
            <a:srgbClr val="F1F4F6"/>
          </a:solidFill>
          <a:ln w="15875">
            <a:solidFill>
              <a:srgbClr val="F1F4F6"/>
            </a:solidFill>
            <a:prstDash val="solid"/>
          </a:ln>
        </p:spPr>
      </p:sp>
      <p:sp>
        <p:nvSpPr>
          <p:cNvPr id="9" name="Text 7"/>
          <p:cNvSpPr txBox="1"/>
          <p:nvPr/>
        </p:nvSpPr>
        <p:spPr>
          <a:xfrm>
            <a:off x="1005840" y="2542032"/>
            <a:ext cx="2286000" cy="749808"/>
          </a:xfrm>
          <a:prstGeom prst="rect">
            <a:avLst/>
          </a:prstGeom>
          <a:noFill/>
          <a:ln/>
        </p:spPr>
        <p:txBody>
          <a:bodyPr wrap="square" lIns="0" tIns="0" rIns="0" bIns="0" rtlCol="0" anchor="ctr"/>
          <a:lstStyle/>
          <a:p>
            <a:pPr marL="0" indent="0">
              <a:buNone/>
            </a:pPr>
            <a:r>
              <a:rPr lang="en-US" sz="1400" b="1" dirty="0">
                <a:solidFill>
                  <a:srgbClr val="B4532A"/>
                </a:solidFill>
                <a:latin typeface="Calibri" pitchFamily="34" charset="0"/>
                <a:ea typeface="Calibri" pitchFamily="34" charset="-122"/>
                <a:cs typeface="Calibri" pitchFamily="34" charset="-120"/>
              </a:rPr>
              <a:t>EF1 violation</a:t>
            </a:r>
            <a:endParaRPr lang="en-US" sz="1400" dirty="0"/>
          </a:p>
        </p:txBody>
      </p:sp>
      <p:sp>
        <p:nvSpPr>
          <p:cNvPr id="10" name="Text 8"/>
          <p:cNvSpPr txBox="1"/>
          <p:nvPr/>
        </p:nvSpPr>
        <p:spPr>
          <a:xfrm>
            <a:off x="3520440" y="2542032"/>
            <a:ext cx="7619695" cy="749808"/>
          </a:xfrm>
          <a:prstGeom prst="rect">
            <a:avLst/>
          </a:prstGeom>
          <a:noFill/>
          <a:ln/>
        </p:spPr>
        <p:txBody>
          <a:bodyPr wrap="square" lIns="0" tIns="0" rIns="0" bIns="0" rtlCol="0" anchor="ctr"/>
          <a:lstStyle/>
          <a:p>
            <a:pPr marL="0" indent="0" algn="l">
              <a:buNone/>
            </a:pPr>
            <a:r>
              <a:rPr lang="en-US" sz="1800" i="1" dirty="0">
                <a:solidFill>
                  <a:srgbClr val="1C2B36"/>
                </a:solidFill>
                <a:latin typeface="Cambria" pitchFamily="34" charset="0"/>
                <a:ea typeface="Cambria" pitchFamily="34" charset="-122"/>
                <a:cs typeface="Cambria" pitchFamily="34" charset="-120"/>
              </a:rPr>
              <a:t>v</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(g*) ·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 \ {g*})  &gt;  v</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(g*) ·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t>
            </a:r>
            <a:endParaRPr lang="en-US" sz="1800" dirty="0"/>
          </a:p>
        </p:txBody>
      </p:sp>
      <p:sp>
        <p:nvSpPr>
          <p:cNvPr id="11" name="Shape 9"/>
          <p:cNvSpPr/>
          <p:nvPr/>
        </p:nvSpPr>
        <p:spPr>
          <a:xfrm>
            <a:off x="685800" y="3456432"/>
            <a:ext cx="10820095" cy="749808"/>
          </a:xfrm>
          <a:prstGeom prst="roundRect">
            <a:avLst>
              <a:gd name="adj" fmla="val 6098"/>
            </a:avLst>
          </a:prstGeom>
          <a:solidFill>
            <a:srgbClr val="F1F4F6"/>
          </a:solidFill>
          <a:ln w="15875">
            <a:solidFill>
              <a:srgbClr val="F1F4F6"/>
            </a:solidFill>
            <a:prstDash val="solid"/>
          </a:ln>
        </p:spPr>
      </p:sp>
      <p:sp>
        <p:nvSpPr>
          <p:cNvPr id="12" name="Text 10"/>
          <p:cNvSpPr txBox="1"/>
          <p:nvPr/>
        </p:nvSpPr>
        <p:spPr>
          <a:xfrm>
            <a:off x="1005840" y="3456432"/>
            <a:ext cx="2286000" cy="749808"/>
          </a:xfrm>
          <a:prstGeom prst="rect">
            <a:avLst/>
          </a:prstGeom>
          <a:noFill/>
          <a:ln/>
        </p:spPr>
        <p:txBody>
          <a:bodyPr wrap="square" lIns="0" tIns="0" rIns="0" bIns="0" rtlCol="0" anchor="ctr"/>
          <a:lstStyle/>
          <a:p>
            <a:pPr marL="0" indent="0">
              <a:buNone/>
            </a:pPr>
            <a:r>
              <a:rPr lang="en-US" sz="1400" b="1" dirty="0">
                <a:solidFill>
                  <a:srgbClr val="B4532A"/>
                </a:solidFill>
                <a:latin typeface="Calibri" pitchFamily="34" charset="0"/>
                <a:ea typeface="Calibri" pitchFamily="34" charset="-122"/>
                <a:cs typeface="Calibri" pitchFamily="34" charset="-120"/>
              </a:rPr>
              <a:t>Therefore</a:t>
            </a:r>
            <a:endParaRPr lang="en-US" sz="1400" dirty="0"/>
          </a:p>
        </p:txBody>
      </p:sp>
      <p:sp>
        <p:nvSpPr>
          <p:cNvPr id="13" name="Text 11"/>
          <p:cNvSpPr txBox="1"/>
          <p:nvPr/>
        </p:nvSpPr>
        <p:spPr>
          <a:xfrm>
            <a:off x="3520440" y="3456432"/>
            <a:ext cx="7619695" cy="749808"/>
          </a:xfrm>
          <a:prstGeom prst="rect">
            <a:avLst/>
          </a:prstGeom>
          <a:noFill/>
          <a:ln/>
        </p:spPr>
        <p:txBody>
          <a:bodyPr wrap="square" lIns="0" tIns="0" rIns="0" bIns="0" rtlCol="0" anchor="ctr"/>
          <a:lstStyle/>
          <a:p>
            <a:pPr marL="0" indent="0" algn="l">
              <a:buNone/>
            </a:pPr>
            <a:r>
              <a:rPr lang="en-US" sz="1800" i="1" dirty="0">
                <a:solidFill>
                  <a:srgbClr val="B4532A"/>
                </a:solidFill>
                <a:latin typeface="Cambria" pitchFamily="34" charset="0"/>
                <a:ea typeface="Cambria" pitchFamily="34" charset="-122"/>
                <a:cs typeface="Cambria" pitchFamily="34" charset="-120"/>
              </a:rPr>
              <a:t>v</a:t>
            </a:r>
            <a:r>
              <a:rPr lang="en-US" sz="1800" i="1" baseline="-40000" dirty="0">
                <a:solidFill>
                  <a:srgbClr val="B4532A"/>
                </a:solidFill>
                <a:latin typeface="Cambria" pitchFamily="34" charset="0"/>
                <a:ea typeface="Cambria" pitchFamily="34" charset="-122"/>
                <a:cs typeface="Cambria" pitchFamily="34" charset="-120"/>
              </a:rPr>
              <a:t>i</a:t>
            </a:r>
            <a:r>
              <a:rPr lang="en-US" sz="1800" i="1" dirty="0">
                <a:solidFill>
                  <a:srgbClr val="B4532A"/>
                </a:solidFill>
                <a:latin typeface="Cambria" pitchFamily="34" charset="0"/>
                <a:ea typeface="Cambria" pitchFamily="34" charset="-122"/>
                <a:cs typeface="Cambria" pitchFamily="34" charset="-120"/>
              </a:rPr>
              <a:t>(g*) · v</a:t>
            </a:r>
            <a:r>
              <a:rPr lang="en-US" sz="1800" i="1" baseline="-40000" dirty="0">
                <a:solidFill>
                  <a:srgbClr val="B4532A"/>
                </a:solidFill>
                <a:latin typeface="Cambria" pitchFamily="34" charset="0"/>
                <a:ea typeface="Cambria" pitchFamily="34" charset="-122"/>
                <a:cs typeface="Cambria" pitchFamily="34" charset="-120"/>
              </a:rPr>
              <a:t>j</a:t>
            </a:r>
            <a:r>
              <a:rPr lang="en-US" sz="1800" i="1" dirty="0">
                <a:solidFill>
                  <a:srgbClr val="B4532A"/>
                </a:solidFill>
                <a:latin typeface="Cambria" pitchFamily="34" charset="0"/>
                <a:ea typeface="Cambria" pitchFamily="34" charset="-122"/>
                <a:cs typeface="Cambria" pitchFamily="34" charset="-120"/>
              </a:rPr>
              <a:t>(A</a:t>
            </a:r>
            <a:r>
              <a:rPr lang="en-US" sz="1800" i="1" baseline="-40000" dirty="0">
                <a:solidFill>
                  <a:srgbClr val="B4532A"/>
                </a:solidFill>
                <a:latin typeface="Cambria" pitchFamily="34" charset="0"/>
                <a:ea typeface="Cambria" pitchFamily="34" charset="-122"/>
                <a:cs typeface="Cambria" pitchFamily="34" charset="-120"/>
              </a:rPr>
              <a:t>j</a:t>
            </a:r>
            <a:r>
              <a:rPr lang="en-US" sz="1800" i="1" dirty="0">
                <a:solidFill>
                  <a:srgbClr val="B4532A"/>
                </a:solidFill>
                <a:latin typeface="Cambria" pitchFamily="34" charset="0"/>
                <a:ea typeface="Cambria" pitchFamily="34" charset="-122"/>
                <a:cs typeface="Cambria" pitchFamily="34" charset="-120"/>
              </a:rPr>
              <a:t> \ {g*})  &gt;  v</a:t>
            </a:r>
            <a:r>
              <a:rPr lang="en-US" sz="1800" i="1" baseline="-40000" dirty="0">
                <a:solidFill>
                  <a:srgbClr val="B4532A"/>
                </a:solidFill>
                <a:latin typeface="Cambria" pitchFamily="34" charset="0"/>
                <a:ea typeface="Cambria" pitchFamily="34" charset="-122"/>
                <a:cs typeface="Cambria" pitchFamily="34" charset="-120"/>
              </a:rPr>
              <a:t>j</a:t>
            </a:r>
            <a:r>
              <a:rPr lang="en-US" sz="1800" i="1" dirty="0">
                <a:solidFill>
                  <a:srgbClr val="B4532A"/>
                </a:solidFill>
                <a:latin typeface="Cambria" pitchFamily="34" charset="0"/>
                <a:ea typeface="Cambria" pitchFamily="34" charset="-122"/>
                <a:cs typeface="Cambria" pitchFamily="34" charset="-120"/>
              </a:rPr>
              <a:t>(g*) · v</a:t>
            </a:r>
            <a:r>
              <a:rPr lang="en-US" sz="1800" i="1" baseline="-40000" dirty="0">
                <a:solidFill>
                  <a:srgbClr val="B4532A"/>
                </a:solidFill>
                <a:latin typeface="Cambria" pitchFamily="34" charset="0"/>
                <a:ea typeface="Cambria" pitchFamily="34" charset="-122"/>
                <a:cs typeface="Cambria" pitchFamily="34" charset="-120"/>
              </a:rPr>
              <a:t>i</a:t>
            </a:r>
            <a:r>
              <a:rPr lang="en-US" sz="1800" i="1" dirty="0">
                <a:solidFill>
                  <a:srgbClr val="B4532A"/>
                </a:solidFill>
                <a:latin typeface="Cambria" pitchFamily="34" charset="0"/>
                <a:ea typeface="Cambria" pitchFamily="34" charset="-122"/>
                <a:cs typeface="Cambria" pitchFamily="34" charset="-120"/>
              </a:rPr>
              <a:t>(A</a:t>
            </a:r>
            <a:r>
              <a:rPr lang="en-US" sz="1800" i="1" baseline="-40000" dirty="0">
                <a:solidFill>
                  <a:srgbClr val="B4532A"/>
                </a:solidFill>
                <a:latin typeface="Cambria" pitchFamily="34" charset="0"/>
                <a:ea typeface="Cambria" pitchFamily="34" charset="-122"/>
                <a:cs typeface="Cambria" pitchFamily="34" charset="-120"/>
              </a:rPr>
              <a:t>i</a:t>
            </a:r>
            <a:r>
              <a:rPr lang="en-US" sz="1800" i="1" dirty="0">
                <a:solidFill>
                  <a:srgbClr val="B4532A"/>
                </a:solidFill>
                <a:latin typeface="Cambria" pitchFamily="34" charset="0"/>
                <a:ea typeface="Cambria" pitchFamily="34" charset="-122"/>
                <a:cs typeface="Cambria" pitchFamily="34" charset="-120"/>
              </a:rPr>
              <a:t>)</a:t>
            </a:r>
            <a:endParaRPr lang="en-US" sz="1800" dirty="0"/>
          </a:p>
        </p:txBody>
      </p:sp>
      <p:sp>
        <p:nvSpPr>
          <p:cNvPr id="14" name="Shape 12"/>
          <p:cNvSpPr/>
          <p:nvPr/>
        </p:nvSpPr>
        <p:spPr>
          <a:xfrm>
            <a:off x="685800" y="4480560"/>
            <a:ext cx="10820095" cy="749808"/>
          </a:xfrm>
          <a:prstGeom prst="roundRect">
            <a:avLst>
              <a:gd name="adj" fmla="val 6098"/>
            </a:avLst>
          </a:prstGeom>
          <a:solidFill>
            <a:srgbClr val="FFFFFF"/>
          </a:solidFill>
          <a:ln w="15875">
            <a:solidFill>
              <a:srgbClr val="1C2B36"/>
            </a:solidFill>
            <a:prstDash val="solid"/>
          </a:ln>
        </p:spPr>
      </p:sp>
      <p:sp>
        <p:nvSpPr>
          <p:cNvPr id="15" name="Text 13"/>
          <p:cNvSpPr txBox="1"/>
          <p:nvPr/>
        </p:nvSpPr>
        <p:spPr>
          <a:xfrm>
            <a:off x="1005840" y="4480560"/>
            <a:ext cx="2286000" cy="749808"/>
          </a:xfrm>
          <a:prstGeom prst="rect">
            <a:avLst/>
          </a:prstGeom>
          <a:noFill/>
          <a:ln/>
        </p:spPr>
        <p:txBody>
          <a:bodyPr wrap="square" lIns="0" tIns="0" rIns="0" bIns="0" rtlCol="0" anchor="ctr"/>
          <a:lstStyle/>
          <a:p>
            <a:pPr marL="0" indent="0">
              <a:buNone/>
            </a:pPr>
            <a:r>
              <a:rPr lang="en-US" sz="1400" b="1" dirty="0">
                <a:solidFill>
                  <a:srgbClr val="1C2B36"/>
                </a:solidFill>
                <a:latin typeface="Calibri" pitchFamily="34" charset="0"/>
                <a:ea typeface="Calibri" pitchFamily="34" charset="-122"/>
                <a:cs typeface="Calibri" pitchFamily="34" charset="-120"/>
              </a:rPr>
              <a:t>Step 1</a:t>
            </a:r>
            <a:endParaRPr lang="en-US" sz="1400" dirty="0"/>
          </a:p>
        </p:txBody>
      </p:sp>
      <p:sp>
        <p:nvSpPr>
          <p:cNvPr id="16" name="Text 14"/>
          <p:cNvSpPr txBox="1"/>
          <p:nvPr/>
        </p:nvSpPr>
        <p:spPr>
          <a:xfrm>
            <a:off x="3520440" y="4480560"/>
            <a:ext cx="7619695" cy="749808"/>
          </a:xfrm>
          <a:prstGeom prst="rect">
            <a:avLst/>
          </a:prstGeom>
          <a:noFill/>
          <a:ln/>
        </p:spPr>
        <p:txBody>
          <a:bodyPr wrap="square" lIns="0" tIns="0" rIns="0" bIns="0" rtlCol="0" anchor="ctr"/>
          <a:lstStyle/>
          <a:p>
            <a:pPr marL="0" indent="0" algn="l">
              <a:buNone/>
            </a:pPr>
            <a:r>
              <a:rPr lang="en-US" sz="1800" i="1" dirty="0">
                <a:solidFill>
                  <a:srgbClr val="1C2B36"/>
                </a:solidFill>
                <a:latin typeface="Cambria" pitchFamily="34" charset="0"/>
                <a:ea typeface="Cambria" pitchFamily="34" charset="-122"/>
                <a:cs typeface="Cambria" pitchFamily="34" charset="-120"/>
              </a:rPr>
              <a:t>NSW after the transfer  &gt;  NSW(A)   —  contradiction.</a:t>
            </a:r>
            <a:endParaRPr lang="en-US" sz="1800" dirty="0"/>
          </a:p>
        </p:txBody>
      </p:sp>
      <p:sp>
        <p:nvSpPr>
          <p:cNvPr id="17" name="Text 15"/>
          <p:cNvSpPr txBox="1"/>
          <p:nvPr/>
        </p:nvSpPr>
        <p:spPr>
          <a:xfrm>
            <a:off x="685800" y="5440680"/>
            <a:ext cx="10820095" cy="54864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The transferred allocation also keeps every agent positive, so it competes in the same stage of the rule.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THE EF1 PROOF</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degenerate case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14</a:t>
            </a:r>
            <a:endParaRPr lang="en-US" sz="1050" dirty="0"/>
          </a:p>
        </p:txBody>
      </p:sp>
      <p:sp>
        <p:nvSpPr>
          <p:cNvPr id="5" name="Text 3"/>
          <p:cNvSpPr txBox="1"/>
          <p:nvPr/>
        </p:nvSpPr>
        <p:spPr>
          <a:xfrm>
            <a:off x="685800" y="1463040"/>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Now suppose some agents unavoidably get zero. Write S for the set Stage 1 makes positive.</a:t>
            </a:r>
            <a:endParaRPr lang="en-US" sz="1700" dirty="0"/>
          </a:p>
        </p:txBody>
      </p:sp>
      <p:sp>
        <p:nvSpPr>
          <p:cNvPr id="6" name="Shape 4"/>
          <p:cNvSpPr/>
          <p:nvPr/>
        </p:nvSpPr>
        <p:spPr>
          <a:xfrm>
            <a:off x="685800" y="1965960"/>
            <a:ext cx="3301898" cy="2148840"/>
          </a:xfrm>
          <a:prstGeom prst="roundRect">
            <a:avLst>
              <a:gd name="adj" fmla="val 2128"/>
            </a:avLst>
          </a:prstGeom>
          <a:solidFill>
            <a:srgbClr val="F1F4F6"/>
          </a:solidFill>
          <a:ln w="15875">
            <a:solidFill>
              <a:srgbClr val="F1F4F6"/>
            </a:solidFill>
            <a:prstDash val="solid"/>
          </a:ln>
        </p:spPr>
      </p:sp>
      <p:sp>
        <p:nvSpPr>
          <p:cNvPr id="7" name="Text 5"/>
          <p:cNvSpPr txBox="1"/>
          <p:nvPr/>
        </p:nvSpPr>
        <p:spPr>
          <a:xfrm>
            <a:off x="960120" y="2157984"/>
            <a:ext cx="275325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i ∈ S,  j ∈ S</a:t>
            </a:r>
            <a:endParaRPr lang="en-US" sz="1500" dirty="0"/>
          </a:p>
        </p:txBody>
      </p:sp>
      <p:sp>
        <p:nvSpPr>
          <p:cNvPr id="8" name="Text 6"/>
          <p:cNvSpPr txBox="1"/>
          <p:nvPr/>
        </p:nvSpPr>
        <p:spPr>
          <a:xfrm>
            <a:off x="960120" y="2596896"/>
            <a:ext cx="2753258" cy="13716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 argument above applies verbatim, with the product taken over S.</a:t>
            </a:r>
            <a:endParaRPr lang="en-US" sz="1650" dirty="0"/>
          </a:p>
        </p:txBody>
      </p:sp>
      <p:sp>
        <p:nvSpPr>
          <p:cNvPr id="9" name="Shape 7"/>
          <p:cNvSpPr/>
          <p:nvPr/>
        </p:nvSpPr>
        <p:spPr>
          <a:xfrm>
            <a:off x="4444898" y="1965960"/>
            <a:ext cx="3301898" cy="2148840"/>
          </a:xfrm>
          <a:prstGeom prst="roundRect">
            <a:avLst>
              <a:gd name="adj" fmla="val 2128"/>
            </a:avLst>
          </a:prstGeom>
          <a:solidFill>
            <a:srgbClr val="F1F4F6"/>
          </a:solidFill>
          <a:ln w="15875">
            <a:solidFill>
              <a:srgbClr val="F1F4F6"/>
            </a:solidFill>
            <a:prstDash val="solid"/>
          </a:ln>
        </p:spPr>
      </p:sp>
      <p:sp>
        <p:nvSpPr>
          <p:cNvPr id="10" name="Text 8"/>
          <p:cNvSpPr txBox="1"/>
          <p:nvPr/>
        </p:nvSpPr>
        <p:spPr>
          <a:xfrm>
            <a:off x="4719218" y="2157984"/>
            <a:ext cx="275325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i ∈ S,  j ∉ S</a:t>
            </a:r>
            <a:endParaRPr lang="en-US" sz="1500" dirty="0"/>
          </a:p>
        </p:txBody>
      </p:sp>
      <p:sp>
        <p:nvSpPr>
          <p:cNvPr id="11" name="Text 9"/>
          <p:cNvSpPr txBox="1"/>
          <p:nvPr/>
        </p:nvSpPr>
        <p:spPr>
          <a:xfrm>
            <a:off x="4719218" y="2596896"/>
            <a:ext cx="2753258" cy="13716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Transfer g* anyway. Agent i's factor grows, agent j was never in the product, and S is unchanged.</a:t>
            </a:r>
            <a:endParaRPr lang="en-US" sz="1650" dirty="0"/>
          </a:p>
        </p:txBody>
      </p:sp>
      <p:sp>
        <p:nvSpPr>
          <p:cNvPr id="12" name="Shape 10"/>
          <p:cNvSpPr/>
          <p:nvPr/>
        </p:nvSpPr>
        <p:spPr>
          <a:xfrm>
            <a:off x="8203997" y="1965960"/>
            <a:ext cx="3301898" cy="2148840"/>
          </a:xfrm>
          <a:prstGeom prst="roundRect">
            <a:avLst>
              <a:gd name="adj" fmla="val 2128"/>
            </a:avLst>
          </a:prstGeom>
          <a:solidFill>
            <a:srgbClr val="FFFFFF"/>
          </a:solidFill>
          <a:ln w="15875">
            <a:solidFill>
              <a:srgbClr val="B4532A"/>
            </a:solidFill>
            <a:prstDash val="solid"/>
          </a:ln>
        </p:spPr>
      </p:sp>
      <p:sp>
        <p:nvSpPr>
          <p:cNvPr id="13" name="Text 11"/>
          <p:cNvSpPr txBox="1"/>
          <p:nvPr/>
        </p:nvSpPr>
        <p:spPr>
          <a:xfrm>
            <a:off x="8478317" y="2157984"/>
            <a:ext cx="275325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i ∉ S</a:t>
            </a:r>
            <a:endParaRPr lang="en-US" sz="1500" dirty="0"/>
          </a:p>
        </p:txBody>
      </p:sp>
      <p:sp>
        <p:nvSpPr>
          <p:cNvPr id="14" name="Text 12"/>
          <p:cNvSpPr txBox="1"/>
          <p:nvPr/>
        </p:nvSpPr>
        <p:spPr>
          <a:xfrm>
            <a:off x="8478317" y="2596896"/>
            <a:ext cx="2753258" cy="13716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Violating EF1 towards j forces Aⱼ to hold two goods that i values positively. Move one: i joins S.</a:t>
            </a:r>
            <a:endParaRPr lang="en-US" sz="1650" dirty="0"/>
          </a:p>
        </p:txBody>
      </p:sp>
      <p:sp>
        <p:nvSpPr>
          <p:cNvPr id="15" name="Shape 13"/>
          <p:cNvSpPr/>
          <p:nvPr/>
        </p:nvSpPr>
        <p:spPr>
          <a:xfrm>
            <a:off x="685800" y="4389120"/>
            <a:ext cx="10820095" cy="1417320"/>
          </a:xfrm>
          <a:prstGeom prst="roundRect">
            <a:avLst>
              <a:gd name="adj" fmla="val 3226"/>
            </a:avLst>
          </a:prstGeom>
          <a:solidFill>
            <a:srgbClr val="F1F4F6"/>
          </a:solidFill>
          <a:ln w="9525">
            <a:solidFill>
              <a:srgbClr val="F1F4F6"/>
            </a:solidFill>
            <a:prstDash val="solid"/>
          </a:ln>
        </p:spPr>
      </p:sp>
      <p:sp>
        <p:nvSpPr>
          <p:cNvPr id="16" name="Text 14"/>
          <p:cNvSpPr txBox="1"/>
          <p:nvPr/>
        </p:nvSpPr>
        <p:spPr>
          <a:xfrm>
            <a:off x="1051560" y="457200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ONE THING TO CHECK</a:t>
            </a:r>
            <a:endParaRPr lang="en-US" sz="1500" dirty="0"/>
          </a:p>
        </p:txBody>
      </p:sp>
      <p:sp>
        <p:nvSpPr>
          <p:cNvPr id="17" name="Text 15"/>
          <p:cNvSpPr txBox="1"/>
          <p:nvPr/>
        </p:nvSpPr>
        <p:spPr>
          <a:xfrm>
            <a:off x="1051560" y="4956048"/>
            <a:ext cx="10088575" cy="8229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In the last case, could the transfer knock j out of S? Only if all of j's value sat on the good we moved. But there were two candidate goods, and j's value cannot be concentrated on each of them at once. So |S| strictly grows, contradicting Stage 1.</a:t>
            </a:r>
            <a:endParaRPr lang="en-US" sz="1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running instance, one last time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15</a:t>
            </a:r>
            <a:endParaRPr lang="en-US" sz="10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85800" y="1645920"/>
          <a:ext cx="10817352" cy="2048256"/>
        </p:xfrm>
        <a:graphic>
          <a:graphicData uri="http://schemas.openxmlformats.org/drawingml/2006/table">
            <a:tbl>
              <a:tblPr/>
              <a:tblGrid>
                <a:gridCol w="3200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194560">
                  <a:extLst>
                    <a:ext uri="{9D8B030D-6E8A-4147-A177-3AD203B41FA5}">
                      <a16:colId xmlns:a16="http://schemas.microsoft.com/office/drawing/2014/main" val="20005"/>
                    </a:ext>
                  </a:extLst>
                </a:gridCol>
                <a:gridCol w="1764792">
                  <a:extLst>
                    <a:ext uri="{9D8B030D-6E8A-4147-A177-3AD203B41FA5}">
                      <a16:colId xmlns:a16="http://schemas.microsoft.com/office/drawing/2014/main" val="20006"/>
                    </a:ext>
                  </a:extLst>
                </a:gridCol>
              </a:tblGrid>
              <a:tr h="512064">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Rule</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A₁</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A₂</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A₃</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A₄</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utilities</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Nash product</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512064">
                <a:tc>
                  <a:txBody>
                    <a:bodyPr/>
                    <a:lstStyle/>
                    <a:p>
                      <a:pPr marL="0" indent="0" algn="l">
                        <a:buNone/>
                      </a:pPr>
                      <a:r>
                        <a:rPr lang="en-US" sz="1450" b="1" dirty="0">
                          <a:solidFill>
                            <a:srgbClr val="1C2B36"/>
                          </a:solidFill>
                          <a:latin typeface="Calibri" pitchFamily="34" charset="0"/>
                          <a:ea typeface="Calibri" pitchFamily="34" charset="-122"/>
                          <a:cs typeface="Calibri" pitchFamily="34" charset="-120"/>
                        </a:rPr>
                        <a:t>Round robin</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g₃ g₅</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g₄ g₆</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g₇ g₈</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g₁ g₂</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10, 6, 8, 9</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b="1" dirty="0">
                          <a:solidFill>
                            <a:srgbClr val="2E6E6B"/>
                          </a:solidFill>
                          <a:latin typeface="Calibri" pitchFamily="34" charset="0"/>
                          <a:ea typeface="Calibri" pitchFamily="34" charset="-122"/>
                          <a:cs typeface="Calibri" pitchFamily="34" charset="-120"/>
                        </a:rPr>
                        <a:t>4320</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512064">
                <a:tc>
                  <a:txBody>
                    <a:bodyPr/>
                    <a:lstStyle/>
                    <a:p>
                      <a:pPr marL="0" indent="0" algn="l">
                        <a:buNone/>
                      </a:pPr>
                      <a:r>
                        <a:rPr lang="en-US" sz="1450" b="1" dirty="0">
                          <a:solidFill>
                            <a:srgbClr val="1C2B36"/>
                          </a:solidFill>
                          <a:latin typeface="Calibri" pitchFamily="34" charset="0"/>
                          <a:ea typeface="Calibri" pitchFamily="34" charset="-122"/>
                          <a:cs typeface="Calibri" pitchFamily="34" charset="-120"/>
                        </a:rPr>
                        <a:t>Envy-cycle elimination</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g₁ g₇</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g₄ g₅</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g₃ g₈</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g₂ g₆</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5, 7, 6, 5</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b="1" dirty="0">
                          <a:solidFill>
                            <a:srgbClr val="B4532A"/>
                          </a:solidFill>
                          <a:latin typeface="Calibri" pitchFamily="34" charset="0"/>
                          <a:ea typeface="Calibri" pitchFamily="34" charset="-122"/>
                          <a:cs typeface="Calibri" pitchFamily="34" charset="-120"/>
                        </a:rPr>
                        <a:t>1050</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512064">
                <a:tc>
                  <a:txBody>
                    <a:bodyPr/>
                    <a:lstStyle/>
                    <a:p>
                      <a:pPr marL="0" indent="0" algn="l">
                        <a:buNone/>
                      </a:pPr>
                      <a:r>
                        <a:rPr lang="en-US" sz="1450" b="1" dirty="0">
                          <a:solidFill>
                            <a:srgbClr val="1C2B36"/>
                          </a:solidFill>
                          <a:latin typeface="Calibri" pitchFamily="34" charset="0"/>
                          <a:ea typeface="Calibri" pitchFamily="34" charset="-122"/>
                          <a:cs typeface="Calibri" pitchFamily="34" charset="-120"/>
                        </a:rPr>
                        <a:t>Maximum Nash welfare</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g₃ g₅</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g₄ g₆</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g₇ g₈</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g₁ g₂</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10, 6, 8, 9</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50" b="1" dirty="0">
                          <a:solidFill>
                            <a:srgbClr val="2E6E6B"/>
                          </a:solidFill>
                          <a:latin typeface="Calibri" pitchFamily="34" charset="0"/>
                          <a:ea typeface="Calibri" pitchFamily="34" charset="-122"/>
                          <a:cs typeface="Calibri" pitchFamily="34" charset="-120"/>
                        </a:rPr>
                        <a:t>4320</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extLst>
                  <a:ext uri="{0D108BD9-81ED-4DB2-BD59-A6C34878D82A}">
                    <a16:rowId xmlns:a16="http://schemas.microsoft.com/office/drawing/2014/main" val="10003"/>
                  </a:ext>
                </a:extLst>
              </a:tr>
            </a:tbl>
          </a:graphicData>
        </a:graphic>
      </p:graphicFrame>
      <p:sp>
        <p:nvSpPr>
          <p:cNvPr id="6" name="Shape 3"/>
          <p:cNvSpPr/>
          <p:nvPr/>
        </p:nvSpPr>
        <p:spPr>
          <a:xfrm>
            <a:off x="685800" y="3794760"/>
            <a:ext cx="10820095" cy="2011680"/>
          </a:xfrm>
          <a:prstGeom prst="roundRect">
            <a:avLst>
              <a:gd name="adj" fmla="val 2273"/>
            </a:avLst>
          </a:prstGeom>
          <a:solidFill>
            <a:srgbClr val="F1F4F6"/>
          </a:solidFill>
          <a:ln w="9525">
            <a:solidFill>
              <a:srgbClr val="F1F4F6"/>
            </a:solidFill>
            <a:prstDash val="solid"/>
          </a:ln>
        </p:spPr>
      </p:sp>
      <p:sp>
        <p:nvSpPr>
          <p:cNvPr id="7" name="Text 4"/>
          <p:cNvSpPr txBox="1"/>
          <p:nvPr/>
        </p:nvSpPr>
        <p:spPr>
          <a:xfrm>
            <a:off x="1051560" y="397764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TWO THINGS TO READ OFF</a:t>
            </a:r>
            <a:endParaRPr lang="en-US" sz="1500" dirty="0"/>
          </a:p>
        </p:txBody>
      </p:sp>
      <p:sp>
        <p:nvSpPr>
          <p:cNvPr id="8" name="Text 5"/>
          <p:cNvSpPr txBox="1"/>
          <p:nvPr/>
        </p:nvSpPr>
        <p:spPr>
          <a:xfrm>
            <a:off x="1051560" y="4370832"/>
            <a:ext cx="10088575" cy="0"/>
          </a:xfrm>
          <a:prstGeom prst="rect">
            <a:avLst/>
          </a:prstGeom>
          <a:noFill/>
          <a:ln/>
        </p:spPr>
        <p:txBody>
          <a:bodyPr wrap="square" lIns="0" tIns="0" rIns="0" bIns="0" rtlCol="0" anchor="t"/>
          <a:lstStyle/>
          <a:p>
            <a:pPr marL="203200" indent="-203200">
              <a:lnSpc>
                <a:spcPts val="2160"/>
              </a:lnSpc>
              <a:spcAft>
                <a:spcPts val="600"/>
              </a:spcAft>
              <a:buSzPct val="100000"/>
              <a:buChar char="–"/>
            </a:pPr>
            <a:r>
              <a:rPr lang="en-US" sz="1600" dirty="0">
                <a:solidFill>
                  <a:srgbClr val="2E3A44"/>
                </a:solidFill>
                <a:latin typeface="Calibri" pitchFamily="34" charset="0"/>
                <a:ea typeface="Calibri" pitchFamily="34" charset="-122"/>
                <a:cs typeface="Calibri" pitchFamily="34" charset="-120"/>
              </a:rPr>
              <a:t>The optimum is unique here, and round robin happened to find it — so it is EF1 and PO on this instance. It has no guarantee of that, as the three-good example in lecture 1 showed.</a:t>
            </a:r>
            <a:endParaRPr lang="en-US" sz="1600" dirty="0"/>
          </a:p>
          <a:p>
            <a:pPr marL="203200" indent="-203200">
              <a:lnSpc>
                <a:spcPts val="2160"/>
              </a:lnSpc>
              <a:spcAft>
                <a:spcPts val="600"/>
              </a:spcAft>
              <a:buSzPct val="100000"/>
              <a:buChar char="–"/>
            </a:pPr>
            <a:r>
              <a:rPr lang="en-US" sz="1600" dirty="0">
                <a:solidFill>
                  <a:srgbClr val="2E3A44"/>
                </a:solidFill>
                <a:latin typeface="Calibri" pitchFamily="34" charset="0"/>
                <a:ea typeface="Calibri" pitchFamily="34" charset="-122"/>
                <a:cs typeface="Calibri" pitchFamily="34" charset="-120"/>
              </a:rPr>
              <a:t>Envy-cycle elimination lands at a quarter of the optimal product, and its output is Pareto dominated. Being EF1 constrains the allocation remarkably little.</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limits of the argument</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16</a:t>
            </a:r>
            <a:endParaRPr lang="en-US" sz="1050" dirty="0"/>
          </a:p>
        </p:txBody>
      </p:sp>
      <p:sp>
        <p:nvSpPr>
          <p:cNvPr id="5" name="Shape 3"/>
          <p:cNvSpPr/>
          <p:nvPr/>
        </p:nvSpPr>
        <p:spPr>
          <a:xfrm>
            <a:off x="685800" y="1600200"/>
            <a:ext cx="3301898" cy="2560320"/>
          </a:xfrm>
          <a:prstGeom prst="roundRect">
            <a:avLst>
              <a:gd name="adj" fmla="val 1786"/>
            </a:avLst>
          </a:prstGeom>
          <a:solidFill>
            <a:srgbClr val="F1F4F6"/>
          </a:solidFill>
          <a:ln w="9525">
            <a:solidFill>
              <a:srgbClr val="F1F4F6"/>
            </a:solidFill>
            <a:prstDash val="solid"/>
          </a:ln>
        </p:spPr>
      </p:sp>
      <p:sp>
        <p:nvSpPr>
          <p:cNvPr id="6" name="Text 4"/>
          <p:cNvSpPr txBox="1"/>
          <p:nvPr/>
        </p:nvSpPr>
        <p:spPr>
          <a:xfrm>
            <a:off x="960120" y="1810512"/>
            <a:ext cx="2753258" cy="310896"/>
          </a:xfrm>
          <a:prstGeom prst="rect">
            <a:avLst/>
          </a:prstGeom>
          <a:noFill/>
          <a:ln/>
        </p:spPr>
        <p:txBody>
          <a:bodyPr wrap="square" lIns="0" tIns="0" rIns="0" bIns="0" rtlCol="0" anchor="ctr"/>
          <a:lstStyle/>
          <a:p>
            <a:pPr marL="0" indent="0">
              <a:buNone/>
            </a:pPr>
            <a:r>
              <a:rPr lang="en-US" sz="1450" b="1" kern="0" spc="50" dirty="0">
                <a:solidFill>
                  <a:srgbClr val="B4532A"/>
                </a:solidFill>
                <a:latin typeface="Calibri" pitchFamily="34" charset="0"/>
                <a:ea typeface="Calibri" pitchFamily="34" charset="-122"/>
                <a:cs typeface="Calibri" pitchFamily="34" charset="-120"/>
              </a:rPr>
              <a:t>NOT EFX</a:t>
            </a:r>
            <a:endParaRPr lang="en-US" sz="1450" dirty="0"/>
          </a:p>
        </p:txBody>
      </p:sp>
      <p:sp>
        <p:nvSpPr>
          <p:cNvPr id="7" name="Text 5"/>
          <p:cNvSpPr txBox="1"/>
          <p:nvPr/>
        </p:nvSpPr>
        <p:spPr>
          <a:xfrm>
            <a:off x="960120" y="2267712"/>
            <a:ext cx="2753258" cy="17373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 maximum Nash welfare allocation need not be envy-free up to any good. One good is exactly what the proof buys.</a:t>
            </a:r>
            <a:endParaRPr lang="en-US" sz="1650" dirty="0"/>
          </a:p>
        </p:txBody>
      </p:sp>
      <p:sp>
        <p:nvSpPr>
          <p:cNvPr id="8" name="Shape 6"/>
          <p:cNvSpPr/>
          <p:nvPr/>
        </p:nvSpPr>
        <p:spPr>
          <a:xfrm>
            <a:off x="4444898" y="1600200"/>
            <a:ext cx="3301898" cy="2560320"/>
          </a:xfrm>
          <a:prstGeom prst="roundRect">
            <a:avLst>
              <a:gd name="adj" fmla="val 1786"/>
            </a:avLst>
          </a:prstGeom>
          <a:solidFill>
            <a:srgbClr val="F1F4F6"/>
          </a:solidFill>
          <a:ln w="9525">
            <a:solidFill>
              <a:srgbClr val="F1F4F6"/>
            </a:solidFill>
            <a:prstDash val="solid"/>
          </a:ln>
        </p:spPr>
      </p:sp>
      <p:sp>
        <p:nvSpPr>
          <p:cNvPr id="9" name="Text 7"/>
          <p:cNvSpPr txBox="1"/>
          <p:nvPr/>
        </p:nvSpPr>
        <p:spPr>
          <a:xfrm>
            <a:off x="4719218" y="1810512"/>
            <a:ext cx="2753258" cy="310896"/>
          </a:xfrm>
          <a:prstGeom prst="rect">
            <a:avLst/>
          </a:prstGeom>
          <a:noFill/>
          <a:ln/>
        </p:spPr>
        <p:txBody>
          <a:bodyPr wrap="square" lIns="0" tIns="0" rIns="0" bIns="0" rtlCol="0" anchor="ctr"/>
          <a:lstStyle/>
          <a:p>
            <a:pPr marL="0" indent="0">
              <a:buNone/>
            </a:pPr>
            <a:r>
              <a:rPr lang="en-US" sz="1450" b="1" kern="0" spc="50" dirty="0">
                <a:solidFill>
                  <a:srgbClr val="B4532A"/>
                </a:solidFill>
                <a:latin typeface="Calibri" pitchFamily="34" charset="0"/>
                <a:ea typeface="Calibri" pitchFamily="34" charset="-122"/>
                <a:cs typeface="Calibri" pitchFamily="34" charset="-120"/>
              </a:rPr>
              <a:t>NOT BEYOND ADDITIVE</a:t>
            </a:r>
            <a:endParaRPr lang="en-US" sz="1450" dirty="0"/>
          </a:p>
        </p:txBody>
      </p:sp>
      <p:sp>
        <p:nvSpPr>
          <p:cNvPr id="10" name="Text 8"/>
          <p:cNvSpPr txBox="1"/>
          <p:nvPr/>
        </p:nvSpPr>
        <p:spPr>
          <a:xfrm>
            <a:off x="4719218" y="2267712"/>
            <a:ext cx="2753258" cy="17373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For submodular valuations the maximiser can fail EF1. The proof moves one good and sums marginals — both steps assume additivity.</a:t>
            </a:r>
            <a:endParaRPr lang="en-US" sz="1650" dirty="0"/>
          </a:p>
        </p:txBody>
      </p:sp>
      <p:sp>
        <p:nvSpPr>
          <p:cNvPr id="11" name="Shape 9"/>
          <p:cNvSpPr/>
          <p:nvPr/>
        </p:nvSpPr>
        <p:spPr>
          <a:xfrm>
            <a:off x="8203997" y="1600200"/>
            <a:ext cx="3301898" cy="2560320"/>
          </a:xfrm>
          <a:prstGeom prst="roundRect">
            <a:avLst>
              <a:gd name="adj" fmla="val 1786"/>
            </a:avLst>
          </a:prstGeom>
          <a:solidFill>
            <a:srgbClr val="F1F4F6"/>
          </a:solidFill>
          <a:ln w="9525">
            <a:solidFill>
              <a:srgbClr val="F1F4F6"/>
            </a:solidFill>
            <a:prstDash val="solid"/>
          </a:ln>
        </p:spPr>
      </p:sp>
      <p:sp>
        <p:nvSpPr>
          <p:cNvPr id="12" name="Text 10"/>
          <p:cNvSpPr txBox="1"/>
          <p:nvPr/>
        </p:nvSpPr>
        <p:spPr>
          <a:xfrm>
            <a:off x="8478317" y="1810512"/>
            <a:ext cx="2753258" cy="310896"/>
          </a:xfrm>
          <a:prstGeom prst="rect">
            <a:avLst/>
          </a:prstGeom>
          <a:noFill/>
          <a:ln/>
        </p:spPr>
        <p:txBody>
          <a:bodyPr wrap="square" lIns="0" tIns="0" rIns="0" bIns="0" rtlCol="0" anchor="ctr"/>
          <a:lstStyle/>
          <a:p>
            <a:pPr marL="0" indent="0">
              <a:buNone/>
            </a:pPr>
            <a:r>
              <a:rPr lang="en-US" sz="1450" b="1" kern="0" spc="50" dirty="0">
                <a:solidFill>
                  <a:srgbClr val="B4532A"/>
                </a:solidFill>
                <a:latin typeface="Calibri" pitchFamily="34" charset="0"/>
                <a:ea typeface="Calibri" pitchFamily="34" charset="-122"/>
                <a:cs typeface="Calibri" pitchFamily="34" charset="-120"/>
              </a:rPr>
              <a:t>NO ANALOGUE FOR CHORES</a:t>
            </a:r>
            <a:endParaRPr lang="en-US" sz="1450" dirty="0"/>
          </a:p>
        </p:txBody>
      </p:sp>
      <p:sp>
        <p:nvSpPr>
          <p:cNvPr id="13" name="Text 11"/>
          <p:cNvSpPr txBox="1"/>
          <p:nvPr/>
        </p:nvSpPr>
        <p:spPr>
          <a:xfrm>
            <a:off x="8478317" y="2267712"/>
            <a:ext cx="2753258" cy="17373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Minimising the product of disutilities is not EF1, and no welfare function of this kind delivers EF1 for chores.</a:t>
            </a:r>
            <a:endParaRPr lang="en-US" sz="1650" dirty="0"/>
          </a:p>
        </p:txBody>
      </p:sp>
      <p:sp>
        <p:nvSpPr>
          <p:cNvPr id="14" name="Shape 12"/>
          <p:cNvSpPr/>
          <p:nvPr/>
        </p:nvSpPr>
        <p:spPr>
          <a:xfrm>
            <a:off x="685800" y="4434840"/>
            <a:ext cx="10820095" cy="1371600"/>
          </a:xfrm>
          <a:prstGeom prst="roundRect">
            <a:avLst>
              <a:gd name="adj" fmla="val 3333"/>
            </a:avLst>
          </a:prstGeom>
          <a:solidFill>
            <a:srgbClr val="FFFFFF"/>
          </a:solidFill>
          <a:ln w="15875">
            <a:solidFill>
              <a:srgbClr val="1C2B36"/>
            </a:solidFill>
            <a:prstDash val="solid"/>
          </a:ln>
        </p:spPr>
      </p:sp>
      <p:sp>
        <p:nvSpPr>
          <p:cNvPr id="15" name="Text 13"/>
          <p:cNvSpPr txBox="1"/>
          <p:nvPr/>
        </p:nvSpPr>
        <p:spPr>
          <a:xfrm>
            <a:off x="1051560" y="4681728"/>
            <a:ext cx="10088575" cy="91440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The third point is the sharpest. Whatever settles the chores question, it cannot be a Nash-welfare-style argument — which is why that problem stayed open for so long, and why its eventual solution looks nothing like this proof.</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6 · MAXIMUM NASH WELFARE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Existence is not an algorithm</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17</a:t>
            </a:r>
            <a:endParaRPr lang="en-US" sz="1050" dirty="0"/>
          </a:p>
        </p:txBody>
      </p:sp>
      <p:sp>
        <p:nvSpPr>
          <p:cNvPr id="5" name="Shape 3"/>
          <p:cNvSpPr/>
          <p:nvPr/>
        </p:nvSpPr>
        <p:spPr>
          <a:xfrm>
            <a:off x="685800" y="1554480"/>
            <a:ext cx="10820095" cy="1097280"/>
          </a:xfrm>
          <a:prstGeom prst="roundRect">
            <a:avLst>
              <a:gd name="adj" fmla="val 4167"/>
            </a:avLst>
          </a:prstGeom>
          <a:solidFill>
            <a:srgbClr val="FFFFFF"/>
          </a:solidFill>
          <a:ln w="15875">
            <a:solidFill>
              <a:srgbClr val="B4532A"/>
            </a:solidFill>
            <a:prstDash val="solid"/>
          </a:ln>
        </p:spPr>
      </p:sp>
      <p:sp>
        <p:nvSpPr>
          <p:cNvPr id="6" name="Text 4"/>
          <p:cNvSpPr txBox="1"/>
          <p:nvPr/>
        </p:nvSpPr>
        <p:spPr>
          <a:xfrm>
            <a:off x="1051560" y="1783080"/>
            <a:ext cx="10088575" cy="731520"/>
          </a:xfrm>
          <a:prstGeom prst="rect">
            <a:avLst/>
          </a:prstGeom>
          <a:noFill/>
          <a:ln/>
        </p:spPr>
        <p:txBody>
          <a:bodyPr wrap="square" lIns="0" tIns="0" rIns="0" bIns="0" rtlCol="0" anchor="t"/>
          <a:lstStyle/>
          <a:p>
            <a:pPr marL="0" indent="0" algn="l">
              <a:lnSpc>
                <a:spcPts val="2415"/>
              </a:lnSpc>
              <a:buNone/>
            </a:pPr>
            <a:r>
              <a:rPr lang="en-US" sz="1750" b="1" dirty="0">
                <a:solidFill>
                  <a:srgbClr val="1C2B36"/>
                </a:solidFill>
                <a:latin typeface="Calibri" pitchFamily="34" charset="0"/>
                <a:ea typeface="Calibri" pitchFamily="34" charset="-122"/>
                <a:cs typeface="Calibri" pitchFamily="34" charset="-120"/>
              </a:rPr>
              <a:t>Computing a maximum Nash welfare allocation is NP-hard, and in fact APX-hard. The theorem proves existence and nothing more.</a:t>
            </a:r>
            <a:endParaRPr lang="en-US" sz="1750" dirty="0"/>
          </a:p>
        </p:txBody>
      </p:sp>
      <p:sp>
        <p:nvSpPr>
          <p:cNvPr id="7" name="Shape 5"/>
          <p:cNvSpPr/>
          <p:nvPr/>
        </p:nvSpPr>
        <p:spPr>
          <a:xfrm>
            <a:off x="685800" y="2926080"/>
            <a:ext cx="3301898" cy="2331720"/>
          </a:xfrm>
          <a:prstGeom prst="roundRect">
            <a:avLst>
              <a:gd name="adj" fmla="val 1961"/>
            </a:avLst>
          </a:prstGeom>
          <a:solidFill>
            <a:srgbClr val="F1F4F6"/>
          </a:solidFill>
          <a:ln w="15875">
            <a:solidFill>
              <a:srgbClr val="F1F4F6"/>
            </a:solidFill>
            <a:prstDash val="solid"/>
          </a:ln>
        </p:spPr>
      </p:sp>
      <p:sp>
        <p:nvSpPr>
          <p:cNvPr id="8" name="Text 6"/>
          <p:cNvSpPr txBox="1"/>
          <p:nvPr/>
        </p:nvSpPr>
        <p:spPr>
          <a:xfrm>
            <a:off x="960120" y="3127248"/>
            <a:ext cx="2753258" cy="310896"/>
          </a:xfrm>
          <a:prstGeom prst="rect">
            <a:avLst/>
          </a:prstGeom>
          <a:noFill/>
          <a:ln/>
        </p:spPr>
        <p:txBody>
          <a:bodyPr wrap="square" lIns="0" tIns="0" rIns="0" bIns="0" rtlCol="0" anchor="ctr"/>
          <a:lstStyle/>
          <a:p>
            <a:pPr marL="0" indent="0">
              <a:buNone/>
            </a:pPr>
            <a:r>
              <a:rPr lang="en-US" sz="1400" b="1" kern="0" spc="50" dirty="0">
                <a:solidFill>
                  <a:srgbClr val="2E6E6B"/>
                </a:solidFill>
                <a:latin typeface="Calibri" pitchFamily="34" charset="0"/>
                <a:ea typeface="Calibri" pitchFamily="34" charset="-122"/>
                <a:cs typeface="Calibri" pitchFamily="34" charset="-120"/>
              </a:rPr>
              <a:t>PSEUDO-POLYNOMIAL</a:t>
            </a:r>
            <a:endParaRPr lang="en-US" sz="1400" dirty="0"/>
          </a:p>
        </p:txBody>
      </p:sp>
      <p:sp>
        <p:nvSpPr>
          <p:cNvPr id="9" name="Text 7"/>
          <p:cNvSpPr txBox="1"/>
          <p:nvPr/>
        </p:nvSpPr>
        <p:spPr>
          <a:xfrm>
            <a:off x="960120" y="3584448"/>
            <a:ext cx="2753258" cy="1645920"/>
          </a:xfrm>
          <a:prstGeom prst="rect">
            <a:avLst/>
          </a:prstGeom>
          <a:noFill/>
          <a:ln/>
        </p:spPr>
        <p:txBody>
          <a:bodyPr wrap="square" lIns="0" tIns="0" rIns="0" bIns="0" rtlCol="0" anchor="t"/>
          <a:lstStyle/>
          <a:p>
            <a:pPr marL="0" indent="0" algn="l">
              <a:lnSpc>
                <a:spcPts val="2208"/>
              </a:lnSpc>
              <a:buNone/>
            </a:pPr>
            <a:r>
              <a:rPr lang="en-US" sz="1600" dirty="0">
                <a:solidFill>
                  <a:srgbClr val="2E3A44"/>
                </a:solidFill>
                <a:latin typeface="Calibri" pitchFamily="34" charset="0"/>
                <a:ea typeface="Calibri" pitchFamily="34" charset="-122"/>
                <a:cs typeface="Calibri" pitchFamily="34" charset="-120"/>
              </a:rPr>
              <a:t>Barman, Krishnamurthy and Vaish give an algorithm for EF1 and fractional PO that is polynomial when the values are polynomially bounded. It works through a Fisher market rather than the Nash product.</a:t>
            </a:r>
            <a:endParaRPr lang="en-US" sz="1600" dirty="0"/>
          </a:p>
        </p:txBody>
      </p:sp>
      <p:sp>
        <p:nvSpPr>
          <p:cNvPr id="10" name="Shape 8"/>
          <p:cNvSpPr/>
          <p:nvPr/>
        </p:nvSpPr>
        <p:spPr>
          <a:xfrm>
            <a:off x="4444898" y="2926080"/>
            <a:ext cx="3301898" cy="2331720"/>
          </a:xfrm>
          <a:prstGeom prst="roundRect">
            <a:avLst>
              <a:gd name="adj" fmla="val 1961"/>
            </a:avLst>
          </a:prstGeom>
          <a:solidFill>
            <a:srgbClr val="F1F4F6"/>
          </a:solidFill>
          <a:ln w="15875">
            <a:solidFill>
              <a:srgbClr val="F1F4F6"/>
            </a:solidFill>
            <a:prstDash val="solid"/>
          </a:ln>
        </p:spPr>
      </p:sp>
      <p:sp>
        <p:nvSpPr>
          <p:cNvPr id="11" name="Text 9"/>
          <p:cNvSpPr txBox="1"/>
          <p:nvPr/>
        </p:nvSpPr>
        <p:spPr>
          <a:xfrm>
            <a:off x="4719218" y="3127248"/>
            <a:ext cx="2753258" cy="310896"/>
          </a:xfrm>
          <a:prstGeom prst="rect">
            <a:avLst/>
          </a:prstGeom>
          <a:noFill/>
          <a:ln/>
        </p:spPr>
        <p:txBody>
          <a:bodyPr wrap="square" lIns="0" tIns="0" rIns="0" bIns="0" rtlCol="0" anchor="ctr"/>
          <a:lstStyle/>
          <a:p>
            <a:pPr marL="0" indent="0">
              <a:buNone/>
            </a:pPr>
            <a:r>
              <a:rPr lang="en-US" sz="1400" b="1" kern="0" spc="50" dirty="0">
                <a:solidFill>
                  <a:srgbClr val="3D5A80"/>
                </a:solidFill>
                <a:latin typeface="Calibri" pitchFamily="34" charset="0"/>
                <a:ea typeface="Calibri" pitchFamily="34" charset="-122"/>
                <a:cs typeface="Calibri" pitchFamily="34" charset="-120"/>
              </a:rPr>
              <a:t>FIXED NUMBER OF AGENTS</a:t>
            </a:r>
            <a:endParaRPr lang="en-US" sz="1400" dirty="0"/>
          </a:p>
        </p:txBody>
      </p:sp>
      <p:sp>
        <p:nvSpPr>
          <p:cNvPr id="12" name="Text 10"/>
          <p:cNvSpPr txBox="1"/>
          <p:nvPr/>
        </p:nvSpPr>
        <p:spPr>
          <a:xfrm>
            <a:off x="4719218" y="3584448"/>
            <a:ext cx="2753258" cy="1645920"/>
          </a:xfrm>
          <a:prstGeom prst="rect">
            <a:avLst/>
          </a:prstGeom>
          <a:noFill/>
          <a:ln/>
        </p:spPr>
        <p:txBody>
          <a:bodyPr wrap="square" lIns="0" tIns="0" rIns="0" bIns="0" rtlCol="0" anchor="t"/>
          <a:lstStyle/>
          <a:p>
            <a:pPr marL="0" indent="0" algn="l">
              <a:lnSpc>
                <a:spcPts val="2208"/>
              </a:lnSpc>
              <a:buNone/>
            </a:pPr>
            <a:r>
              <a:rPr lang="en-US" sz="1600" dirty="0">
                <a:solidFill>
                  <a:srgbClr val="2E3A44"/>
                </a:solidFill>
                <a:latin typeface="Calibri" pitchFamily="34" charset="0"/>
                <a:ea typeface="Calibri" pitchFamily="34" charset="-122"/>
                <a:cs typeface="Calibri" pitchFamily="34" charset="-120"/>
              </a:rPr>
              <a:t>For constant n an EF1 and PO allocation can be found in polynomial time.</a:t>
            </a:r>
            <a:endParaRPr lang="en-US" sz="1600" dirty="0"/>
          </a:p>
        </p:txBody>
      </p:sp>
      <p:sp>
        <p:nvSpPr>
          <p:cNvPr id="13" name="Shape 11"/>
          <p:cNvSpPr/>
          <p:nvPr/>
        </p:nvSpPr>
        <p:spPr>
          <a:xfrm>
            <a:off x="8203997" y="2926080"/>
            <a:ext cx="3301898" cy="2331720"/>
          </a:xfrm>
          <a:prstGeom prst="roundRect">
            <a:avLst>
              <a:gd name="adj" fmla="val 1961"/>
            </a:avLst>
          </a:prstGeom>
          <a:solidFill>
            <a:srgbClr val="FFFFFF"/>
          </a:solidFill>
          <a:ln w="15875">
            <a:solidFill>
              <a:srgbClr val="B4532A"/>
            </a:solidFill>
            <a:prstDash val="solid"/>
          </a:ln>
        </p:spPr>
      </p:sp>
      <p:sp>
        <p:nvSpPr>
          <p:cNvPr id="14" name="Text 12"/>
          <p:cNvSpPr txBox="1"/>
          <p:nvPr/>
        </p:nvSpPr>
        <p:spPr>
          <a:xfrm>
            <a:off x="8478317" y="3127248"/>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IN GENERAL</a:t>
            </a:r>
            <a:endParaRPr lang="en-US" sz="1400" dirty="0"/>
          </a:p>
        </p:txBody>
      </p:sp>
      <p:sp>
        <p:nvSpPr>
          <p:cNvPr id="15" name="Text 13"/>
          <p:cNvSpPr txBox="1"/>
          <p:nvPr/>
        </p:nvSpPr>
        <p:spPr>
          <a:xfrm>
            <a:off x="8478317" y="3584448"/>
            <a:ext cx="2753258" cy="1645920"/>
          </a:xfrm>
          <a:prstGeom prst="rect">
            <a:avLst/>
          </a:prstGeom>
          <a:noFill/>
          <a:ln/>
        </p:spPr>
        <p:txBody>
          <a:bodyPr wrap="square" lIns="0" tIns="0" rIns="0" bIns="0" rtlCol="0" anchor="t"/>
          <a:lstStyle/>
          <a:p>
            <a:pPr marL="0" indent="0" algn="l">
              <a:lnSpc>
                <a:spcPts val="2208"/>
              </a:lnSpc>
              <a:buNone/>
            </a:pPr>
            <a:r>
              <a:rPr lang="en-US" sz="1600" dirty="0">
                <a:solidFill>
                  <a:srgbClr val="2E3A44"/>
                </a:solidFill>
                <a:latin typeface="Calibri" pitchFamily="34" charset="0"/>
                <a:ea typeface="Calibri" pitchFamily="34" charset="-122"/>
                <a:cs typeface="Calibri" pitchFamily="34" charset="-120"/>
              </a:rPr>
              <a:t>Open. There is no known polynomial-time algorithm producing an EF1 and PO allocation of additive goods.</a:t>
            </a:r>
            <a:endParaRPr lang="en-US" sz="1600" dirty="0"/>
          </a:p>
        </p:txBody>
      </p:sp>
      <p:sp>
        <p:nvSpPr>
          <p:cNvPr id="16" name="Text 14"/>
          <p:cNvSpPr txBox="1"/>
          <p:nvPr/>
        </p:nvSpPr>
        <p:spPr>
          <a:xfrm>
            <a:off x="685800" y="6309360"/>
            <a:ext cx="10088575" cy="274320"/>
          </a:xfrm>
          <a:prstGeom prst="rect">
            <a:avLst/>
          </a:prstGeom>
          <a:noFill/>
          <a:ln/>
        </p:spPr>
        <p:txBody>
          <a:bodyPr wrap="square" lIns="0" tIns="0" rIns="0" bIns="0" rtlCol="0" anchor="ctr"/>
          <a:lstStyle/>
          <a:p>
            <a:pPr marL="0" indent="0">
              <a:buNone/>
            </a:pPr>
            <a:r>
              <a:rPr lang="en-US" sz="1200" i="1" dirty="0">
                <a:solidFill>
                  <a:srgbClr val="6E7C88"/>
                </a:solidFill>
                <a:latin typeface="Calibri" pitchFamily="34" charset="0"/>
                <a:ea typeface="Calibri" pitchFamily="34" charset="-122"/>
                <a:cs typeface="Calibri" pitchFamily="34" charset="-120"/>
              </a:rPr>
              <a:t>Barman, Krishnamurthy and Vaish, EC 2018 · fPO is strictly stronger than PO</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1C2B36"/>
        </a:solidFill>
        <a:effectLst/>
      </p:bgPr>
    </p:bg>
    <p:spTree>
      <p:nvGrpSpPr>
        <p:cNvPr id="1" name=""/>
        <p:cNvGrpSpPr/>
        <p:nvPr/>
      </p:nvGrpSpPr>
      <p:grpSpPr>
        <a:xfrm>
          <a:off x="0" y="0"/>
          <a:ext cx="0" cy="0"/>
          <a:chOff x="0" y="0"/>
          <a:chExt cx="0" cy="0"/>
        </a:xfrm>
      </p:grpSpPr>
      <p:sp>
        <p:nvSpPr>
          <p:cNvPr id="2" name="Text 0"/>
          <p:cNvSpPr txBox="1"/>
          <p:nvPr/>
        </p:nvSpPr>
        <p:spPr>
          <a:xfrm>
            <a:off x="685800" y="1828800"/>
            <a:ext cx="2743200" cy="2011680"/>
          </a:xfrm>
          <a:prstGeom prst="rect">
            <a:avLst/>
          </a:prstGeom>
          <a:noFill/>
          <a:ln/>
        </p:spPr>
        <p:txBody>
          <a:bodyPr wrap="square" lIns="0" tIns="0" rIns="0" bIns="0" rtlCol="0" anchor="ctr"/>
          <a:lstStyle/>
          <a:p>
            <a:pPr marL="0" indent="0">
              <a:buNone/>
            </a:pPr>
            <a:r>
              <a:rPr lang="en-US" sz="13000" b="1" dirty="0">
                <a:solidFill>
                  <a:srgbClr val="3C4C58"/>
                </a:solidFill>
                <a:latin typeface="Cambria" pitchFamily="34" charset="0"/>
                <a:ea typeface="Cambria" pitchFamily="34" charset="-122"/>
                <a:cs typeface="Cambria" pitchFamily="34" charset="-120"/>
              </a:rPr>
              <a:t>7</a:t>
            </a:r>
            <a:endParaRPr lang="en-US" sz="13000" dirty="0"/>
          </a:p>
        </p:txBody>
      </p:sp>
      <p:sp>
        <p:nvSpPr>
          <p:cNvPr id="3" name="Text 1"/>
          <p:cNvSpPr txBox="1"/>
          <p:nvPr/>
        </p:nvSpPr>
        <p:spPr>
          <a:xfrm>
            <a:off x="3337560" y="2103120"/>
            <a:ext cx="8168335"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Open problems</a:t>
            </a:r>
            <a:endParaRPr lang="en-US" sz="4000" dirty="0"/>
          </a:p>
        </p:txBody>
      </p:sp>
      <p:sp>
        <p:nvSpPr>
          <p:cNvPr id="4" name="Text 2"/>
          <p:cNvSpPr txBox="1"/>
          <p:nvPr/>
        </p:nvSpPr>
        <p:spPr>
          <a:xfrm>
            <a:off x="3383280" y="3035808"/>
            <a:ext cx="7894015" cy="502920"/>
          </a:xfrm>
          <a:prstGeom prst="rect">
            <a:avLst/>
          </a:prstGeom>
          <a:noFill/>
          <a:ln/>
        </p:spPr>
        <p:txBody>
          <a:bodyPr wrap="square" lIns="0" tIns="0" rIns="0" bIns="0" rtlCol="0" anchor="ctr"/>
          <a:lstStyle/>
          <a:p>
            <a:pPr marL="0" indent="0">
              <a:buNone/>
            </a:pPr>
            <a:r>
              <a:rPr lang="en-US" sz="1700" dirty="0">
                <a:solidFill>
                  <a:srgbClr val="AFBECA"/>
                </a:solidFill>
                <a:latin typeface="Calibri" pitchFamily="34" charset="0"/>
                <a:ea typeface="Calibri" pitchFamily="34" charset="-122"/>
                <a:cs typeface="Calibri" pitchFamily="34" charset="-120"/>
              </a:rPr>
              <a:t>What is known, what moved recently, and what is left</a:t>
            </a:r>
            <a:endParaRPr lang="en-US" sz="1700" dirty="0"/>
          </a:p>
        </p:txBody>
      </p:sp>
      <p:sp>
        <p:nvSpPr>
          <p:cNvPr id="5" name="Text 3"/>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18</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7 · OPEN PROBLEMS</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Goods: the computational question</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19</a:t>
            </a:r>
            <a:endParaRPr lang="en-US" sz="1050" dirty="0"/>
          </a:p>
        </p:txBody>
      </p:sp>
      <p:sp>
        <p:nvSpPr>
          <p:cNvPr id="5" name="Shape 3"/>
          <p:cNvSpPr/>
          <p:nvPr/>
        </p:nvSpPr>
        <p:spPr>
          <a:xfrm>
            <a:off x="685800" y="1572768"/>
            <a:ext cx="10820095" cy="1188720"/>
          </a:xfrm>
          <a:prstGeom prst="roundRect">
            <a:avLst>
              <a:gd name="adj" fmla="val 3846"/>
            </a:avLst>
          </a:prstGeom>
          <a:solidFill>
            <a:srgbClr val="F1F4F6"/>
          </a:solidFill>
          <a:ln w="9525">
            <a:solidFill>
              <a:srgbClr val="F1F4F6"/>
            </a:solidFill>
            <a:prstDash val="solid"/>
          </a:ln>
        </p:spPr>
      </p:sp>
      <p:sp>
        <p:nvSpPr>
          <p:cNvPr id="6" name="Text 4"/>
          <p:cNvSpPr txBox="1"/>
          <p:nvPr/>
        </p:nvSpPr>
        <p:spPr>
          <a:xfrm>
            <a:off x="1051560" y="1828800"/>
            <a:ext cx="10088575" cy="73152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Does a polynomial-time algorithm produce an EF1 and Pareto optimal allocation of additive goods?</a:t>
            </a:r>
            <a:endParaRPr lang="en-US" sz="1900" dirty="0"/>
          </a:p>
        </p:txBody>
      </p:sp>
      <p:sp>
        <p:nvSpPr>
          <p:cNvPr id="7" name="Shape 5"/>
          <p:cNvSpPr/>
          <p:nvPr/>
        </p:nvSpPr>
        <p:spPr>
          <a:xfrm>
            <a:off x="685800" y="3017520"/>
            <a:ext cx="5181448" cy="2103120"/>
          </a:xfrm>
          <a:prstGeom prst="roundRect">
            <a:avLst>
              <a:gd name="adj" fmla="val 2174"/>
            </a:avLst>
          </a:prstGeom>
          <a:solidFill>
            <a:srgbClr val="FFFFFF"/>
          </a:solidFill>
          <a:ln w="9525">
            <a:solidFill>
              <a:srgbClr val="D3DAE0"/>
            </a:solidFill>
            <a:prstDash val="solid"/>
          </a:ln>
        </p:spPr>
      </p:sp>
      <p:sp>
        <p:nvSpPr>
          <p:cNvPr id="8" name="Text 6"/>
          <p:cNvSpPr txBox="1"/>
          <p:nvPr/>
        </p:nvSpPr>
        <p:spPr>
          <a:xfrm>
            <a:off x="1005840" y="321868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WHY IT IS HARD TO SETTLE</a:t>
            </a:r>
            <a:endParaRPr lang="en-US" sz="1500" dirty="0"/>
          </a:p>
        </p:txBody>
      </p:sp>
      <p:sp>
        <p:nvSpPr>
          <p:cNvPr id="9" name="Text 7"/>
          <p:cNvSpPr txBox="1"/>
          <p:nvPr/>
        </p:nvSpPr>
        <p:spPr>
          <a:xfrm>
            <a:off x="1005840" y="3639312"/>
            <a:ext cx="4541368" cy="13716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 only known existence proof runs through an optimum that is itself NP-hard to compute, and the market-based algorithms take time depending on the magnitude of the values.</a:t>
            </a:r>
            <a:endParaRPr lang="en-US" sz="1650" dirty="0"/>
          </a:p>
        </p:txBody>
      </p:sp>
      <p:sp>
        <p:nvSpPr>
          <p:cNvPr id="10" name="Shape 8"/>
          <p:cNvSpPr/>
          <p:nvPr/>
        </p:nvSpPr>
        <p:spPr>
          <a:xfrm>
            <a:off x="6324448" y="3017520"/>
            <a:ext cx="5181448" cy="2103120"/>
          </a:xfrm>
          <a:prstGeom prst="roundRect">
            <a:avLst>
              <a:gd name="adj" fmla="val 2174"/>
            </a:avLst>
          </a:prstGeom>
          <a:solidFill>
            <a:srgbClr val="FFFFFF"/>
          </a:solidFill>
          <a:ln w="9525">
            <a:solidFill>
              <a:srgbClr val="D3DAE0"/>
            </a:solidFill>
            <a:prstDash val="solid"/>
          </a:ln>
        </p:spPr>
      </p:sp>
      <p:sp>
        <p:nvSpPr>
          <p:cNvPr id="11" name="Text 9"/>
          <p:cNvSpPr txBox="1"/>
          <p:nvPr/>
        </p:nvSpPr>
        <p:spPr>
          <a:xfrm>
            <a:off x="6644488" y="321868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WHAT WOULD COUNT AS PROGRESS</a:t>
            </a:r>
            <a:endParaRPr lang="en-US" sz="1500" dirty="0"/>
          </a:p>
        </p:txBody>
      </p:sp>
      <p:sp>
        <p:nvSpPr>
          <p:cNvPr id="12" name="Text 10"/>
          <p:cNvSpPr txBox="1"/>
          <p:nvPr/>
        </p:nvSpPr>
        <p:spPr>
          <a:xfrm>
            <a:off x="6644488" y="3639312"/>
            <a:ext cx="4541368" cy="13716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An existence proof that does not go through a hard optimisation problem — or a hardness result showing that finding an EF1 and PO allocation is itself intractable.</a:t>
            </a:r>
            <a:endParaRPr lang="en-US" sz="1650" dirty="0"/>
          </a:p>
        </p:txBody>
      </p:sp>
      <p:sp>
        <p:nvSpPr>
          <p:cNvPr id="13" name="Text 11"/>
          <p:cNvSpPr txBox="1"/>
          <p:nvPr/>
        </p:nvSpPr>
        <p:spPr>
          <a:xfrm>
            <a:off x="685800" y="5394960"/>
            <a:ext cx="10820095" cy="45720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Note that the search problem is not obviously hard just because the optimum is: a witness exists, and we only need one.</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7 · OPEN PROBLEMS</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Chores: existence, recently resolved</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20</a:t>
            </a:r>
            <a:endParaRPr lang="en-US" sz="1050" dirty="0"/>
          </a:p>
        </p:txBody>
      </p:sp>
      <p:sp>
        <p:nvSpPr>
          <p:cNvPr id="5" name="Shape 3"/>
          <p:cNvSpPr/>
          <p:nvPr/>
        </p:nvSpPr>
        <p:spPr>
          <a:xfrm>
            <a:off x="685800" y="1572768"/>
            <a:ext cx="10820095" cy="1417320"/>
          </a:xfrm>
          <a:prstGeom prst="roundRect">
            <a:avLst>
              <a:gd name="adj" fmla="val 3226"/>
            </a:avLst>
          </a:prstGeom>
          <a:solidFill>
            <a:srgbClr val="FFFFFF"/>
          </a:solidFill>
          <a:ln w="19050">
            <a:solidFill>
              <a:srgbClr val="2E6E6B"/>
            </a:solidFill>
            <a:prstDash val="solid"/>
          </a:ln>
        </p:spPr>
      </p:sp>
      <p:sp>
        <p:nvSpPr>
          <p:cNvPr id="6" name="Text 4"/>
          <p:cNvSpPr txBox="1"/>
          <p:nvPr/>
        </p:nvSpPr>
        <p:spPr>
          <a:xfrm>
            <a:off x="1051560" y="1755648"/>
            <a:ext cx="10088575" cy="310896"/>
          </a:xfrm>
          <a:prstGeom prst="rect">
            <a:avLst/>
          </a:prstGeom>
          <a:noFill/>
          <a:ln/>
        </p:spPr>
        <p:txBody>
          <a:bodyPr wrap="square" lIns="0" tIns="0" rIns="0" bIns="0" rtlCol="0" anchor="ctr"/>
          <a:lstStyle/>
          <a:p>
            <a:pPr marL="0" indent="0">
              <a:buNone/>
            </a:pPr>
            <a:r>
              <a:rPr lang="en-US" sz="1500" b="1" kern="0" spc="50" dirty="0">
                <a:solidFill>
                  <a:srgbClr val="2E6E6B"/>
                </a:solidFill>
                <a:latin typeface="Calibri" pitchFamily="34" charset="0"/>
                <a:ea typeface="Calibri" pitchFamily="34" charset="-122"/>
                <a:cs typeface="Calibri" pitchFamily="34" charset="-120"/>
              </a:rPr>
              <a:t>THEOREM (MAHARA, SODA 2026)</a:t>
            </a:r>
            <a:endParaRPr lang="en-US" sz="1500" dirty="0"/>
          </a:p>
        </p:txBody>
      </p:sp>
      <p:sp>
        <p:nvSpPr>
          <p:cNvPr id="7" name="Text 5"/>
          <p:cNvSpPr txBox="1"/>
          <p:nvPr/>
        </p:nvSpPr>
        <p:spPr>
          <a:xfrm>
            <a:off x="1051560" y="2157984"/>
            <a:ext cx="10088575" cy="731520"/>
          </a:xfrm>
          <a:prstGeom prst="rect">
            <a:avLst/>
          </a:prstGeom>
          <a:noFill/>
          <a:ln/>
        </p:spPr>
        <p:txBody>
          <a:bodyPr wrap="square" lIns="0" tIns="0" rIns="0" bIns="0" rtlCol="0" anchor="t"/>
          <a:lstStyle/>
          <a:p>
            <a:pPr marL="0" indent="0" algn="l">
              <a:lnSpc>
                <a:spcPts val="2484"/>
              </a:lnSpc>
              <a:buNone/>
            </a:pPr>
            <a:r>
              <a:rPr lang="en-US" sz="1800" b="1" dirty="0">
                <a:solidFill>
                  <a:srgbClr val="1C2B36"/>
                </a:solidFill>
                <a:latin typeface="Calibri" pitchFamily="34" charset="0"/>
                <a:ea typeface="Calibri" pitchFamily="34" charset="-122"/>
                <a:cs typeface="Calibri" pitchFamily="34" charset="-120"/>
              </a:rPr>
              <a:t>For additive cost functions, an allocation of indivisible chores that is both EF1 and Pareto optimal always exists.</a:t>
            </a:r>
            <a:endParaRPr lang="en-US" sz="1800" dirty="0"/>
          </a:p>
        </p:txBody>
      </p:sp>
      <p:sp>
        <p:nvSpPr>
          <p:cNvPr id="8" name="Shape 6"/>
          <p:cNvSpPr/>
          <p:nvPr/>
        </p:nvSpPr>
        <p:spPr>
          <a:xfrm>
            <a:off x="685800" y="3246120"/>
            <a:ext cx="5181448" cy="1965960"/>
          </a:xfrm>
          <a:prstGeom prst="roundRect">
            <a:avLst>
              <a:gd name="adj" fmla="val 2326"/>
            </a:avLst>
          </a:prstGeom>
          <a:solidFill>
            <a:srgbClr val="F1F4F6"/>
          </a:solidFill>
          <a:ln w="9525">
            <a:solidFill>
              <a:srgbClr val="F1F4F6"/>
            </a:solidFill>
            <a:prstDash val="solid"/>
          </a:ln>
        </p:spPr>
      </p:sp>
      <p:sp>
        <p:nvSpPr>
          <p:cNvPr id="9" name="Text 7"/>
          <p:cNvSpPr txBox="1"/>
          <p:nvPr/>
        </p:nvSpPr>
        <p:spPr>
          <a:xfrm>
            <a:off x="1005840" y="3438144"/>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HOW IT IS PROVED</a:t>
            </a:r>
            <a:endParaRPr lang="en-US" sz="1500" dirty="0"/>
          </a:p>
        </p:txBody>
      </p:sp>
      <p:sp>
        <p:nvSpPr>
          <p:cNvPr id="10" name="Text 8"/>
          <p:cNvSpPr txBox="1"/>
          <p:nvPr/>
        </p:nvSpPr>
        <p:spPr>
          <a:xfrm>
            <a:off x="1005840" y="3858768"/>
            <a:ext cx="4541368" cy="11887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Not by a welfare function — Part 6 rules that out. The argument combines a fixed-point theorem with a discrete algorithm, and is non-constructive.</a:t>
            </a:r>
            <a:endParaRPr lang="en-US" sz="1650" dirty="0"/>
          </a:p>
        </p:txBody>
      </p:sp>
      <p:sp>
        <p:nvSpPr>
          <p:cNvPr id="11" name="Shape 9"/>
          <p:cNvSpPr/>
          <p:nvPr/>
        </p:nvSpPr>
        <p:spPr>
          <a:xfrm>
            <a:off x="6324448" y="3246120"/>
            <a:ext cx="5181448" cy="1965960"/>
          </a:xfrm>
          <a:prstGeom prst="roundRect">
            <a:avLst>
              <a:gd name="adj" fmla="val 2326"/>
            </a:avLst>
          </a:prstGeom>
          <a:solidFill>
            <a:srgbClr val="F1F4F6"/>
          </a:solidFill>
          <a:ln w="9525">
            <a:solidFill>
              <a:srgbClr val="F1F4F6"/>
            </a:solidFill>
            <a:prstDash val="solid"/>
          </a:ln>
        </p:spPr>
      </p:sp>
      <p:sp>
        <p:nvSpPr>
          <p:cNvPr id="12" name="Text 10"/>
          <p:cNvSpPr txBox="1"/>
          <p:nvPr/>
        </p:nvSpPr>
        <p:spPr>
          <a:xfrm>
            <a:off x="6644488" y="3438144"/>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WHAT REMAINS OPEN</a:t>
            </a:r>
            <a:endParaRPr lang="en-US" sz="1500" dirty="0"/>
          </a:p>
        </p:txBody>
      </p:sp>
      <p:sp>
        <p:nvSpPr>
          <p:cNvPr id="13" name="Text 11"/>
          <p:cNvSpPr txBox="1"/>
          <p:nvPr/>
        </p:nvSpPr>
        <p:spPr>
          <a:xfrm>
            <a:off x="6644488" y="3858768"/>
            <a:ext cx="4541368" cy="11887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 polynomial-time algorithm; and EF1 with fractional PO, known only for special cases such as bivalued costs, three agents, or two cost functions.</a:t>
            </a:r>
            <a:endParaRPr lang="en-US" sz="1650" dirty="0"/>
          </a:p>
        </p:txBody>
      </p:sp>
      <p:sp>
        <p:nvSpPr>
          <p:cNvPr id="14" name="Text 12"/>
          <p:cNvSpPr txBox="1"/>
          <p:nvPr/>
        </p:nvSpPr>
        <p:spPr>
          <a:xfrm>
            <a:off x="685800" y="6309360"/>
            <a:ext cx="10088575" cy="274320"/>
          </a:xfrm>
          <a:prstGeom prst="rect">
            <a:avLst/>
          </a:prstGeom>
          <a:noFill/>
          <a:ln/>
        </p:spPr>
        <p:txBody>
          <a:bodyPr wrap="square" lIns="0" tIns="0" rIns="0" bIns="0" rtlCol="0" anchor="ctr"/>
          <a:lstStyle/>
          <a:p>
            <a:pPr marL="0" indent="0">
              <a:buNone/>
            </a:pPr>
            <a:r>
              <a:rPr lang="en-US" sz="1200" i="1" dirty="0">
                <a:solidFill>
                  <a:srgbClr val="6E7C88"/>
                </a:solidFill>
                <a:latin typeface="Calibri" pitchFamily="34" charset="0"/>
                <a:ea typeface="Calibri" pitchFamily="34" charset="-122"/>
                <a:cs typeface="Calibri" pitchFamily="34" charset="-120"/>
              </a:rPr>
              <a:t>arXiv:2507.09544 · this result is very recent, so check for developments before relying on the surrounding literature</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7 · OPEN PROBLEMS</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Mixtures: still open</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21</a:t>
            </a:r>
            <a:endParaRPr lang="en-US" sz="1050" dirty="0"/>
          </a:p>
        </p:txBody>
      </p:sp>
      <p:sp>
        <p:nvSpPr>
          <p:cNvPr id="5" name="Shape 3"/>
          <p:cNvSpPr/>
          <p:nvPr/>
        </p:nvSpPr>
        <p:spPr>
          <a:xfrm>
            <a:off x="685800" y="1572768"/>
            <a:ext cx="10820095" cy="1188720"/>
          </a:xfrm>
          <a:prstGeom prst="roundRect">
            <a:avLst>
              <a:gd name="adj" fmla="val 3846"/>
            </a:avLst>
          </a:prstGeom>
          <a:solidFill>
            <a:srgbClr val="F1F4F6"/>
          </a:solidFill>
          <a:ln w="9525">
            <a:solidFill>
              <a:srgbClr val="F1F4F6"/>
            </a:solidFill>
            <a:prstDash val="solid"/>
          </a:ln>
        </p:spPr>
      </p:sp>
      <p:sp>
        <p:nvSpPr>
          <p:cNvPr id="6" name="Text 4"/>
          <p:cNvSpPr txBox="1"/>
          <p:nvPr/>
        </p:nvSpPr>
        <p:spPr>
          <a:xfrm>
            <a:off x="1051560" y="1828800"/>
            <a:ext cx="10088575" cy="73152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Does an EF1 and Pareto optimal allocation always exist for additive mixed manna?</a:t>
            </a:r>
            <a:endParaRPr lang="en-US" sz="1900" dirty="0"/>
          </a:p>
        </p:txBody>
      </p:sp>
      <p:sp>
        <p:nvSpPr>
          <p:cNvPr id="7" name="Shape 5"/>
          <p:cNvSpPr/>
          <p:nvPr/>
        </p:nvSpPr>
        <p:spPr>
          <a:xfrm>
            <a:off x="685800" y="3017520"/>
            <a:ext cx="5181448" cy="2011680"/>
          </a:xfrm>
          <a:prstGeom prst="roundRect">
            <a:avLst>
              <a:gd name="adj" fmla="val 2273"/>
            </a:avLst>
          </a:prstGeom>
          <a:solidFill>
            <a:srgbClr val="FFFFFF"/>
          </a:solidFill>
          <a:ln w="9525">
            <a:solidFill>
              <a:srgbClr val="D3DAE0"/>
            </a:solidFill>
            <a:prstDash val="solid"/>
          </a:ln>
        </p:spPr>
      </p:sp>
      <p:sp>
        <p:nvSpPr>
          <p:cNvPr id="8" name="Text 6"/>
          <p:cNvSpPr txBox="1"/>
          <p:nvPr/>
        </p:nvSpPr>
        <p:spPr>
          <a:xfrm>
            <a:off x="1005840" y="321868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KNOWN</a:t>
            </a:r>
            <a:endParaRPr lang="en-US" sz="1500" dirty="0"/>
          </a:p>
        </p:txBody>
      </p:sp>
      <p:sp>
        <p:nvSpPr>
          <p:cNvPr id="9" name="Text 7"/>
          <p:cNvSpPr txBox="1"/>
          <p:nvPr/>
        </p:nvSpPr>
        <p:spPr>
          <a:xfrm>
            <a:off x="1005840" y="3639312"/>
            <a:ext cx="4541368" cy="1280160"/>
          </a:xfrm>
          <a:prstGeom prst="rect">
            <a:avLst/>
          </a:prstGeom>
          <a:noFill/>
          <a:ln/>
        </p:spPr>
        <p:txBody>
          <a:bodyPr wrap="square" lIns="0" tIns="0" rIns="0" bIns="0" rtlCol="0" anchor="t"/>
          <a:lstStyle/>
          <a:p>
            <a:pPr marL="203200" indent="-203200">
              <a:lnSpc>
                <a:spcPts val="2160"/>
              </a:lnSpc>
              <a:spcAft>
                <a:spcPts val="500"/>
              </a:spcAft>
              <a:buSzPct val="100000"/>
              <a:buChar char="–"/>
            </a:pPr>
            <a:r>
              <a:rPr lang="en-US" sz="1600" dirty="0">
                <a:solidFill>
                  <a:srgbClr val="2E3A44"/>
                </a:solidFill>
                <a:latin typeface="Calibri" pitchFamily="34" charset="0"/>
                <a:ea typeface="Calibri" pitchFamily="34" charset="-122"/>
                <a:cs typeface="Calibri" pitchFamily="34" charset="-120"/>
              </a:rPr>
              <a:t>Two agents.</a:t>
            </a:r>
            <a:endParaRPr lang="en-US" sz="1600" dirty="0"/>
          </a:p>
          <a:p>
            <a:pPr marL="203200" indent="-203200">
              <a:lnSpc>
                <a:spcPts val="2160"/>
              </a:lnSpc>
              <a:spcAft>
                <a:spcPts val="500"/>
              </a:spcAft>
              <a:buSzPct val="100000"/>
              <a:buChar char="–"/>
            </a:pPr>
            <a:r>
              <a:rPr lang="en-US" sz="1600" dirty="0">
                <a:solidFill>
                  <a:srgbClr val="2E3A44"/>
                </a:solidFill>
                <a:latin typeface="Calibri" pitchFamily="34" charset="0"/>
                <a:ea typeface="Calibri" pitchFamily="34" charset="-122"/>
                <a:cs typeface="Calibri" pitchFamily="34" charset="-120"/>
              </a:rPr>
              <a:t>Identical or ternary valuations.</a:t>
            </a:r>
            <a:endParaRPr lang="en-US" sz="1600" dirty="0"/>
          </a:p>
          <a:p>
            <a:pPr marL="203200" indent="-203200">
              <a:lnSpc>
                <a:spcPts val="2160"/>
              </a:lnSpc>
              <a:spcAft>
                <a:spcPts val="500"/>
              </a:spcAft>
              <a:buSzPct val="100000"/>
              <a:buChar char="–"/>
            </a:pPr>
            <a:r>
              <a:rPr lang="en-US" sz="1600" dirty="0">
                <a:solidFill>
                  <a:srgbClr val="2E3A44"/>
                </a:solidFill>
                <a:latin typeface="Calibri" pitchFamily="34" charset="0"/>
                <a:ea typeface="Calibri" pitchFamily="34" charset="-122"/>
                <a:cs typeface="Calibri" pitchFamily="34" charset="-120"/>
              </a:rPr>
              <a:t>EF1 alone, for all doubly monotone instances — Part 5.</a:t>
            </a:r>
            <a:endParaRPr lang="en-US" sz="1600" dirty="0"/>
          </a:p>
        </p:txBody>
      </p:sp>
      <p:sp>
        <p:nvSpPr>
          <p:cNvPr id="10" name="Shape 8"/>
          <p:cNvSpPr/>
          <p:nvPr/>
        </p:nvSpPr>
        <p:spPr>
          <a:xfrm>
            <a:off x="6324448" y="3017520"/>
            <a:ext cx="5181448" cy="2011680"/>
          </a:xfrm>
          <a:prstGeom prst="roundRect">
            <a:avLst>
              <a:gd name="adj" fmla="val 2273"/>
            </a:avLst>
          </a:prstGeom>
          <a:solidFill>
            <a:srgbClr val="FFFFFF"/>
          </a:solidFill>
          <a:ln w="15875">
            <a:solidFill>
              <a:srgbClr val="B4532A"/>
            </a:solidFill>
            <a:prstDash val="solid"/>
          </a:ln>
        </p:spPr>
      </p:sp>
      <p:sp>
        <p:nvSpPr>
          <p:cNvPr id="11" name="Text 9"/>
          <p:cNvSpPr txBox="1"/>
          <p:nvPr/>
        </p:nvSpPr>
        <p:spPr>
          <a:xfrm>
            <a:off x="6644488" y="321868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OPEN</a:t>
            </a:r>
            <a:endParaRPr lang="en-US" sz="1500" dirty="0"/>
          </a:p>
        </p:txBody>
      </p:sp>
      <p:sp>
        <p:nvSpPr>
          <p:cNvPr id="12" name="Text 10"/>
          <p:cNvSpPr txBox="1"/>
          <p:nvPr/>
        </p:nvSpPr>
        <p:spPr>
          <a:xfrm>
            <a:off x="6644488" y="3639312"/>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Three agents. Neither the goods proof nor the chores proof survives a change of sign, and current work settles for relaxations of EF1 rather than the real thing.</a:t>
            </a:r>
            <a:endParaRPr lang="en-US" sz="1650" dirty="0"/>
          </a:p>
        </p:txBody>
      </p:sp>
      <p:sp>
        <p:nvSpPr>
          <p:cNvPr id="13" name="Text 11"/>
          <p:cNvSpPr txBox="1"/>
          <p:nvPr/>
        </p:nvSpPr>
        <p:spPr>
          <a:xfrm>
            <a:off x="685800" y="5303520"/>
            <a:ext cx="10820095" cy="457200"/>
          </a:xfrm>
          <a:prstGeom prst="rect">
            <a:avLst/>
          </a:prstGeom>
          <a:noFill/>
          <a:ln/>
        </p:spPr>
        <p:txBody>
          <a:bodyPr wrap="square" lIns="0" tIns="0" rIns="0" bIns="0" rtlCol="0" anchor="t"/>
          <a:lstStyle/>
          <a:p>
            <a:pPr marL="0" indent="0" algn="l">
              <a:lnSpc>
                <a:spcPts val="2277"/>
              </a:lnSpc>
              <a:buNone/>
            </a:pPr>
            <a:r>
              <a:rPr lang="en-US" sz="1650" i="1" dirty="0">
                <a:solidFill>
                  <a:srgbClr val="1C2B36"/>
                </a:solidFill>
                <a:latin typeface="Calibri" pitchFamily="34" charset="0"/>
                <a:ea typeface="Calibri" pitchFamily="34" charset="-122"/>
                <a:cs typeface="Calibri" pitchFamily="34" charset="-120"/>
              </a:rPr>
              <a:t>Mixed instances are not a formal generalisation of both cases — they are their own problem, and it is the open one.</a:t>
            </a:r>
            <a:endParaRPr lang="en-US" sz="16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7 · OPEN PROBLEMS</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Beyond additivity, and beyond EF1</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22</a:t>
            </a:r>
            <a:endParaRPr lang="en-US" sz="1050" dirty="0"/>
          </a:p>
        </p:txBody>
      </p:sp>
      <p:sp>
        <p:nvSpPr>
          <p:cNvPr id="5" name="Shape 3"/>
          <p:cNvSpPr/>
          <p:nvPr/>
        </p:nvSpPr>
        <p:spPr>
          <a:xfrm>
            <a:off x="685800" y="1627632"/>
            <a:ext cx="3301898" cy="2743200"/>
          </a:xfrm>
          <a:prstGeom prst="roundRect">
            <a:avLst>
              <a:gd name="adj" fmla="val 1667"/>
            </a:avLst>
          </a:prstGeom>
          <a:solidFill>
            <a:srgbClr val="F1F4F6"/>
          </a:solidFill>
          <a:ln w="9525">
            <a:solidFill>
              <a:srgbClr val="F1F4F6"/>
            </a:solidFill>
            <a:prstDash val="solid"/>
          </a:ln>
        </p:spPr>
      </p:sp>
      <p:sp>
        <p:nvSpPr>
          <p:cNvPr id="6" name="Text 4"/>
          <p:cNvSpPr txBox="1"/>
          <p:nvPr/>
        </p:nvSpPr>
        <p:spPr>
          <a:xfrm>
            <a:off x="960120" y="1847088"/>
            <a:ext cx="2753258" cy="310896"/>
          </a:xfrm>
          <a:prstGeom prst="rect">
            <a:avLst/>
          </a:prstGeom>
          <a:noFill/>
          <a:ln/>
        </p:spPr>
        <p:txBody>
          <a:bodyPr wrap="square" lIns="0" tIns="0" rIns="0" bIns="0" rtlCol="0" anchor="ctr"/>
          <a:lstStyle/>
          <a:p>
            <a:pPr marL="0" indent="0">
              <a:buNone/>
            </a:pPr>
            <a:r>
              <a:rPr lang="en-US" sz="1450" b="1" kern="0" spc="50" dirty="0">
                <a:solidFill>
                  <a:srgbClr val="B4532A"/>
                </a:solidFill>
                <a:latin typeface="Calibri" pitchFamily="34" charset="0"/>
                <a:ea typeface="Calibri" pitchFamily="34" charset="-122"/>
                <a:cs typeface="Calibri" pitchFamily="34" charset="-120"/>
              </a:rPr>
              <a:t>SUBMODULAR GOODS</a:t>
            </a:r>
            <a:endParaRPr lang="en-US" sz="1450" dirty="0"/>
          </a:p>
        </p:txBody>
      </p:sp>
      <p:sp>
        <p:nvSpPr>
          <p:cNvPr id="7" name="Text 5"/>
          <p:cNvSpPr txBox="1"/>
          <p:nvPr/>
        </p:nvSpPr>
        <p:spPr>
          <a:xfrm>
            <a:off x="960120" y="2304288"/>
            <a:ext cx="2753258" cy="19202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Does EF1 with PO exist? No.</a:t>
            </a:r>
            <a:endParaRPr lang="en-US" sz="1650" dirty="0"/>
          </a:p>
        </p:txBody>
      </p:sp>
      <p:sp>
        <p:nvSpPr>
          <p:cNvPr id="11" name="Shape 9"/>
          <p:cNvSpPr/>
          <p:nvPr/>
        </p:nvSpPr>
        <p:spPr>
          <a:xfrm>
            <a:off x="8203997" y="1627632"/>
            <a:ext cx="3301898" cy="2743200"/>
          </a:xfrm>
          <a:prstGeom prst="roundRect">
            <a:avLst>
              <a:gd name="adj" fmla="val 1667"/>
            </a:avLst>
          </a:prstGeom>
          <a:solidFill>
            <a:srgbClr val="F1F4F6"/>
          </a:solidFill>
          <a:ln w="9525">
            <a:solidFill>
              <a:srgbClr val="F1F4F6"/>
            </a:solidFill>
            <a:prstDash val="solid"/>
          </a:ln>
        </p:spPr>
      </p:sp>
      <p:sp>
        <p:nvSpPr>
          <p:cNvPr id="12" name="Text 10"/>
          <p:cNvSpPr txBox="1"/>
          <p:nvPr/>
        </p:nvSpPr>
        <p:spPr>
          <a:xfrm>
            <a:off x="8478317" y="1847088"/>
            <a:ext cx="2753258" cy="310896"/>
          </a:xfrm>
          <a:prstGeom prst="rect">
            <a:avLst/>
          </a:prstGeom>
          <a:noFill/>
          <a:ln/>
        </p:spPr>
        <p:txBody>
          <a:bodyPr wrap="square" lIns="0" tIns="0" rIns="0" bIns="0" rtlCol="0" anchor="ctr"/>
          <a:lstStyle/>
          <a:p>
            <a:pPr marL="0" indent="0">
              <a:buNone/>
            </a:pPr>
            <a:r>
              <a:rPr lang="en-US" sz="1450" b="1" kern="0" spc="50" dirty="0">
                <a:solidFill>
                  <a:srgbClr val="B4532A"/>
                </a:solidFill>
                <a:latin typeface="Calibri" pitchFamily="34" charset="0"/>
                <a:ea typeface="Calibri" pitchFamily="34" charset="-122"/>
                <a:cs typeface="Calibri" pitchFamily="34" charset="-120"/>
              </a:rPr>
              <a:t>WEIGHTED AND CONSTRAINED</a:t>
            </a:r>
            <a:endParaRPr lang="en-US" sz="1450" dirty="0"/>
          </a:p>
        </p:txBody>
      </p:sp>
      <p:sp>
        <p:nvSpPr>
          <p:cNvPr id="13" name="Text 11"/>
          <p:cNvSpPr txBox="1"/>
          <p:nvPr/>
        </p:nvSpPr>
        <p:spPr>
          <a:xfrm>
            <a:off x="8478317" y="2304288"/>
            <a:ext cx="2753258" cy="19202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Weighted EF1 with PO; cardinality, matroid and category constraints; and best-of-both-worlds guarantees combining ex-ante EF with ex-post EF1.</a:t>
            </a:r>
            <a:endParaRPr lang="en-US" sz="16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7 · OPEN PROBLEMS</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landscape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23</a:t>
            </a:r>
            <a:endParaRPr lang="en-US" sz="1050" dirty="0"/>
          </a:p>
        </p:txBody>
      </p:sp>
      <p:graphicFrame>
        <p:nvGraphicFramePr>
          <p:cNvPr id="24" name="Table 0"/>
          <p:cNvGraphicFramePr>
            <a:graphicFrameLocks noGrp="1"/>
          </p:cNvGraphicFramePr>
          <p:nvPr>
            <p:extLst>
              <p:ext uri="{D42A27DB-BD31-4B8C-83A1-F6EECF244321}">
                <p14:modId xmlns:p14="http://schemas.microsoft.com/office/powerpoint/2010/main" val="3862796859"/>
              </p:ext>
            </p:extLst>
          </p:nvPr>
        </p:nvGraphicFramePr>
        <p:xfrm>
          <a:off x="685800" y="1645920"/>
          <a:ext cx="10817352" cy="3401568"/>
        </p:xfrm>
        <a:graphic>
          <a:graphicData uri="http://schemas.openxmlformats.org/drawingml/2006/table">
            <a:tbl>
              <a:tblPr/>
              <a:tblGrid>
                <a:gridCol w="3840480">
                  <a:extLst>
                    <a:ext uri="{9D8B030D-6E8A-4147-A177-3AD203B41FA5}">
                      <a16:colId xmlns:a16="http://schemas.microsoft.com/office/drawing/2014/main" val="20000"/>
                    </a:ext>
                  </a:extLst>
                </a:gridCol>
                <a:gridCol w="2331720">
                  <a:extLst>
                    <a:ext uri="{9D8B030D-6E8A-4147-A177-3AD203B41FA5}">
                      <a16:colId xmlns:a16="http://schemas.microsoft.com/office/drawing/2014/main" val="20001"/>
                    </a:ext>
                  </a:extLst>
                </a:gridCol>
                <a:gridCol w="2331720">
                  <a:extLst>
                    <a:ext uri="{9D8B030D-6E8A-4147-A177-3AD203B41FA5}">
                      <a16:colId xmlns:a16="http://schemas.microsoft.com/office/drawing/2014/main" val="20002"/>
                    </a:ext>
                  </a:extLst>
                </a:gridCol>
                <a:gridCol w="2313432">
                  <a:extLst>
                    <a:ext uri="{9D8B030D-6E8A-4147-A177-3AD203B41FA5}">
                      <a16:colId xmlns:a16="http://schemas.microsoft.com/office/drawing/2014/main" val="20003"/>
                    </a:ext>
                  </a:extLst>
                </a:gridCol>
              </a:tblGrid>
              <a:tr h="566928">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additive goods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additive chores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mixed manna</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566928">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EF1 alone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 polynomial</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 polynomial</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 polynomial</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566928">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EF1 + PO exists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 — Nash welfare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yes — 2026</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open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566928">
                <a:tc>
                  <a:txBody>
                    <a:bodyPr/>
                    <a:lstStyle/>
                    <a:p>
                      <a:pPr marL="0" indent="0" algn="l">
                        <a:buNone/>
                      </a:pPr>
                      <a:r>
                        <a:rPr lang="en-US" sz="1500" b="1" dirty="0">
                          <a:solidFill>
                            <a:srgbClr val="1C2B36"/>
                          </a:solidFill>
                          <a:latin typeface="Calibri" pitchFamily="34" charset="0"/>
                          <a:ea typeface="Calibri" pitchFamily="34" charset="-122"/>
                          <a:cs typeface="Calibri" pitchFamily="34" charset="-120"/>
                        </a:rPr>
                        <a:t>EF1 + PO in polynomial time</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open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open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open</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566928">
                <a:tc>
                  <a:txBody>
                    <a:bodyPr/>
                    <a:lstStyle/>
                    <a:p>
                      <a:pPr marL="0" indent="0" algn="l">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4"/>
                  </a:ext>
                </a:extLst>
              </a:tr>
              <a:tr h="566928">
                <a:tc>
                  <a:txBody>
                    <a:bodyPr/>
                    <a:lstStyle/>
                    <a:p>
                      <a:pPr marL="0" indent="0" algn="l">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3207260360"/>
                  </a:ext>
                </a:extLst>
              </a:tr>
            </a:tbl>
          </a:graphicData>
        </a:graphic>
      </p:graphicFrame>
      <p:sp>
        <p:nvSpPr>
          <p:cNvPr id="6" name="Shape 3"/>
          <p:cNvSpPr/>
          <p:nvPr/>
        </p:nvSpPr>
        <p:spPr>
          <a:xfrm>
            <a:off x="685800" y="4617720"/>
            <a:ext cx="10820095" cy="1188720"/>
          </a:xfrm>
          <a:prstGeom prst="roundRect">
            <a:avLst>
              <a:gd name="adj" fmla="val 3846"/>
            </a:avLst>
          </a:prstGeom>
          <a:solidFill>
            <a:srgbClr val="F1F4F6"/>
          </a:solidFill>
          <a:ln w="9525">
            <a:solidFill>
              <a:srgbClr val="F1F4F6"/>
            </a:solidFill>
            <a:prstDash val="solid"/>
          </a:ln>
        </p:spPr>
      </p:sp>
      <p:sp>
        <p:nvSpPr>
          <p:cNvPr id="7" name="Text 4"/>
          <p:cNvSpPr txBox="1"/>
          <p:nvPr/>
        </p:nvSpPr>
        <p:spPr>
          <a:xfrm>
            <a:off x="1051560" y="4864608"/>
            <a:ext cx="10088575" cy="77724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Exactly one cell in this table was closed by the argument we proved today: EF1 with PO for additive goods. Every other positive entry needed a different idea, and most cells are still open.</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2977</Words>
  <Application>Microsoft Office PowerPoint</Application>
  <PresentationFormat>Widescreen</PresentationFormat>
  <Paragraphs>301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EF1 and Pareto Optimality — Lecture 3</dc:title>
  <dc:subject>PptxGenJS Presentation</dc:subject>
  <dc:creator>Lecture notes</dc:creator>
  <cp:lastModifiedBy>Zaphod</cp:lastModifiedBy>
  <cp:revision>5</cp:revision>
  <dcterms:created xsi:type="dcterms:W3CDTF">2026-09-16T02:17:34Z</dcterms:created>
  <dcterms:modified xsi:type="dcterms:W3CDTF">2026-09-16T04:47:39Z</dcterms:modified>
</cp:coreProperties>
</file>