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394" r:id="rId3"/>
    <p:sldId id="321" r:id="rId4"/>
    <p:sldId id="329" r:id="rId5"/>
    <p:sldId id="330" r:id="rId6"/>
    <p:sldId id="331" r:id="rId7"/>
    <p:sldId id="355" r:id="rId8"/>
    <p:sldId id="332" r:id="rId9"/>
    <p:sldId id="333" r:id="rId10"/>
    <p:sldId id="354" r:id="rId11"/>
    <p:sldId id="374" r:id="rId12"/>
    <p:sldId id="342" r:id="rId13"/>
    <p:sldId id="377" r:id="rId14"/>
    <p:sldId id="258" r:id="rId15"/>
    <p:sldId id="267" r:id="rId16"/>
    <p:sldId id="274" r:id="rId17"/>
    <p:sldId id="260" r:id="rId18"/>
    <p:sldId id="268" r:id="rId19"/>
    <p:sldId id="261" r:id="rId20"/>
    <p:sldId id="262" r:id="rId21"/>
    <p:sldId id="315" r:id="rId22"/>
    <p:sldId id="270" r:id="rId23"/>
    <p:sldId id="286" r:id="rId24"/>
    <p:sldId id="287" r:id="rId25"/>
    <p:sldId id="291" r:id="rId26"/>
    <p:sldId id="292" r:id="rId27"/>
    <p:sldId id="357" r:id="rId28"/>
    <p:sldId id="359" r:id="rId29"/>
    <p:sldId id="316" r:id="rId30"/>
    <p:sldId id="314" r:id="rId31"/>
    <p:sldId id="272" r:id="rId32"/>
    <p:sldId id="319" r:id="rId33"/>
    <p:sldId id="302" r:id="rId34"/>
    <p:sldId id="320" r:id="rId35"/>
    <p:sldId id="387" r:id="rId36"/>
    <p:sldId id="305" r:id="rId37"/>
    <p:sldId id="388" r:id="rId38"/>
    <p:sldId id="307" r:id="rId39"/>
    <p:sldId id="311" r:id="rId40"/>
    <p:sldId id="313" r:id="rId41"/>
    <p:sldId id="362" r:id="rId42"/>
    <p:sldId id="389" r:id="rId43"/>
    <p:sldId id="312" r:id="rId44"/>
    <p:sldId id="294" r:id="rId45"/>
    <p:sldId id="273" r:id="rId46"/>
    <p:sldId id="289" r:id="rId47"/>
    <p:sldId id="290" r:id="rId48"/>
    <p:sldId id="288" r:id="rId49"/>
    <p:sldId id="345" r:id="rId50"/>
    <p:sldId id="346" r:id="rId51"/>
    <p:sldId id="347" r:id="rId52"/>
    <p:sldId id="348" r:id="rId53"/>
    <p:sldId id="349" r:id="rId54"/>
    <p:sldId id="353" r:id="rId55"/>
    <p:sldId id="309" r:id="rId56"/>
    <p:sldId id="310" r:id="rId57"/>
    <p:sldId id="360" r:id="rId58"/>
    <p:sldId id="361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75" r:id="rId71"/>
    <p:sldId id="378" r:id="rId72"/>
    <p:sldId id="379" r:id="rId73"/>
    <p:sldId id="380" r:id="rId74"/>
    <p:sldId id="381" r:id="rId75"/>
    <p:sldId id="382" r:id="rId76"/>
    <p:sldId id="383" r:id="rId77"/>
    <p:sldId id="384" r:id="rId78"/>
    <p:sldId id="390" r:id="rId79"/>
    <p:sldId id="391" r:id="rId80"/>
    <p:sldId id="392" r:id="rId81"/>
    <p:sldId id="393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9059" autoAdjust="0"/>
  </p:normalViewPr>
  <p:slideViewPr>
    <p:cSldViewPr>
      <p:cViewPr varScale="1">
        <p:scale>
          <a:sx n="76" d="100"/>
          <a:sy n="76" d="100"/>
        </p:scale>
        <p:origin x="-23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BD872-7403-4D3F-866C-102FF4695A93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61C00-5988-4D9B-B80F-3C0DD4EBF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97BC-6561-41DB-83DD-760536B1A8CB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97BC-6561-41DB-83DD-760536B1A8CB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97BC-6561-41DB-83DD-760536B1A8CB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97BC-6561-41DB-83DD-760536B1A8CB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97BC-6561-41DB-83DD-760536B1A8CB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97BC-6561-41DB-83DD-760536B1A8CB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97BC-6561-41DB-83DD-760536B1A8CB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97BC-6561-41DB-83DD-760536B1A8CB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32ACD575-C866-4A61-8A1B-29F2C4698E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76200" y="609600"/>
            <a:ext cx="457200" cy="304800"/>
          </a:xfrm>
          <a:prstGeom prst="triangle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457200" y="609600"/>
            <a:ext cx="457200" cy="304800"/>
          </a:xfrm>
          <a:prstGeom prst="triangle">
            <a:avLst>
              <a:gd name="adj" fmla="val 5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43000"/>
            <a:ext cx="838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97BC-6561-41DB-83DD-760536B1A8CB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97BC-6561-41DB-83DD-760536B1A8CB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97BC-6561-41DB-83DD-760536B1A8CB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F97BC-6561-41DB-83DD-760536B1A8CB}" type="datetimeFigureOut">
              <a:rPr lang="en-US" smtClean="0"/>
              <a:pPr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D575-C866-4A61-8A1B-29F2C4698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4.jpeg"/><Relationship Id="rId7" Type="http://schemas.openxmlformats.org/officeDocument/2006/relationships/image" Target="../media/image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4.jpeg"/><Relationship Id="rId7" Type="http://schemas.openxmlformats.org/officeDocument/2006/relationships/image" Target="../media/image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2.wmf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gi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12" Type="http://schemas.openxmlformats.org/officeDocument/2006/relationships/image" Target="../media/image20.gif"/><Relationship Id="rId17" Type="http://schemas.openxmlformats.org/officeDocument/2006/relationships/image" Target="../media/image25.jpeg"/><Relationship Id="rId2" Type="http://schemas.openxmlformats.org/officeDocument/2006/relationships/image" Target="../media/image18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11" Type="http://schemas.openxmlformats.org/officeDocument/2006/relationships/image" Target="../media/image19.jpeg"/><Relationship Id="rId5" Type="http://schemas.openxmlformats.org/officeDocument/2006/relationships/image" Target="../media/image7.wmf"/><Relationship Id="rId15" Type="http://schemas.openxmlformats.org/officeDocument/2006/relationships/image" Target="../media/image23.gif"/><Relationship Id="rId10" Type="http://schemas.openxmlformats.org/officeDocument/2006/relationships/image" Target="../media/image4.jpeg"/><Relationship Id="rId4" Type="http://schemas.openxmlformats.org/officeDocument/2006/relationships/image" Target="../media/image6.wmf"/><Relationship Id="rId9" Type="http://schemas.openxmlformats.org/officeDocument/2006/relationships/image" Target="../media/image3.png"/><Relationship Id="rId1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gi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12" Type="http://schemas.openxmlformats.org/officeDocument/2006/relationships/image" Target="../media/image20.gif"/><Relationship Id="rId17" Type="http://schemas.openxmlformats.org/officeDocument/2006/relationships/image" Target="../media/image25.jpeg"/><Relationship Id="rId2" Type="http://schemas.openxmlformats.org/officeDocument/2006/relationships/image" Target="../media/image18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11" Type="http://schemas.openxmlformats.org/officeDocument/2006/relationships/image" Target="../media/image19.jpeg"/><Relationship Id="rId5" Type="http://schemas.openxmlformats.org/officeDocument/2006/relationships/image" Target="../media/image7.wmf"/><Relationship Id="rId15" Type="http://schemas.openxmlformats.org/officeDocument/2006/relationships/image" Target="../media/image23.gif"/><Relationship Id="rId10" Type="http://schemas.openxmlformats.org/officeDocument/2006/relationships/image" Target="../media/image4.jpeg"/><Relationship Id="rId4" Type="http://schemas.openxmlformats.org/officeDocument/2006/relationships/image" Target="../media/image6.wmf"/><Relationship Id="rId9" Type="http://schemas.openxmlformats.org/officeDocument/2006/relationships/image" Target="../media/image3.png"/><Relationship Id="rId14" Type="http://schemas.openxmlformats.org/officeDocument/2006/relationships/image" Target="../media/image22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image" Target="../media/image9.wmf"/><Relationship Id="rId4" Type="http://schemas.openxmlformats.org/officeDocument/2006/relationships/image" Target="../media/image7.wmf"/><Relationship Id="rId9" Type="http://schemas.openxmlformats.org/officeDocument/2006/relationships/image" Target="../media/image32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11" Type="http://schemas.openxmlformats.org/officeDocument/2006/relationships/image" Target="../media/image35.png"/><Relationship Id="rId5" Type="http://schemas.openxmlformats.org/officeDocument/2006/relationships/image" Target="../media/image9.wmf"/><Relationship Id="rId10" Type="http://schemas.openxmlformats.org/officeDocument/2006/relationships/image" Target="../media/image34.jpeg"/><Relationship Id="rId4" Type="http://schemas.openxmlformats.org/officeDocument/2006/relationships/image" Target="../media/image7.wmf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12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11" Type="http://schemas.openxmlformats.org/officeDocument/2006/relationships/image" Target="../media/image35.png"/><Relationship Id="rId5" Type="http://schemas.openxmlformats.org/officeDocument/2006/relationships/image" Target="../media/image9.wmf"/><Relationship Id="rId10" Type="http://schemas.openxmlformats.org/officeDocument/2006/relationships/image" Target="../media/image34.jpeg"/><Relationship Id="rId4" Type="http://schemas.openxmlformats.org/officeDocument/2006/relationships/image" Target="../media/image7.wmf"/><Relationship Id="rId9" Type="http://schemas.openxmlformats.org/officeDocument/2006/relationships/image" Target="../media/image33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ound2DiagRect">
            <a:avLst>
              <a:gd name="adj1" fmla="val 3922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Selfish Flows over Time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Umang</a:t>
            </a:r>
            <a:r>
              <a:rPr lang="en-US" sz="2800" dirty="0" smtClean="0">
                <a:solidFill>
                  <a:schemeClr val="tx1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Bhaskar</a:t>
            </a:r>
            <a:r>
              <a:rPr lang="en-US" sz="2800" dirty="0" smtClean="0">
                <a:solidFill>
                  <a:schemeClr val="tx1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, Lisa Fleischer</a:t>
            </a:r>
          </a:p>
          <a:p>
            <a:r>
              <a:rPr lang="en-US" sz="2200" dirty="0" smtClean="0">
                <a:latin typeface="Franklin Gothic Book" pitchFamily="34" charset="0"/>
                <a:ea typeface="Verdana" pitchFamily="34" charset="0"/>
                <a:cs typeface="Verdana" pitchFamily="34" charset="0"/>
              </a:rPr>
              <a:t>Dartmouth College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Elliot </a:t>
            </a:r>
            <a:r>
              <a:rPr lang="en-US" sz="2800" dirty="0" err="1" smtClean="0">
                <a:solidFill>
                  <a:schemeClr val="tx1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Anshelevich</a:t>
            </a:r>
            <a:endParaRPr lang="en-US" sz="2800" dirty="0" smtClean="0">
              <a:solidFill>
                <a:schemeClr val="tx1"/>
              </a:solidFill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200" dirty="0" smtClean="0">
                <a:latin typeface="Franklin Gothic Book" pitchFamily="34" charset="0"/>
                <a:ea typeface="Verdana" pitchFamily="34" charset="0"/>
                <a:cs typeface="Verdana" pitchFamily="34" charset="0"/>
              </a:rPr>
              <a:t>Rensselaer Polytechnic Institute</a:t>
            </a:r>
            <a:endParaRPr lang="en-US" sz="2200" dirty="0"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Uncoordinated Traffic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0"/>
            <a:ext cx="5300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we model uncoordinated traffic?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Uncoordinated Traffic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0"/>
            <a:ext cx="5300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we model uncoordinated traffic?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2438400"/>
            <a:ext cx="420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Routing games</a:t>
            </a:r>
            <a:r>
              <a:rPr lang="en-US" sz="2400" dirty="0" smtClean="0"/>
              <a:t> with </a:t>
            </a:r>
            <a:r>
              <a:rPr lang="en-US" sz="2400" b="1" dirty="0" smtClean="0"/>
              <a:t>static flows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3657600"/>
            <a:ext cx="327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allow rigorous analysis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4114800"/>
            <a:ext cx="3811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capture player “selfishness”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4572000"/>
            <a:ext cx="385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network flows, game theory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6400" y="5791200"/>
            <a:ext cx="445243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Tight bounds on </a:t>
            </a:r>
            <a:r>
              <a:rPr lang="en-US" sz="2400" dirty="0" err="1" smtClean="0"/>
              <a:t>PoA</a:t>
            </a:r>
            <a:r>
              <a:rPr lang="en-US" sz="2400" dirty="0" smtClean="0"/>
              <a:t> in this model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2514600"/>
            <a:ext cx="15240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Flows</a:t>
            </a:r>
            <a:endParaRPr lang="en-US" dirty="0"/>
          </a:p>
        </p:txBody>
      </p:sp>
      <p:cxnSp>
        <p:nvCxnSpPr>
          <p:cNvPr id="15" name="Straight Connector 14"/>
          <p:cNvCxnSpPr>
            <a:stCxn id="19" idx="7"/>
            <a:endCxn id="23" idx="2"/>
          </p:cNvCxnSpPr>
          <p:nvPr/>
        </p:nvCxnSpPr>
        <p:spPr>
          <a:xfrm rot="5400000" flipH="1" flipV="1">
            <a:off x="2995472" y="1200150"/>
            <a:ext cx="909778" cy="19384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2860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19600" y="1600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33600" y="28194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26" name="Oval 25"/>
          <p:cNvSpPr/>
          <p:nvPr/>
        </p:nvSpPr>
        <p:spPr>
          <a:xfrm>
            <a:off x="66294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3" idx="6"/>
            <a:endCxn id="26" idx="1"/>
          </p:cNvCxnSpPr>
          <p:nvPr/>
        </p:nvCxnSpPr>
        <p:spPr>
          <a:xfrm>
            <a:off x="4648200" y="1714500"/>
            <a:ext cx="2014678" cy="9097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05600" y="28194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36" name="Rounded Rectangle 35"/>
          <p:cNvSpPr/>
          <p:nvPr/>
        </p:nvSpPr>
        <p:spPr>
          <a:xfrm rot="20081130">
            <a:off x="2377456" y="2055598"/>
            <a:ext cx="2118544" cy="9442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419600" y="362712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19" idx="5"/>
            <a:endCxn id="41" idx="2"/>
          </p:cNvCxnSpPr>
          <p:nvPr/>
        </p:nvCxnSpPr>
        <p:spPr>
          <a:xfrm rot="16200000" flipH="1">
            <a:off x="2972612" y="2294432"/>
            <a:ext cx="955498" cy="19384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1" idx="6"/>
            <a:endCxn id="26" idx="3"/>
          </p:cNvCxnSpPr>
          <p:nvPr/>
        </p:nvCxnSpPr>
        <p:spPr>
          <a:xfrm flipV="1">
            <a:off x="4648200" y="2785922"/>
            <a:ext cx="2014678" cy="95549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4"/>
            <a:endCxn id="41" idx="0"/>
          </p:cNvCxnSpPr>
          <p:nvPr/>
        </p:nvCxnSpPr>
        <p:spPr>
          <a:xfrm rot="5400000">
            <a:off x="3634740" y="2727960"/>
            <a:ext cx="179832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 rot="20081130">
            <a:off x="4587256" y="3152878"/>
            <a:ext cx="2118544" cy="9442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 rot="16200000">
            <a:off x="3600452" y="2693668"/>
            <a:ext cx="1737360" cy="838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048000" y="160020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17526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 over Time</a:t>
            </a:r>
            <a:endParaRPr lang="en-US" dirty="0"/>
          </a:p>
        </p:txBody>
      </p:sp>
      <p:cxnSp>
        <p:nvCxnSpPr>
          <p:cNvPr id="15" name="Straight Connector 14"/>
          <p:cNvCxnSpPr>
            <a:stCxn id="19" idx="7"/>
            <a:endCxn id="23" idx="2"/>
          </p:cNvCxnSpPr>
          <p:nvPr/>
        </p:nvCxnSpPr>
        <p:spPr>
          <a:xfrm rot="5400000" flipH="1" flipV="1">
            <a:off x="2995472" y="1200150"/>
            <a:ext cx="909778" cy="19384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2860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19600" y="1600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33600" y="28194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26" name="Oval 25"/>
          <p:cNvSpPr/>
          <p:nvPr/>
        </p:nvSpPr>
        <p:spPr>
          <a:xfrm>
            <a:off x="66294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3" idx="6"/>
            <a:endCxn id="26" idx="1"/>
          </p:cNvCxnSpPr>
          <p:nvPr/>
        </p:nvCxnSpPr>
        <p:spPr>
          <a:xfrm>
            <a:off x="4648200" y="1714500"/>
            <a:ext cx="2014678" cy="9097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05600" y="28194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41" name="Oval 40"/>
          <p:cNvSpPr/>
          <p:nvPr/>
        </p:nvSpPr>
        <p:spPr>
          <a:xfrm>
            <a:off x="4419600" y="362712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19" idx="5"/>
            <a:endCxn id="41" idx="2"/>
          </p:cNvCxnSpPr>
          <p:nvPr/>
        </p:nvCxnSpPr>
        <p:spPr>
          <a:xfrm rot="16200000" flipH="1">
            <a:off x="2972612" y="2294432"/>
            <a:ext cx="955498" cy="19384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1" idx="6"/>
            <a:endCxn id="26" idx="3"/>
          </p:cNvCxnSpPr>
          <p:nvPr/>
        </p:nvCxnSpPr>
        <p:spPr>
          <a:xfrm flipV="1">
            <a:off x="4648200" y="2785922"/>
            <a:ext cx="2014678" cy="95549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4"/>
            <a:endCxn id="41" idx="0"/>
          </p:cNvCxnSpPr>
          <p:nvPr/>
        </p:nvCxnSpPr>
        <p:spPr>
          <a:xfrm rot="5400000">
            <a:off x="3634740" y="2727960"/>
            <a:ext cx="179832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doc9" descr="doc4"/>
          <p:cNvSpPr>
            <a:spLocks noEditPoints="1" noChangeArrowheads="1"/>
          </p:cNvSpPr>
          <p:nvPr/>
        </p:nvSpPr>
        <p:spPr bwMode="auto">
          <a:xfrm rot="20136658">
            <a:off x="2414931" y="2167197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57730" y="1748098"/>
            <a:ext cx="483870" cy="419100"/>
            <a:chOff x="1957730" y="1748098"/>
            <a:chExt cx="483870" cy="419100"/>
          </a:xfrm>
        </p:grpSpPr>
        <p:sp>
          <p:nvSpPr>
            <p:cNvPr id="21" name="doc9" descr="doc4"/>
            <p:cNvSpPr>
              <a:spLocks noEditPoints="1" noChangeArrowheads="1"/>
            </p:cNvSpPr>
            <p:nvPr/>
          </p:nvSpPr>
          <p:spPr bwMode="auto">
            <a:xfrm rot="20136658">
              <a:off x="1957730" y="1862398"/>
              <a:ext cx="228600" cy="30480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doc9" descr="doc4"/>
            <p:cNvSpPr>
              <a:spLocks noEditPoints="1" noChangeArrowheads="1"/>
            </p:cNvSpPr>
            <p:nvPr/>
          </p:nvSpPr>
          <p:spPr bwMode="auto">
            <a:xfrm rot="20136658">
              <a:off x="2213000" y="1748098"/>
              <a:ext cx="228600" cy="30480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doc9" descr="doc4"/>
          <p:cNvSpPr>
            <a:spLocks noEditPoints="1" noChangeArrowheads="1"/>
          </p:cNvSpPr>
          <p:nvPr/>
        </p:nvSpPr>
        <p:spPr bwMode="auto">
          <a:xfrm rot="1334896">
            <a:off x="4697393" y="1403531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14400" y="4724400"/>
            <a:ext cx="258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Edges have delays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4400" y="5257800"/>
            <a:ext cx="445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Flow on an edge varies with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8177 -0.1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8 0.04791 L 0.2092 -0.047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19878 0.117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9" grpId="0" animBg="1"/>
      <p:bldP spid="29" grpId="1" animBg="1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 over Time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2362200"/>
            <a:ext cx="28194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1795462" cy="1833563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1776413" cy="16303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3124200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1000 bits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3962400"/>
            <a:ext cx="2965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time: 11 seconds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2667000"/>
            <a:ext cx="1416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seconds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90800" y="2667000"/>
            <a:ext cx="2438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800" y="1905000"/>
            <a:ext cx="1162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 bps</a:t>
            </a:r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0" y="3733800"/>
            <a:ext cx="4877791" cy="2990910"/>
            <a:chOff x="0" y="3733800"/>
            <a:chExt cx="4877791" cy="2990910"/>
          </a:xfrm>
        </p:grpSpPr>
        <p:sp>
          <p:nvSpPr>
            <p:cNvPr id="50" name="TextBox 49"/>
            <p:cNvSpPr txBox="1"/>
            <p:nvPr/>
          </p:nvSpPr>
          <p:spPr>
            <a:xfrm>
              <a:off x="0" y="4876800"/>
              <a:ext cx="9247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bits</a:t>
              </a:r>
            </a:p>
            <a:p>
              <a:pPr algn="ctr"/>
              <a:r>
                <a:rPr lang="en-US" sz="2000" dirty="0" smtClean="0"/>
                <a:t>per </a:t>
              </a:r>
            </a:p>
            <a:p>
              <a:pPr algn="ctr"/>
              <a:r>
                <a:rPr lang="en-US" sz="2000" dirty="0" smtClean="0"/>
                <a:t>second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77191" y="5105400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91591" y="6019800"/>
              <a:ext cx="3886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15391" y="4572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2201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15249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8297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21345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4393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7441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30489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3537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6585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39633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2681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5729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143991" y="60960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48791" y="60960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53591" y="60960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58391" y="60960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79129" y="60960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67991" y="60960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72791" y="60960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77591" y="60960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8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98329" y="60960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55059" y="609600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58940" y="609600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68661" y="609600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>
              <a:off x="18297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1345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24393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7441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30489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33537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36585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39633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42681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4572991" y="6019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458191" y="4419600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100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28600" y="3733800"/>
              <a:ext cx="15910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Arrival graph: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48036" y="6324600"/>
              <a:ext cx="663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time</a:t>
              </a: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502885" y="4560983"/>
              <a:ext cx="195549" cy="1447800"/>
            </a:xfrm>
            <a:prstGeom prst="rect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1817783" y="4560983"/>
              <a:ext cx="195549" cy="1447800"/>
            </a:xfrm>
            <a:prstGeom prst="rect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112485" y="4560983"/>
              <a:ext cx="195549" cy="1447800"/>
            </a:xfrm>
            <a:prstGeom prst="rect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427383" y="4560983"/>
              <a:ext cx="195549" cy="1447800"/>
            </a:xfrm>
            <a:prstGeom prst="rect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743200" y="4550885"/>
              <a:ext cx="195549" cy="1447800"/>
            </a:xfrm>
            <a:prstGeom prst="rect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036064" y="4550885"/>
              <a:ext cx="195549" cy="1447800"/>
            </a:xfrm>
            <a:prstGeom prst="rect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352800" y="4550885"/>
              <a:ext cx="195549" cy="1447800"/>
            </a:xfrm>
            <a:prstGeom prst="rect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3645664" y="4550885"/>
              <a:ext cx="195549" cy="1447800"/>
            </a:xfrm>
            <a:prstGeom prst="rect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963319" y="4560983"/>
              <a:ext cx="195549" cy="1447800"/>
            </a:xfrm>
            <a:prstGeom prst="rect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4256183" y="4560983"/>
              <a:ext cx="195549" cy="1447800"/>
            </a:xfrm>
            <a:prstGeom prst="rect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648200" y="4572000"/>
            <a:ext cx="3648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What’s the “quickest flow”?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 over Time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2362200"/>
            <a:ext cx="28194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1800" y="2667000"/>
            <a:ext cx="185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Edge delay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e</a:t>
            </a:r>
            <a:endParaRPr lang="en-US" sz="2400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90800" y="2667000"/>
            <a:ext cx="2438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19400" y="1905000"/>
            <a:ext cx="217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Edge capacity </a:t>
            </a:r>
            <a:r>
              <a:rPr lang="en-US" sz="2400" i="1" dirty="0" err="1" smtClean="0"/>
              <a:t>c</a:t>
            </a:r>
            <a:r>
              <a:rPr lang="en-US" sz="2400" i="1" baseline="-25000" dirty="0" err="1" smtClean="0"/>
              <a:t>e</a:t>
            </a:r>
            <a:endParaRPr lang="en-US" sz="2400" dirty="0" smtClean="0"/>
          </a:p>
        </p:txBody>
      </p:sp>
      <p:sp>
        <p:nvSpPr>
          <p:cNvPr id="14" name="Oval 13"/>
          <p:cNvSpPr/>
          <p:nvPr/>
        </p:nvSpPr>
        <p:spPr>
          <a:xfrm>
            <a:off x="2205182" y="224905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11618" y="223289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5000" y="21336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0200" y="21336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3124200"/>
            <a:ext cx="1722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Flow value </a:t>
            </a:r>
            <a:r>
              <a:rPr lang="en-US" sz="2400" i="1" dirty="0" smtClean="0"/>
              <a:t>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3962400"/>
            <a:ext cx="1721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time: ?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4572000"/>
            <a:ext cx="3648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What’s the “quickest flow”?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 over Time</a:t>
            </a:r>
            <a:endParaRPr lang="en-US" dirty="0"/>
          </a:p>
        </p:txBody>
      </p:sp>
      <p:cxnSp>
        <p:nvCxnSpPr>
          <p:cNvPr id="5" name="Straight Connector 4"/>
          <p:cNvCxnSpPr>
            <a:stCxn id="14" idx="6"/>
            <a:endCxn id="23" idx="2"/>
          </p:cNvCxnSpPr>
          <p:nvPr/>
        </p:nvCxnSpPr>
        <p:spPr>
          <a:xfrm>
            <a:off x="1981200" y="2781300"/>
            <a:ext cx="9144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7400" y="24384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1 </a:t>
            </a:r>
            <a:r>
              <a:rPr lang="en-US" i="1" dirty="0" smtClean="0"/>
              <a:t>, d</a:t>
            </a:r>
            <a:r>
              <a:rPr lang="en-US" i="1" baseline="-25000" dirty="0" smtClean="0"/>
              <a:t>1</a:t>
            </a:r>
            <a:endParaRPr lang="en-US" dirty="0" smtClean="0"/>
          </a:p>
        </p:txBody>
      </p:sp>
      <p:sp>
        <p:nvSpPr>
          <p:cNvPr id="14" name="Oval 13"/>
          <p:cNvSpPr/>
          <p:nvPr/>
        </p:nvSpPr>
        <p:spPr>
          <a:xfrm>
            <a:off x="17526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388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52418" y="2551545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3600" y="25146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3124200"/>
            <a:ext cx="1722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Flow value </a:t>
            </a:r>
            <a:r>
              <a:rPr lang="en-US" sz="2400" i="1" dirty="0" smtClean="0"/>
              <a:t>v</a:t>
            </a:r>
          </a:p>
        </p:txBody>
      </p:sp>
      <p:sp>
        <p:nvSpPr>
          <p:cNvPr id="23" name="Oval 22"/>
          <p:cNvSpPr/>
          <p:nvPr/>
        </p:nvSpPr>
        <p:spPr>
          <a:xfrm>
            <a:off x="28956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657600" y="1676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3" idx="7"/>
            <a:endCxn id="31" idx="3"/>
          </p:cNvCxnSpPr>
          <p:nvPr/>
        </p:nvCxnSpPr>
        <p:spPr>
          <a:xfrm rot="5400000" flipH="1" flipV="1">
            <a:off x="2976422" y="1985822"/>
            <a:ext cx="828956" cy="60035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8862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23" idx="5"/>
            <a:endCxn id="39" idx="2"/>
          </p:cNvCxnSpPr>
          <p:nvPr/>
        </p:nvCxnSpPr>
        <p:spPr>
          <a:xfrm rot="16200000" flipH="1">
            <a:off x="3300272" y="2652572"/>
            <a:ext cx="376378" cy="7954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8100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3" idx="1"/>
            <a:endCxn id="23" idx="4"/>
          </p:cNvCxnSpPr>
          <p:nvPr/>
        </p:nvCxnSpPr>
        <p:spPr>
          <a:xfrm rot="16200000" flipV="1">
            <a:off x="2952750" y="2952750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419600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31" idx="6"/>
            <a:endCxn id="47" idx="1"/>
          </p:cNvCxnSpPr>
          <p:nvPr/>
        </p:nvCxnSpPr>
        <p:spPr>
          <a:xfrm>
            <a:off x="3886200" y="1790700"/>
            <a:ext cx="566878" cy="452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9" idx="7"/>
            <a:endCxn id="47" idx="3"/>
          </p:cNvCxnSpPr>
          <p:nvPr/>
        </p:nvCxnSpPr>
        <p:spPr>
          <a:xfrm rot="5400000" flipH="1" flipV="1">
            <a:off x="3890822" y="2595422"/>
            <a:ext cx="752756" cy="37175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3" idx="0"/>
            <a:endCxn id="39" idx="4"/>
          </p:cNvCxnSpPr>
          <p:nvPr/>
        </p:nvCxnSpPr>
        <p:spPr>
          <a:xfrm rot="5400000" flipH="1" flipV="1">
            <a:off x="3733800" y="3543300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3" idx="7"/>
            <a:endCxn id="70" idx="2"/>
          </p:cNvCxnSpPr>
          <p:nvPr/>
        </p:nvCxnSpPr>
        <p:spPr>
          <a:xfrm rot="5400000" flipH="1" flipV="1">
            <a:off x="4290872" y="3257550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48768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70" idx="7"/>
            <a:endCxn id="15" idx="2"/>
          </p:cNvCxnSpPr>
          <p:nvPr/>
        </p:nvCxnSpPr>
        <p:spPr>
          <a:xfrm rot="5400000" flipH="1" flipV="1">
            <a:off x="4976672" y="2800350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6"/>
            <a:endCxn id="15" idx="2"/>
          </p:cNvCxnSpPr>
          <p:nvPr/>
        </p:nvCxnSpPr>
        <p:spPr>
          <a:xfrm flipV="1">
            <a:off x="3124200" y="2705100"/>
            <a:ext cx="25146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7" idx="6"/>
            <a:endCxn id="15" idx="2"/>
          </p:cNvCxnSpPr>
          <p:nvPr/>
        </p:nvCxnSpPr>
        <p:spPr>
          <a:xfrm>
            <a:off x="4648200" y="2324100"/>
            <a:ext cx="990600" cy="381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675453" y="1997831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2 </a:t>
            </a:r>
            <a:r>
              <a:rPr lang="en-US" i="1" dirty="0" smtClean="0"/>
              <a:t>, d</a:t>
            </a:r>
            <a:r>
              <a:rPr lang="en-US" i="1" baseline="-25000" dirty="0" smtClean="0"/>
              <a:t>2</a:t>
            </a:r>
            <a:endParaRPr lang="en-US" dirty="0" smtClean="0"/>
          </a:p>
        </p:txBody>
      </p:sp>
      <p:sp>
        <p:nvSpPr>
          <p:cNvPr id="105" name="TextBox 104"/>
          <p:cNvSpPr txBox="1"/>
          <p:nvPr/>
        </p:nvSpPr>
        <p:spPr>
          <a:xfrm rot="21391820">
            <a:off x="3384330" y="235872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3 </a:t>
            </a:r>
            <a:r>
              <a:rPr lang="en-US" i="1" dirty="0" smtClean="0"/>
              <a:t>, d</a:t>
            </a:r>
            <a:r>
              <a:rPr lang="en-US" i="1" baseline="-25000" dirty="0" smtClean="0"/>
              <a:t>3</a:t>
            </a:r>
            <a:endParaRPr lang="en-US" dirty="0" smtClean="0"/>
          </a:p>
        </p:txBody>
      </p:sp>
      <p:sp>
        <p:nvSpPr>
          <p:cNvPr id="109" name="TextBox 108"/>
          <p:cNvSpPr txBox="1"/>
          <p:nvPr/>
        </p:nvSpPr>
        <p:spPr>
          <a:xfrm>
            <a:off x="2743200" y="33528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4 </a:t>
            </a:r>
            <a:r>
              <a:rPr lang="en-US" i="1" dirty="0" smtClean="0"/>
              <a:t>, d</a:t>
            </a:r>
            <a:r>
              <a:rPr lang="en-US" i="1" baseline="-25000" dirty="0" smtClean="0"/>
              <a:t>4</a:t>
            </a:r>
            <a:endParaRPr lang="en-US" dirty="0" smtClean="0"/>
          </a:p>
        </p:txBody>
      </p:sp>
      <p:sp>
        <p:nvSpPr>
          <p:cNvPr id="110" name="TextBox 109"/>
          <p:cNvSpPr txBox="1"/>
          <p:nvPr/>
        </p:nvSpPr>
        <p:spPr>
          <a:xfrm>
            <a:off x="4191000" y="36576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5 </a:t>
            </a:r>
            <a:r>
              <a:rPr lang="en-US" i="1" dirty="0" smtClean="0"/>
              <a:t>, d</a:t>
            </a:r>
            <a:r>
              <a:rPr lang="en-US" i="1" baseline="-25000" dirty="0" smtClean="0"/>
              <a:t>5</a:t>
            </a:r>
            <a:endParaRPr lang="en-US" dirty="0" smtClean="0"/>
          </a:p>
        </p:txBody>
      </p:sp>
      <p:sp>
        <p:nvSpPr>
          <p:cNvPr id="111" name="TextBox 110"/>
          <p:cNvSpPr txBox="1"/>
          <p:nvPr/>
        </p:nvSpPr>
        <p:spPr>
          <a:xfrm>
            <a:off x="5257800" y="29718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6 </a:t>
            </a:r>
            <a:r>
              <a:rPr lang="en-US" i="1" dirty="0" smtClean="0"/>
              <a:t>, d</a:t>
            </a:r>
            <a:r>
              <a:rPr lang="en-US" i="1" baseline="-25000" dirty="0" smtClean="0"/>
              <a:t>6</a:t>
            </a:r>
            <a:endParaRPr lang="en-US" dirty="0" smtClean="0"/>
          </a:p>
        </p:txBody>
      </p:sp>
      <p:sp>
        <p:nvSpPr>
          <p:cNvPr id="112" name="TextBox 111"/>
          <p:cNvSpPr txBox="1"/>
          <p:nvPr/>
        </p:nvSpPr>
        <p:spPr>
          <a:xfrm>
            <a:off x="4038600" y="16002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7 </a:t>
            </a:r>
            <a:r>
              <a:rPr lang="en-US" i="1" dirty="0" smtClean="0"/>
              <a:t>, d</a:t>
            </a:r>
            <a:r>
              <a:rPr lang="en-US" i="1" baseline="-25000" dirty="0" smtClean="0"/>
              <a:t>7</a:t>
            </a:r>
            <a:endParaRPr lang="en-US" dirty="0" smtClean="0"/>
          </a:p>
        </p:txBody>
      </p:sp>
      <p:sp>
        <p:nvSpPr>
          <p:cNvPr id="113" name="TextBox 112"/>
          <p:cNvSpPr txBox="1"/>
          <p:nvPr/>
        </p:nvSpPr>
        <p:spPr>
          <a:xfrm>
            <a:off x="4876800" y="21336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8 </a:t>
            </a:r>
            <a:r>
              <a:rPr lang="en-US" i="1" dirty="0" smtClean="0"/>
              <a:t>, d</a:t>
            </a:r>
            <a:r>
              <a:rPr lang="en-US" i="1" baseline="-25000" dirty="0" smtClean="0"/>
              <a:t>8</a:t>
            </a:r>
            <a:endParaRPr lang="en-US" dirty="0" smtClean="0"/>
          </a:p>
        </p:txBody>
      </p:sp>
      <p:sp>
        <p:nvSpPr>
          <p:cNvPr id="114" name="TextBox 113"/>
          <p:cNvSpPr txBox="1"/>
          <p:nvPr/>
        </p:nvSpPr>
        <p:spPr>
          <a:xfrm>
            <a:off x="3429000" y="27432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9 </a:t>
            </a:r>
            <a:r>
              <a:rPr lang="en-US" i="1" dirty="0" smtClean="0"/>
              <a:t>, d</a:t>
            </a:r>
            <a:r>
              <a:rPr lang="en-US" i="1" baseline="-25000" dirty="0" smtClean="0"/>
              <a:t>9</a:t>
            </a:r>
            <a:endParaRPr lang="en-US" dirty="0" smtClean="0"/>
          </a:p>
        </p:txBody>
      </p:sp>
      <p:sp>
        <p:nvSpPr>
          <p:cNvPr id="116" name="TextBox 115"/>
          <p:cNvSpPr txBox="1"/>
          <p:nvPr/>
        </p:nvSpPr>
        <p:spPr>
          <a:xfrm>
            <a:off x="3886200" y="32766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10 </a:t>
            </a:r>
            <a:r>
              <a:rPr lang="en-US" i="1" dirty="0" smtClean="0"/>
              <a:t>, d</a:t>
            </a:r>
            <a:r>
              <a:rPr lang="en-US" i="1" baseline="-25000" dirty="0" smtClean="0"/>
              <a:t>10</a:t>
            </a:r>
            <a:endParaRPr lang="en-US" dirty="0" smtClean="0"/>
          </a:p>
        </p:txBody>
      </p:sp>
      <p:sp>
        <p:nvSpPr>
          <p:cNvPr id="117" name="TextBox 116"/>
          <p:cNvSpPr txBox="1"/>
          <p:nvPr/>
        </p:nvSpPr>
        <p:spPr>
          <a:xfrm>
            <a:off x="4191000" y="28194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11 </a:t>
            </a:r>
            <a:r>
              <a:rPr lang="en-US" i="1" dirty="0" smtClean="0"/>
              <a:t>, d</a:t>
            </a:r>
            <a:r>
              <a:rPr lang="en-US" i="1" baseline="-25000" dirty="0" smtClean="0"/>
              <a:t>11</a:t>
            </a:r>
            <a:endParaRPr lang="en-US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4648200" y="3962400"/>
            <a:ext cx="1721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time: ?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648200" y="4572000"/>
            <a:ext cx="3648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What’s the “quickest flow”?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5257800"/>
            <a:ext cx="8001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Flows over time have been studied since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[Ford, Fulkerson ’62]</a:t>
            </a:r>
            <a:endParaRPr lang="en-US" sz="2400" dirty="0" smtClean="0"/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Used for traffic engineering, freight, evacuation planning,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 over Time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Umang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600200"/>
            <a:ext cx="2286477" cy="3214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1" y="5105400"/>
            <a:ext cx="7848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Quickest flow</a:t>
            </a:r>
            <a:r>
              <a:rPr lang="en-US" sz="2400" dirty="0" smtClean="0"/>
              <a:t>: flow over time which gets flow value </a:t>
            </a:r>
            <a:r>
              <a:rPr lang="en-US" sz="2400" i="1" dirty="0" smtClean="0"/>
              <a:t>v</a:t>
            </a:r>
            <a:r>
              <a:rPr lang="en-US" sz="2400" dirty="0" smtClean="0"/>
              <a:t> </a:t>
            </a:r>
          </a:p>
          <a:p>
            <a:pPr marL="176213" indent="-176213">
              <a:spcBef>
                <a:spcPts val="600"/>
              </a:spcBef>
            </a:pPr>
            <a:r>
              <a:rPr lang="en-US" sz="2400" dirty="0" smtClean="0"/>
              <a:t>   from </a:t>
            </a:r>
            <a:r>
              <a:rPr lang="en-US" sz="2400" i="1" dirty="0" smtClean="0"/>
              <a:t>s</a:t>
            </a:r>
            <a:r>
              <a:rPr lang="en-US" sz="2400" dirty="0" smtClean="0"/>
              <a:t> to </a:t>
            </a:r>
            <a:r>
              <a:rPr lang="en-US" sz="2400" i="1" dirty="0" smtClean="0"/>
              <a:t>t</a:t>
            </a:r>
            <a:r>
              <a:rPr lang="en-US" sz="2400" dirty="0" smtClean="0"/>
              <a:t> in shortest time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[FF ‘62]</a:t>
            </a:r>
            <a:r>
              <a:rPr lang="en-US" sz="2400" dirty="0" smtClean="0"/>
              <a:t> showed how to compute quickest flow in polynomial time</a:t>
            </a:r>
          </a:p>
        </p:txBody>
      </p:sp>
      <p:cxnSp>
        <p:nvCxnSpPr>
          <p:cNvPr id="4" name="Straight Connector 3"/>
          <p:cNvCxnSpPr>
            <a:stCxn id="8" idx="6"/>
            <a:endCxn id="13" idx="2"/>
          </p:cNvCxnSpPr>
          <p:nvPr/>
        </p:nvCxnSpPr>
        <p:spPr>
          <a:xfrm>
            <a:off x="1981200" y="2781300"/>
            <a:ext cx="9144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95800" y="4038600"/>
            <a:ext cx="1721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time: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4384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1 </a:t>
            </a:r>
            <a:r>
              <a:rPr lang="en-US" i="1" dirty="0" smtClean="0"/>
              <a:t>, d</a:t>
            </a:r>
            <a:r>
              <a:rPr lang="en-US" i="1" baseline="-25000" dirty="0" smtClean="0"/>
              <a:t>1</a:t>
            </a:r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17526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388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52418" y="2551545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0" y="25146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3124200"/>
            <a:ext cx="1722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Flow value </a:t>
            </a:r>
            <a:r>
              <a:rPr lang="en-US" sz="2400" i="1" dirty="0" smtClean="0"/>
              <a:t>v</a:t>
            </a:r>
          </a:p>
        </p:txBody>
      </p:sp>
      <p:sp>
        <p:nvSpPr>
          <p:cNvPr id="13" name="Oval 12"/>
          <p:cNvSpPr/>
          <p:nvPr/>
        </p:nvSpPr>
        <p:spPr>
          <a:xfrm>
            <a:off x="28956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57600" y="1676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3" idx="7"/>
            <a:endCxn id="14" idx="3"/>
          </p:cNvCxnSpPr>
          <p:nvPr/>
        </p:nvCxnSpPr>
        <p:spPr>
          <a:xfrm rot="5400000" flipH="1" flipV="1">
            <a:off x="2976422" y="1985822"/>
            <a:ext cx="828956" cy="60035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8862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3" idx="5"/>
            <a:endCxn id="16" idx="2"/>
          </p:cNvCxnSpPr>
          <p:nvPr/>
        </p:nvCxnSpPr>
        <p:spPr>
          <a:xfrm rot="16200000" flipH="1">
            <a:off x="3300272" y="2652572"/>
            <a:ext cx="376378" cy="7954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8100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1"/>
            <a:endCxn id="13" idx="4"/>
          </p:cNvCxnSpPr>
          <p:nvPr/>
        </p:nvCxnSpPr>
        <p:spPr>
          <a:xfrm rot="16200000" flipV="1">
            <a:off x="2952750" y="2952750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419600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4" idx="6"/>
            <a:endCxn id="20" idx="1"/>
          </p:cNvCxnSpPr>
          <p:nvPr/>
        </p:nvCxnSpPr>
        <p:spPr>
          <a:xfrm>
            <a:off x="3886200" y="1790700"/>
            <a:ext cx="566878" cy="452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7"/>
            <a:endCxn id="20" idx="3"/>
          </p:cNvCxnSpPr>
          <p:nvPr/>
        </p:nvCxnSpPr>
        <p:spPr>
          <a:xfrm rot="5400000" flipH="1" flipV="1">
            <a:off x="3890822" y="2595422"/>
            <a:ext cx="752756" cy="37175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0"/>
            <a:endCxn id="16" idx="4"/>
          </p:cNvCxnSpPr>
          <p:nvPr/>
        </p:nvCxnSpPr>
        <p:spPr>
          <a:xfrm rot="5400000" flipH="1" flipV="1">
            <a:off x="3733800" y="3543300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7"/>
            <a:endCxn id="25" idx="2"/>
          </p:cNvCxnSpPr>
          <p:nvPr/>
        </p:nvCxnSpPr>
        <p:spPr>
          <a:xfrm rot="5400000" flipH="1" flipV="1">
            <a:off x="4290872" y="3257550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768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7"/>
            <a:endCxn id="9" idx="2"/>
          </p:cNvCxnSpPr>
          <p:nvPr/>
        </p:nvCxnSpPr>
        <p:spPr>
          <a:xfrm rot="5400000" flipH="1" flipV="1">
            <a:off x="4976672" y="2800350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6"/>
            <a:endCxn id="9" idx="2"/>
          </p:cNvCxnSpPr>
          <p:nvPr/>
        </p:nvCxnSpPr>
        <p:spPr>
          <a:xfrm flipV="1">
            <a:off x="3124200" y="2705100"/>
            <a:ext cx="25146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6"/>
            <a:endCxn id="9" idx="2"/>
          </p:cNvCxnSpPr>
          <p:nvPr/>
        </p:nvCxnSpPr>
        <p:spPr>
          <a:xfrm>
            <a:off x="4648200" y="2324100"/>
            <a:ext cx="990600" cy="381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75453" y="1997831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2 </a:t>
            </a:r>
            <a:r>
              <a:rPr lang="en-US" i="1" dirty="0" smtClean="0"/>
              <a:t>, d</a:t>
            </a:r>
            <a:r>
              <a:rPr lang="en-US" i="1" baseline="-25000" dirty="0" smtClean="0"/>
              <a:t>2</a:t>
            </a:r>
            <a:endParaRPr lang="en-US" dirty="0" smtClean="0"/>
          </a:p>
        </p:txBody>
      </p:sp>
      <p:sp>
        <p:nvSpPr>
          <p:cNvPr id="30" name="TextBox 29"/>
          <p:cNvSpPr txBox="1"/>
          <p:nvPr/>
        </p:nvSpPr>
        <p:spPr>
          <a:xfrm rot="21391820">
            <a:off x="3384330" y="235872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3 </a:t>
            </a:r>
            <a:r>
              <a:rPr lang="en-US" i="1" dirty="0" smtClean="0"/>
              <a:t>, d</a:t>
            </a:r>
            <a:r>
              <a:rPr lang="en-US" i="1" baseline="-25000" dirty="0" smtClean="0"/>
              <a:t>3</a:t>
            </a:r>
            <a:endParaRPr lang="en-US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2743200" y="33528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4 </a:t>
            </a:r>
            <a:r>
              <a:rPr lang="en-US" i="1" dirty="0" smtClean="0"/>
              <a:t>, d</a:t>
            </a:r>
            <a:r>
              <a:rPr lang="en-US" i="1" baseline="-25000" dirty="0" smtClean="0"/>
              <a:t>4</a:t>
            </a:r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4191000" y="36576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5 </a:t>
            </a:r>
            <a:r>
              <a:rPr lang="en-US" i="1" dirty="0" smtClean="0"/>
              <a:t>, d</a:t>
            </a:r>
            <a:r>
              <a:rPr lang="en-US" i="1" baseline="-25000" dirty="0" smtClean="0"/>
              <a:t>5</a:t>
            </a:r>
            <a:endParaRPr lang="en-US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5257800" y="29718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6 </a:t>
            </a:r>
            <a:r>
              <a:rPr lang="en-US" i="1" dirty="0" smtClean="0"/>
              <a:t>, d</a:t>
            </a:r>
            <a:r>
              <a:rPr lang="en-US" i="1" baseline="-25000" dirty="0" smtClean="0"/>
              <a:t>6</a:t>
            </a:r>
            <a:endParaRPr lang="en-US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4038600" y="16002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7 </a:t>
            </a:r>
            <a:r>
              <a:rPr lang="en-US" i="1" dirty="0" smtClean="0"/>
              <a:t>, d</a:t>
            </a:r>
            <a:r>
              <a:rPr lang="en-US" i="1" baseline="-25000" dirty="0" smtClean="0"/>
              <a:t>7</a:t>
            </a:r>
            <a:endParaRPr 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4876800" y="21336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8 </a:t>
            </a:r>
            <a:r>
              <a:rPr lang="en-US" i="1" dirty="0" smtClean="0"/>
              <a:t>, d</a:t>
            </a:r>
            <a:r>
              <a:rPr lang="en-US" i="1" baseline="-25000" dirty="0" smtClean="0"/>
              <a:t>8</a:t>
            </a:r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3429000" y="27432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9 </a:t>
            </a:r>
            <a:r>
              <a:rPr lang="en-US" i="1" dirty="0" smtClean="0"/>
              <a:t>, d</a:t>
            </a:r>
            <a:r>
              <a:rPr lang="en-US" i="1" baseline="-25000" dirty="0" smtClean="0"/>
              <a:t>9</a:t>
            </a:r>
            <a:endParaRPr lang="en-US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3886200" y="32766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10 </a:t>
            </a:r>
            <a:r>
              <a:rPr lang="en-US" i="1" dirty="0" smtClean="0"/>
              <a:t>, d</a:t>
            </a:r>
            <a:r>
              <a:rPr lang="en-US" i="1" baseline="-25000" dirty="0" smtClean="0"/>
              <a:t>10</a:t>
            </a:r>
            <a:endParaRPr lang="en-US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4191000" y="281940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 smtClean="0"/>
              <a:t>11 </a:t>
            </a:r>
            <a:r>
              <a:rPr lang="en-US" i="1" dirty="0" smtClean="0"/>
              <a:t>, d</a:t>
            </a:r>
            <a:r>
              <a:rPr lang="en-US" i="1" baseline="-25000" dirty="0" smtClean="0"/>
              <a:t>11</a:t>
            </a:r>
            <a:endParaRPr lang="en-US" dirty="0" smtClean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Flows over Time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495800" y="4572000"/>
            <a:ext cx="3648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What’s the “quickest flow”?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957" y="5105400"/>
            <a:ext cx="6758197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Traffic in networks is uncoordinated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Players pick routes </a:t>
            </a:r>
            <a:r>
              <a:rPr lang="en-US" sz="2400" dirty="0" smtClean="0">
                <a:solidFill>
                  <a:srgbClr val="0070C0"/>
                </a:solidFill>
              </a:rPr>
              <a:t>selfishly</a:t>
            </a:r>
            <a:r>
              <a:rPr lang="en-US" sz="2400" dirty="0" smtClean="0"/>
              <a:t> to minimize travel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Selfish Flows over Time</a:t>
            </a:r>
            <a:endParaRPr lang="en-US" dirty="0"/>
          </a:p>
        </p:txBody>
      </p:sp>
      <p:pic>
        <p:nvPicPr>
          <p:cNvPr id="5" name="Picture 18" descr="cartoon-car-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90700"/>
            <a:ext cx="45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9" descr="cartoon-ca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002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619500"/>
            <a:ext cx="457200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543300"/>
            <a:ext cx="457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81400"/>
            <a:ext cx="4572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3124200"/>
            <a:ext cx="5334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4229100"/>
            <a:ext cx="5334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3390900"/>
            <a:ext cx="5334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857500"/>
            <a:ext cx="5334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5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3124200"/>
            <a:ext cx="5334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20" name="Straight Connector 19"/>
          <p:cNvCxnSpPr>
            <a:stCxn id="21" idx="6"/>
            <a:endCxn id="25" idx="2"/>
          </p:cNvCxnSpPr>
          <p:nvPr/>
        </p:nvCxnSpPr>
        <p:spPr>
          <a:xfrm>
            <a:off x="2209800" y="33528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981200" y="3238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53200" y="3314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24200" y="3238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91000" y="1790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5" idx="7"/>
            <a:endCxn id="26" idx="3"/>
          </p:cNvCxnSpPr>
          <p:nvPr/>
        </p:nvCxnSpPr>
        <p:spPr>
          <a:xfrm rot="5400000" flipH="1" flipV="1">
            <a:off x="3128822" y="2176322"/>
            <a:ext cx="1286156" cy="9051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3434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5" idx="5"/>
            <a:endCxn id="28" idx="2"/>
          </p:cNvCxnSpPr>
          <p:nvPr/>
        </p:nvCxnSpPr>
        <p:spPr>
          <a:xfrm rot="16200000" flipH="1">
            <a:off x="3586022" y="3166922"/>
            <a:ext cx="490678" cy="1024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62400" y="4610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30" idx="1"/>
            <a:endCxn id="25" idx="4"/>
          </p:cNvCxnSpPr>
          <p:nvPr/>
        </p:nvCxnSpPr>
        <p:spPr>
          <a:xfrm rot="16200000" flipV="1">
            <a:off x="3028950" y="3676650"/>
            <a:ext cx="1176478" cy="7573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105400" y="2476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26" idx="5"/>
            <a:endCxn id="32" idx="1"/>
          </p:cNvCxnSpPr>
          <p:nvPr/>
        </p:nvCxnSpPr>
        <p:spPr>
          <a:xfrm rot="16200000" flipH="1">
            <a:off x="4500422" y="1871522"/>
            <a:ext cx="524156" cy="75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8" idx="7"/>
            <a:endCxn id="32" idx="3"/>
          </p:cNvCxnSpPr>
          <p:nvPr/>
        </p:nvCxnSpPr>
        <p:spPr>
          <a:xfrm rot="5400000" flipH="1" flipV="1">
            <a:off x="4252772" y="2957372"/>
            <a:ext cx="1171856" cy="60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0"/>
            <a:endCxn id="28" idx="4"/>
          </p:cNvCxnSpPr>
          <p:nvPr/>
        </p:nvCxnSpPr>
        <p:spPr>
          <a:xfrm rot="5400000" flipH="1" flipV="1">
            <a:off x="3981450" y="4133850"/>
            <a:ext cx="571500" cy="381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6"/>
            <a:endCxn id="37" idx="2"/>
          </p:cNvCxnSpPr>
          <p:nvPr/>
        </p:nvCxnSpPr>
        <p:spPr>
          <a:xfrm flipV="1">
            <a:off x="4191000" y="4572000"/>
            <a:ext cx="1600200" cy="152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791200" y="4457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7" idx="7"/>
            <a:endCxn id="22" idx="2"/>
          </p:cNvCxnSpPr>
          <p:nvPr/>
        </p:nvCxnSpPr>
        <p:spPr>
          <a:xfrm rot="5400000" flipH="1" flipV="1">
            <a:off x="5738672" y="3676650"/>
            <a:ext cx="10621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2" idx="6"/>
            <a:endCxn id="22" idx="2"/>
          </p:cNvCxnSpPr>
          <p:nvPr/>
        </p:nvCxnSpPr>
        <p:spPr>
          <a:xfrm>
            <a:off x="5334000" y="25908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6" idx="6"/>
            <a:endCxn id="26" idx="2"/>
          </p:cNvCxnSpPr>
          <p:nvPr/>
        </p:nvCxnSpPr>
        <p:spPr>
          <a:xfrm>
            <a:off x="3124200" y="1485900"/>
            <a:ext cx="1066800" cy="419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895600" y="1371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236220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0" name="Picture 18" descr="cartoon-car-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962400"/>
            <a:ext cx="45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19" descr="cartoon-ca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6670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19" descr="cartoon-ca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352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19" descr="cartoon-ca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862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ound2DiagRect">
            <a:avLst>
              <a:gd name="adj1" fmla="val 3922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Selfish Flows over Time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Umang</a:t>
            </a:r>
            <a:r>
              <a:rPr lang="en-US" sz="2800" dirty="0" smtClean="0">
                <a:solidFill>
                  <a:schemeClr val="tx1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Bhaskar</a:t>
            </a:r>
            <a:r>
              <a:rPr lang="en-US" sz="2800" dirty="0" smtClean="0">
                <a:solidFill>
                  <a:schemeClr val="tx1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, Lisa Fleischer</a:t>
            </a:r>
          </a:p>
          <a:p>
            <a:r>
              <a:rPr lang="en-US" sz="2200" dirty="0" smtClean="0">
                <a:latin typeface="Franklin Gothic Book" pitchFamily="34" charset="0"/>
                <a:ea typeface="Verdana" pitchFamily="34" charset="0"/>
                <a:cs typeface="Verdana" pitchFamily="34" charset="0"/>
              </a:rPr>
              <a:t>Dartmouth College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Elliot </a:t>
            </a:r>
            <a:r>
              <a:rPr lang="en-US" sz="2800" dirty="0" err="1" smtClean="0">
                <a:solidFill>
                  <a:schemeClr val="tx1"/>
                </a:solidFill>
                <a:latin typeface="Franklin Gothic Book" pitchFamily="34" charset="0"/>
                <a:ea typeface="Verdana" pitchFamily="34" charset="0"/>
                <a:cs typeface="Verdana" pitchFamily="34" charset="0"/>
              </a:rPr>
              <a:t>Anshelevich</a:t>
            </a:r>
            <a:endParaRPr lang="en-US" sz="2800" dirty="0" smtClean="0">
              <a:solidFill>
                <a:schemeClr val="tx1"/>
              </a:solidFill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200" dirty="0" smtClean="0">
                <a:latin typeface="Franklin Gothic Book" pitchFamily="34" charset="0"/>
                <a:ea typeface="Verdana" pitchFamily="34" charset="0"/>
                <a:cs typeface="Verdana" pitchFamily="34" charset="0"/>
              </a:rPr>
              <a:t>Rensselaer Polytechnic Institute</a:t>
            </a:r>
            <a:endParaRPr lang="en-US" sz="2200" dirty="0">
              <a:latin typeface="Franklin Gothic Book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5943600"/>
            <a:ext cx="2566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(I have animations)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I &amp; II: Networks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457200" y="1905000"/>
            <a:ext cx="3810000" cy="2590800"/>
            <a:chOff x="3276600" y="2743200"/>
            <a:chExt cx="5410200" cy="3467100"/>
          </a:xfrm>
        </p:grpSpPr>
        <p:pic>
          <p:nvPicPr>
            <p:cNvPr id="6" name="Picture 18" descr="cartoon-car-r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3162300"/>
              <a:ext cx="457200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9" descr="cartoon-car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2971800"/>
              <a:ext cx="4191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4991100"/>
              <a:ext cx="457200" cy="390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96200" y="4914900"/>
              <a:ext cx="457200" cy="336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000" y="4953000"/>
              <a:ext cx="457200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1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76600" y="4495800"/>
              <a:ext cx="533400" cy="346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2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62800" y="5600700"/>
              <a:ext cx="533400" cy="2984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" name="Picture 5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14800" y="4762500"/>
              <a:ext cx="533400" cy="2984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4" name="Picture 5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39000" y="4229100"/>
              <a:ext cx="533400" cy="346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5" name="Picture 5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48400" y="4495800"/>
              <a:ext cx="533400" cy="2984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16" name="Straight Connector 15"/>
            <p:cNvCxnSpPr>
              <a:stCxn id="17" idx="6"/>
              <a:endCxn id="19" idx="2"/>
            </p:cNvCxnSpPr>
            <p:nvPr/>
          </p:nvCxnSpPr>
          <p:spPr>
            <a:xfrm>
              <a:off x="4114800" y="472440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886200" y="46101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458200" y="46863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029200" y="46101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96000" y="31623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19" idx="7"/>
              <a:endCxn id="20" idx="3"/>
            </p:cNvCxnSpPr>
            <p:nvPr/>
          </p:nvCxnSpPr>
          <p:spPr>
            <a:xfrm rot="5400000" flipH="1" flipV="1">
              <a:off x="5033822" y="3547922"/>
              <a:ext cx="1286156" cy="9051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6248400" y="51816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19" idx="5"/>
              <a:endCxn id="22" idx="2"/>
            </p:cNvCxnSpPr>
            <p:nvPr/>
          </p:nvCxnSpPr>
          <p:spPr>
            <a:xfrm rot="16200000" flipH="1">
              <a:off x="5491022" y="4538522"/>
              <a:ext cx="490678" cy="1024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5867400" y="59817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4" idx="1"/>
              <a:endCxn id="19" idx="4"/>
            </p:cNvCxnSpPr>
            <p:nvPr/>
          </p:nvCxnSpPr>
          <p:spPr>
            <a:xfrm rot="16200000" flipV="1">
              <a:off x="4933950" y="5048250"/>
              <a:ext cx="1176478" cy="75737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7010400" y="38481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20" idx="5"/>
              <a:endCxn id="26" idx="1"/>
            </p:cNvCxnSpPr>
            <p:nvPr/>
          </p:nvCxnSpPr>
          <p:spPr>
            <a:xfrm rot="16200000" flipH="1">
              <a:off x="6405422" y="3243122"/>
              <a:ext cx="524156" cy="7527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2" idx="7"/>
              <a:endCxn id="26" idx="3"/>
            </p:cNvCxnSpPr>
            <p:nvPr/>
          </p:nvCxnSpPr>
          <p:spPr>
            <a:xfrm rot="5400000" flipH="1" flipV="1">
              <a:off x="6157772" y="4328972"/>
              <a:ext cx="1171856" cy="600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4" idx="0"/>
              <a:endCxn id="22" idx="4"/>
            </p:cNvCxnSpPr>
            <p:nvPr/>
          </p:nvCxnSpPr>
          <p:spPr>
            <a:xfrm rot="5400000" flipH="1" flipV="1">
              <a:off x="5886450" y="5505450"/>
              <a:ext cx="571500" cy="38100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4" idx="6"/>
              <a:endCxn id="31" idx="2"/>
            </p:cNvCxnSpPr>
            <p:nvPr/>
          </p:nvCxnSpPr>
          <p:spPr>
            <a:xfrm flipV="1">
              <a:off x="6096000" y="5943600"/>
              <a:ext cx="1600200" cy="15240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7696200" y="58293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31" idx="7"/>
              <a:endCxn id="18" idx="2"/>
            </p:cNvCxnSpPr>
            <p:nvPr/>
          </p:nvCxnSpPr>
          <p:spPr>
            <a:xfrm rot="5400000" flipH="1" flipV="1">
              <a:off x="7643672" y="5048250"/>
              <a:ext cx="1062178" cy="56687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6"/>
              <a:endCxn id="18" idx="2"/>
            </p:cNvCxnSpPr>
            <p:nvPr/>
          </p:nvCxnSpPr>
          <p:spPr>
            <a:xfrm>
              <a:off x="7239000" y="3962400"/>
              <a:ext cx="12192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5" idx="6"/>
              <a:endCxn id="20" idx="2"/>
            </p:cNvCxnSpPr>
            <p:nvPr/>
          </p:nvCxnSpPr>
          <p:spPr>
            <a:xfrm>
              <a:off x="5029200" y="2857500"/>
              <a:ext cx="1066800" cy="419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4800600" y="2743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57800" y="3733800"/>
              <a:ext cx="381000" cy="381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7" name="Picture 18" descr="cartoon-car-r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5334000"/>
              <a:ext cx="457200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19" descr="cartoon-car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4038600"/>
              <a:ext cx="4191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19" descr="cartoon-car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4724400"/>
              <a:ext cx="4191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19" descr="cartoon-car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67600" y="5257800"/>
              <a:ext cx="4191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9" name="Group 68"/>
          <p:cNvGrpSpPr/>
          <p:nvPr/>
        </p:nvGrpSpPr>
        <p:grpSpPr>
          <a:xfrm>
            <a:off x="5257800" y="1981200"/>
            <a:ext cx="3124200" cy="2860675"/>
            <a:chOff x="914400" y="1752600"/>
            <a:chExt cx="3124200" cy="2860675"/>
          </a:xfrm>
        </p:grpSpPr>
        <p:grpSp>
          <p:nvGrpSpPr>
            <p:cNvPr id="42" name="Group 70"/>
            <p:cNvGrpSpPr>
              <a:grpSpLocks/>
            </p:cNvGrpSpPr>
            <p:nvPr/>
          </p:nvGrpSpPr>
          <p:grpSpPr bwMode="auto">
            <a:xfrm>
              <a:off x="914400" y="1752600"/>
              <a:ext cx="3124200" cy="2860675"/>
              <a:chOff x="2212" y="1757"/>
              <a:chExt cx="3239" cy="2349"/>
            </a:xfrm>
          </p:grpSpPr>
          <p:pic>
            <p:nvPicPr>
              <p:cNvPr id="43" name="Picture 45" descr="MCj04260500000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182" y="1757"/>
                <a:ext cx="313" cy="3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44" name="Picture 51" descr="MCj04260500000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28" y="2280"/>
                <a:ext cx="326" cy="3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45" name="Line 54"/>
              <p:cNvSpPr>
                <a:spLocks noChangeShapeType="1"/>
              </p:cNvSpPr>
              <p:nvPr/>
            </p:nvSpPr>
            <p:spPr bwMode="auto">
              <a:xfrm flipV="1">
                <a:off x="3288" y="2028"/>
                <a:ext cx="826" cy="3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6" name="Picture 55" descr="MCj04260500000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591" y="2589"/>
                <a:ext cx="31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" name="Picture 56" descr="MCj04260500000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121" y="3410"/>
                <a:ext cx="31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8" name="Picture 57" descr="MCj04260500000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771" y="3120"/>
                <a:ext cx="31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9" name="Line 58"/>
              <p:cNvSpPr>
                <a:spLocks noChangeShapeType="1"/>
              </p:cNvSpPr>
              <p:nvPr/>
            </p:nvSpPr>
            <p:spPr bwMode="auto">
              <a:xfrm>
                <a:off x="3254" y="2619"/>
                <a:ext cx="860" cy="74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59"/>
              <p:cNvSpPr>
                <a:spLocks noChangeShapeType="1"/>
              </p:cNvSpPr>
              <p:nvPr/>
            </p:nvSpPr>
            <p:spPr bwMode="auto">
              <a:xfrm flipV="1">
                <a:off x="3084" y="2736"/>
                <a:ext cx="1411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0"/>
              <p:cNvSpPr>
                <a:spLocks noChangeShapeType="1"/>
              </p:cNvSpPr>
              <p:nvPr/>
            </p:nvSpPr>
            <p:spPr bwMode="auto">
              <a:xfrm flipH="1">
                <a:off x="4434" y="2915"/>
                <a:ext cx="318" cy="44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61"/>
              <p:cNvSpPr>
                <a:spLocks noChangeShapeType="1"/>
              </p:cNvSpPr>
              <p:nvPr/>
            </p:nvSpPr>
            <p:spPr bwMode="auto">
              <a:xfrm>
                <a:off x="4434" y="2083"/>
                <a:ext cx="274" cy="4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62"/>
              <p:cNvSpPr>
                <a:spLocks noChangeShapeType="1"/>
              </p:cNvSpPr>
              <p:nvPr/>
            </p:nvSpPr>
            <p:spPr bwMode="auto">
              <a:xfrm flipH="1">
                <a:off x="2989" y="2671"/>
                <a:ext cx="66" cy="43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65"/>
              <p:cNvSpPr>
                <a:spLocks noChangeShapeType="1"/>
              </p:cNvSpPr>
              <p:nvPr/>
            </p:nvSpPr>
            <p:spPr bwMode="auto">
              <a:xfrm>
                <a:off x="2400" y="2028"/>
                <a:ext cx="472" cy="2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66"/>
              <p:cNvSpPr>
                <a:spLocks noChangeShapeType="1"/>
              </p:cNvSpPr>
              <p:nvPr/>
            </p:nvSpPr>
            <p:spPr bwMode="auto">
              <a:xfrm flipV="1">
                <a:off x="2212" y="3364"/>
                <a:ext cx="518" cy="2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67"/>
              <p:cNvSpPr>
                <a:spLocks noChangeShapeType="1"/>
              </p:cNvSpPr>
              <p:nvPr/>
            </p:nvSpPr>
            <p:spPr bwMode="auto">
              <a:xfrm flipV="1">
                <a:off x="4975" y="2671"/>
                <a:ext cx="476" cy="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68"/>
              <p:cNvSpPr>
                <a:spLocks noChangeShapeType="1"/>
              </p:cNvSpPr>
              <p:nvPr/>
            </p:nvSpPr>
            <p:spPr bwMode="auto">
              <a:xfrm>
                <a:off x="4350" y="3762"/>
                <a:ext cx="157" cy="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" name="doc11" descr="doc4"/>
            <p:cNvSpPr>
              <a:spLocks noEditPoints="1" noChangeArrowheads="1"/>
            </p:cNvSpPr>
            <p:nvPr/>
          </p:nvSpPr>
          <p:spPr bwMode="auto">
            <a:xfrm>
              <a:off x="3124200" y="1981200"/>
              <a:ext cx="152400" cy="22860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doc11" descr="doc4"/>
            <p:cNvSpPr>
              <a:spLocks noEditPoints="1" noChangeArrowheads="1"/>
            </p:cNvSpPr>
            <p:nvPr/>
          </p:nvSpPr>
          <p:spPr bwMode="auto">
            <a:xfrm>
              <a:off x="3276600" y="2133600"/>
              <a:ext cx="152400" cy="22860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doc11" descr="doc4"/>
            <p:cNvSpPr>
              <a:spLocks noEditPoints="1" noChangeArrowheads="1"/>
            </p:cNvSpPr>
            <p:nvPr/>
          </p:nvSpPr>
          <p:spPr bwMode="auto">
            <a:xfrm>
              <a:off x="1828800" y="2209800"/>
              <a:ext cx="152400" cy="22860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doc11" descr="doc4"/>
            <p:cNvSpPr>
              <a:spLocks noEditPoints="1" noChangeArrowheads="1"/>
            </p:cNvSpPr>
            <p:nvPr/>
          </p:nvSpPr>
          <p:spPr bwMode="auto">
            <a:xfrm>
              <a:off x="2057400" y="2057400"/>
              <a:ext cx="152400" cy="22860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doc11" descr="doc4"/>
            <p:cNvSpPr>
              <a:spLocks noEditPoints="1" noChangeArrowheads="1"/>
            </p:cNvSpPr>
            <p:nvPr/>
          </p:nvSpPr>
          <p:spPr bwMode="auto">
            <a:xfrm>
              <a:off x="2286000" y="1981200"/>
              <a:ext cx="152400" cy="22860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doc11" descr="doc4"/>
            <p:cNvSpPr>
              <a:spLocks noEditPoints="1" noChangeArrowheads="1"/>
            </p:cNvSpPr>
            <p:nvPr/>
          </p:nvSpPr>
          <p:spPr bwMode="auto">
            <a:xfrm>
              <a:off x="1828800" y="3581400"/>
              <a:ext cx="152400" cy="22860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doc11" descr="doc4"/>
            <p:cNvSpPr>
              <a:spLocks noEditPoints="1" noChangeArrowheads="1"/>
            </p:cNvSpPr>
            <p:nvPr/>
          </p:nvSpPr>
          <p:spPr bwMode="auto">
            <a:xfrm>
              <a:off x="2057400" y="3429000"/>
              <a:ext cx="152400" cy="22860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doc11" descr="doc4"/>
            <p:cNvSpPr>
              <a:spLocks noEditPoints="1" noChangeArrowheads="1"/>
            </p:cNvSpPr>
            <p:nvPr/>
          </p:nvSpPr>
          <p:spPr bwMode="auto">
            <a:xfrm>
              <a:off x="3352800" y="3276600"/>
              <a:ext cx="152400" cy="228600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562600" y="5181600"/>
            <a:ext cx="2169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Data networks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447800" y="5181600"/>
            <a:ext cx="1797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Road traffic</a:t>
            </a: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III : Evacuation</a:t>
            </a:r>
            <a:endParaRPr lang="en-US" dirty="0"/>
          </a:p>
        </p:txBody>
      </p:sp>
      <p:pic>
        <p:nvPicPr>
          <p:cNvPr id="4" name="Picture 3" descr="evacuate_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4419600"/>
            <a:ext cx="1676400" cy="1676400"/>
          </a:xfrm>
          <a:prstGeom prst="rect">
            <a:avLst/>
          </a:prstGeom>
        </p:spPr>
      </p:pic>
      <p:pic>
        <p:nvPicPr>
          <p:cNvPr id="5" name="Picture 4" descr="nebraska football sta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828800"/>
            <a:ext cx="5486400" cy="411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525156" y="24765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67756" y="23241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24956" y="1524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7"/>
            <a:endCxn id="9" idx="3"/>
          </p:cNvCxnSpPr>
          <p:nvPr/>
        </p:nvCxnSpPr>
        <p:spPr>
          <a:xfrm rot="5400000" flipH="1" flipV="1">
            <a:off x="6491428" y="1890572"/>
            <a:ext cx="638456" cy="29555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382156" y="27813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5"/>
            <a:endCxn id="11" idx="2"/>
          </p:cNvCxnSpPr>
          <p:nvPr/>
        </p:nvCxnSpPr>
        <p:spPr>
          <a:xfrm rot="16200000" flipH="1">
            <a:off x="6834328" y="2347772"/>
            <a:ext cx="376378" cy="7192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891478" y="362412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1"/>
            <a:endCxn id="8" idx="4"/>
          </p:cNvCxnSpPr>
          <p:nvPr/>
        </p:nvCxnSpPr>
        <p:spPr>
          <a:xfrm rot="16200000" flipV="1">
            <a:off x="6201056" y="2933700"/>
            <a:ext cx="1104900" cy="3429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686956" y="2057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9" idx="6"/>
            <a:endCxn id="15" idx="1"/>
          </p:cNvCxnSpPr>
          <p:nvPr/>
        </p:nvCxnSpPr>
        <p:spPr>
          <a:xfrm>
            <a:off x="7153556" y="1638300"/>
            <a:ext cx="566878" cy="452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7"/>
            <a:endCxn id="15" idx="3"/>
          </p:cNvCxnSpPr>
          <p:nvPr/>
        </p:nvCxnSpPr>
        <p:spPr>
          <a:xfrm rot="5400000" flipH="1" flipV="1">
            <a:off x="7367728" y="2462072"/>
            <a:ext cx="562256" cy="14315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0"/>
            <a:endCxn id="11" idx="4"/>
          </p:cNvCxnSpPr>
          <p:nvPr/>
        </p:nvCxnSpPr>
        <p:spPr>
          <a:xfrm rot="5400000" flipH="1" flipV="1">
            <a:off x="6944006" y="3071672"/>
            <a:ext cx="614222" cy="490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7"/>
            <a:endCxn id="20" idx="2"/>
          </p:cNvCxnSpPr>
          <p:nvPr/>
        </p:nvCxnSpPr>
        <p:spPr>
          <a:xfrm rot="5400000" flipH="1" flipV="1">
            <a:off x="7386778" y="2976422"/>
            <a:ext cx="381000" cy="98135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067956" y="31623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7"/>
            <a:endCxn id="7" idx="4"/>
          </p:cNvCxnSpPr>
          <p:nvPr/>
        </p:nvCxnSpPr>
        <p:spPr>
          <a:xfrm rot="5400000" flipH="1" flipV="1">
            <a:off x="8205928" y="2762250"/>
            <a:ext cx="490678" cy="3763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6"/>
            <a:endCxn id="7" idx="1"/>
          </p:cNvCxnSpPr>
          <p:nvPr/>
        </p:nvCxnSpPr>
        <p:spPr>
          <a:xfrm>
            <a:off x="7915556" y="2171700"/>
            <a:ext cx="643078" cy="3382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62800" y="3657600"/>
            <a:ext cx="1373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Safe 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 Queuing Model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 rot="5400000">
            <a:off x="3124200" y="2133600"/>
            <a:ext cx="838200" cy="2362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 rot="5400000">
            <a:off x="5372100" y="2679080"/>
            <a:ext cx="457200" cy="1295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24384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27432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4384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2, d = 2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53000" y="25908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1</a:t>
            </a:r>
            <a:endParaRPr lang="en-US" dirty="0" smtClean="0"/>
          </a:p>
        </p:txBody>
      </p:sp>
      <p:pic>
        <p:nvPicPr>
          <p:cNvPr id="20" name="Picture 19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124200"/>
            <a:ext cx="306648" cy="381000"/>
          </a:xfrm>
          <a:prstGeom prst="rect">
            <a:avLst/>
          </a:prstGeom>
        </p:spPr>
      </p:pic>
      <p:cxnSp>
        <p:nvCxnSpPr>
          <p:cNvPr id="30" name="Straight Connector 29"/>
          <p:cNvCxnSpPr>
            <a:endCxn id="4" idx="4"/>
          </p:cNvCxnSpPr>
          <p:nvPr/>
        </p:nvCxnSpPr>
        <p:spPr>
          <a:xfrm rot="5400000">
            <a:off x="3461991" y="3649702"/>
            <a:ext cx="165407" cy="2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37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124200"/>
            <a:ext cx="306648" cy="381000"/>
          </a:xfrm>
          <a:prstGeom prst="rect">
            <a:avLst/>
          </a:prstGeom>
        </p:spPr>
      </p:pic>
      <p:pic>
        <p:nvPicPr>
          <p:cNvPr id="39" name="Picture 38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124200"/>
            <a:ext cx="306648" cy="381000"/>
          </a:xfrm>
          <a:prstGeom prst="rect">
            <a:avLst/>
          </a:prstGeom>
        </p:spPr>
      </p:pic>
      <p:pic>
        <p:nvPicPr>
          <p:cNvPr id="40" name="Picture 39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124200"/>
            <a:ext cx="306648" cy="381000"/>
          </a:xfrm>
          <a:prstGeom prst="rect">
            <a:avLst/>
          </a:prstGeom>
        </p:spPr>
      </p:pic>
      <p:pic>
        <p:nvPicPr>
          <p:cNvPr id="41" name="Picture 40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124200"/>
            <a:ext cx="306648" cy="381000"/>
          </a:xfrm>
          <a:prstGeom prst="rect">
            <a:avLst/>
          </a:prstGeom>
        </p:spPr>
      </p:pic>
      <p:pic>
        <p:nvPicPr>
          <p:cNvPr id="42" name="Picture 41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124200"/>
            <a:ext cx="306648" cy="381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85800" y="4724400"/>
            <a:ext cx="342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But if players are selfish …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5417 0.00047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6 0.00046 L 0.29045 0.00139 " pathEditMode="fixed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17882 0.00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045 0.00139 L 0.65886 0.00162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6 0.00047 L 0.31545 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21181 -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45 0.00139 L 0.65851 -0.000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17 0.00047 L 0.34045 0.001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52232E-6 L 0.23194 -0.000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00139 L 0.65973 -0.002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17 0.00046 L 0.36545 0.001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52232E-6 L 0.25503 -0.000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45 0.00139 L 0.66164 0.0006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0.00046 L 0.39045 0.00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0273E-6 L 0.27917 0.000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45 0.00139 L 0.66111 0.002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0.00046 L 0.41545 0.001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45 0.00139 L 0.66077 0.0020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 Queuing Model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 rot="5400000">
            <a:off x="3124200" y="2133600"/>
            <a:ext cx="838200" cy="2362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 rot="5400000">
            <a:off x="5372100" y="2679080"/>
            <a:ext cx="457200" cy="1295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24384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27432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4384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2, d = 2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53000" y="25908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1</a:t>
            </a:r>
            <a:endParaRPr lang="en-US" dirty="0" smtClean="0"/>
          </a:p>
        </p:txBody>
      </p:sp>
      <p:pic>
        <p:nvPicPr>
          <p:cNvPr id="20" name="Picture 19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124200"/>
            <a:ext cx="306648" cy="381000"/>
          </a:xfrm>
          <a:prstGeom prst="rect">
            <a:avLst/>
          </a:prstGeom>
        </p:spPr>
      </p:pic>
      <p:cxnSp>
        <p:nvCxnSpPr>
          <p:cNvPr id="30" name="Straight Connector 29"/>
          <p:cNvCxnSpPr>
            <a:endCxn id="4" idx="4"/>
          </p:cNvCxnSpPr>
          <p:nvPr/>
        </p:nvCxnSpPr>
        <p:spPr>
          <a:xfrm rot="5400000">
            <a:off x="3461991" y="3649702"/>
            <a:ext cx="165407" cy="2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8200" y="190500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?</a:t>
            </a:r>
          </a:p>
        </p:txBody>
      </p:sp>
      <p:pic>
        <p:nvPicPr>
          <p:cNvPr id="33" name="Picture 32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124200"/>
            <a:ext cx="306648" cy="381000"/>
          </a:xfrm>
          <a:prstGeom prst="rect">
            <a:avLst/>
          </a:prstGeom>
        </p:spPr>
      </p:pic>
      <p:pic>
        <p:nvPicPr>
          <p:cNvPr id="34" name="Picture 33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124200"/>
            <a:ext cx="306648" cy="381000"/>
          </a:xfrm>
          <a:prstGeom prst="rect">
            <a:avLst/>
          </a:prstGeom>
        </p:spPr>
      </p:pic>
      <p:pic>
        <p:nvPicPr>
          <p:cNvPr id="37" name="Picture 36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124200"/>
            <a:ext cx="306648" cy="381000"/>
          </a:xfrm>
          <a:prstGeom prst="rect">
            <a:avLst/>
          </a:prstGeom>
        </p:spPr>
      </p:pic>
      <p:pic>
        <p:nvPicPr>
          <p:cNvPr id="45" name="Picture 44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124200"/>
            <a:ext cx="306648" cy="381000"/>
          </a:xfrm>
          <a:prstGeom prst="rect">
            <a:avLst/>
          </a:prstGeom>
        </p:spPr>
      </p:pic>
      <p:pic>
        <p:nvPicPr>
          <p:cNvPr id="46" name="Picture 45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124200"/>
            <a:ext cx="306648" cy="3810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4849007" y="3735380"/>
            <a:ext cx="2789419" cy="917285"/>
            <a:chOff x="4849007" y="3735380"/>
            <a:chExt cx="2789419" cy="917285"/>
          </a:xfrm>
        </p:grpSpPr>
        <p:sp>
          <p:nvSpPr>
            <p:cNvPr id="47" name="Right Arrow 46"/>
            <p:cNvSpPr/>
            <p:nvPr/>
          </p:nvSpPr>
          <p:spPr>
            <a:xfrm rot="13771644">
              <a:off x="4796296" y="3788091"/>
              <a:ext cx="546579" cy="4411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81600" y="4191000"/>
              <a:ext cx="2456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Queue forms here</a:t>
              </a: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0.16667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0.16667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33195 -0.00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33195 -0.003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024 L 0.21667 -0.001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024 L 0.21667 -0.001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95 -0.00394 L 0.5816 -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-0.00115 L 0.33316 -0.0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-0.00115 L 0.33316 -0.0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3 L 0.26666 -0.001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3 L 0.26666 -0.001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95 -0.00394 L 0.5816 -0.003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00115 L 0.34531 -0.0034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00115 L 0.34531 -0.0034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95 -0.00394 L 0.5816 -0.003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95 -0.00394 L 0.5816 -0.0032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95 -0.00394 L 0.5816 -0.003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95 -0.00394 L 0.5816 -0.003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Queues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 rot="5400000">
            <a:off x="3124200" y="2133600"/>
            <a:ext cx="838200" cy="2362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 rot="5400000">
            <a:off x="5372100" y="2679080"/>
            <a:ext cx="457200" cy="1295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24384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27432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4384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2, d = 2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53000" y="25908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1</a:t>
            </a:r>
            <a:endParaRPr lang="en-US" dirty="0" smtClean="0"/>
          </a:p>
        </p:txBody>
      </p:sp>
      <p:cxnSp>
        <p:nvCxnSpPr>
          <p:cNvPr id="30" name="Straight Connector 29"/>
          <p:cNvCxnSpPr>
            <a:endCxn id="4" idx="4"/>
          </p:cNvCxnSpPr>
          <p:nvPr/>
        </p:nvCxnSpPr>
        <p:spPr>
          <a:xfrm rot="5400000">
            <a:off x="3461991" y="3649702"/>
            <a:ext cx="165407" cy="2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124200"/>
            <a:ext cx="306648" cy="381000"/>
          </a:xfrm>
          <a:prstGeom prst="rect">
            <a:avLst/>
          </a:prstGeom>
        </p:spPr>
      </p:pic>
      <p:pic>
        <p:nvPicPr>
          <p:cNvPr id="34" name="Picture 33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124200"/>
            <a:ext cx="306648" cy="381000"/>
          </a:xfrm>
          <a:prstGeom prst="rect">
            <a:avLst/>
          </a:prstGeom>
        </p:spPr>
      </p:pic>
      <p:pic>
        <p:nvPicPr>
          <p:cNvPr id="45" name="Picture 44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124200"/>
            <a:ext cx="306648" cy="381000"/>
          </a:xfrm>
          <a:prstGeom prst="rect">
            <a:avLst/>
          </a:prstGeom>
        </p:spPr>
      </p:pic>
      <p:pic>
        <p:nvPicPr>
          <p:cNvPr id="46" name="Picture 45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124200"/>
            <a:ext cx="306648" cy="381000"/>
          </a:xfrm>
          <a:prstGeom prst="rect">
            <a:avLst/>
          </a:prstGeom>
        </p:spPr>
      </p:pic>
      <p:grpSp>
        <p:nvGrpSpPr>
          <p:cNvPr id="2" name="Group 48"/>
          <p:cNvGrpSpPr/>
          <p:nvPr/>
        </p:nvGrpSpPr>
        <p:grpSpPr>
          <a:xfrm>
            <a:off x="4849007" y="3735380"/>
            <a:ext cx="1355630" cy="917285"/>
            <a:chOff x="4849007" y="3735380"/>
            <a:chExt cx="1355630" cy="917285"/>
          </a:xfrm>
        </p:grpSpPr>
        <p:sp>
          <p:nvSpPr>
            <p:cNvPr id="47" name="Right Arrow 46"/>
            <p:cNvSpPr/>
            <p:nvPr/>
          </p:nvSpPr>
          <p:spPr>
            <a:xfrm rot="13771644">
              <a:off x="4796296" y="3788091"/>
              <a:ext cx="546579" cy="4411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81600" y="419100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Queue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85800" y="4800600"/>
            <a:ext cx="810369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Queues are formed when inflow exceeds capacity on an edge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Queues are first in, first out (FIFO)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Player’s delay depends on queue as well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981200" y="3124200"/>
            <a:ext cx="306388" cy="381000"/>
            <a:chOff x="1248" y="1968"/>
            <a:chExt cx="193" cy="240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8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366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317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302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60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337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248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6" name="Picture 35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124200"/>
            <a:ext cx="306648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Game-Theoretic Model</a:t>
            </a:r>
            <a:endParaRPr lang="en-US" dirty="0"/>
          </a:p>
        </p:txBody>
      </p:sp>
      <p:cxnSp>
        <p:nvCxnSpPr>
          <p:cNvPr id="36" name="Straight Connector 35"/>
          <p:cNvCxnSpPr>
            <a:stCxn id="39" idx="6"/>
            <a:endCxn id="43" idx="2"/>
          </p:cNvCxnSpPr>
          <p:nvPr/>
        </p:nvCxnSpPr>
        <p:spPr>
          <a:xfrm flipV="1">
            <a:off x="4793848" y="2662378"/>
            <a:ext cx="497430" cy="1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565248" y="256282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034478" y="24718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67200" y="24384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39278" y="239567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43" name="Oval 42"/>
          <p:cNvSpPr/>
          <p:nvPr/>
        </p:nvSpPr>
        <p:spPr>
          <a:xfrm>
            <a:off x="5291278" y="25480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53278" y="15574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3" idx="7"/>
            <a:endCxn id="44" idx="3"/>
          </p:cNvCxnSpPr>
          <p:nvPr/>
        </p:nvCxnSpPr>
        <p:spPr>
          <a:xfrm rot="5400000" flipH="1" flipV="1">
            <a:off x="5372100" y="1866900"/>
            <a:ext cx="828956" cy="60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281878" y="30052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3" idx="5"/>
            <a:endCxn id="50" idx="2"/>
          </p:cNvCxnSpPr>
          <p:nvPr/>
        </p:nvCxnSpPr>
        <p:spPr>
          <a:xfrm rot="16200000" flipH="1">
            <a:off x="5695950" y="2533650"/>
            <a:ext cx="376378" cy="795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205678" y="36910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3" idx="1"/>
            <a:endCxn id="43" idx="4"/>
          </p:cNvCxnSpPr>
          <p:nvPr/>
        </p:nvCxnSpPr>
        <p:spPr>
          <a:xfrm rot="16200000" flipV="1">
            <a:off x="5348428" y="2833828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815278" y="20908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44" idx="6"/>
            <a:endCxn id="55" idx="1"/>
          </p:cNvCxnSpPr>
          <p:nvPr/>
        </p:nvCxnSpPr>
        <p:spPr>
          <a:xfrm>
            <a:off x="6281878" y="1671778"/>
            <a:ext cx="566878" cy="452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0" idx="7"/>
            <a:endCxn id="55" idx="3"/>
          </p:cNvCxnSpPr>
          <p:nvPr/>
        </p:nvCxnSpPr>
        <p:spPr>
          <a:xfrm rot="5400000" flipH="1" flipV="1">
            <a:off x="6286500" y="2476500"/>
            <a:ext cx="752756" cy="371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3" idx="0"/>
            <a:endCxn id="50" idx="4"/>
          </p:cNvCxnSpPr>
          <p:nvPr/>
        </p:nvCxnSpPr>
        <p:spPr>
          <a:xfrm rot="5400000" flipH="1" flipV="1">
            <a:off x="6129478" y="3424378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3" idx="7"/>
            <a:endCxn id="60" idx="2"/>
          </p:cNvCxnSpPr>
          <p:nvPr/>
        </p:nvCxnSpPr>
        <p:spPr>
          <a:xfrm rot="5400000" flipH="1" flipV="1">
            <a:off x="6686550" y="3138628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272478" y="33100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60" idx="7"/>
            <a:endCxn id="40" idx="2"/>
          </p:cNvCxnSpPr>
          <p:nvPr/>
        </p:nvCxnSpPr>
        <p:spPr>
          <a:xfrm rot="5400000" flipH="1" flipV="1">
            <a:off x="7372350" y="2681428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5" idx="6"/>
            <a:endCxn id="40" idx="2"/>
          </p:cNvCxnSpPr>
          <p:nvPr/>
        </p:nvCxnSpPr>
        <p:spPr>
          <a:xfrm>
            <a:off x="7043878" y="2205178"/>
            <a:ext cx="9906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5" name="Picture 74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1478" y="1709878"/>
            <a:ext cx="306648" cy="381000"/>
          </a:xfrm>
          <a:prstGeom prst="rect">
            <a:avLst/>
          </a:prstGeom>
        </p:spPr>
      </p:pic>
      <p:pic>
        <p:nvPicPr>
          <p:cNvPr id="93" name="Picture 92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6278" y="1862278"/>
            <a:ext cx="306648" cy="381000"/>
          </a:xfrm>
          <a:prstGeom prst="rect">
            <a:avLst/>
          </a:prstGeom>
        </p:spPr>
      </p:pic>
      <p:pic>
        <p:nvPicPr>
          <p:cNvPr id="94" name="Picture 93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8678" y="1938478"/>
            <a:ext cx="306648" cy="381000"/>
          </a:xfrm>
          <a:prstGeom prst="rect">
            <a:avLst/>
          </a:prstGeom>
        </p:spPr>
      </p:pic>
      <p:pic>
        <p:nvPicPr>
          <p:cNvPr id="95" name="Picture 94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3878" y="1786078"/>
            <a:ext cx="306648" cy="381000"/>
          </a:xfrm>
          <a:prstGeom prst="rect">
            <a:avLst/>
          </a:prstGeom>
        </p:spPr>
      </p:pic>
      <p:pic>
        <p:nvPicPr>
          <p:cNvPr id="96" name="Picture 95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5078" y="2852878"/>
            <a:ext cx="306648" cy="381000"/>
          </a:xfrm>
          <a:prstGeom prst="rect">
            <a:avLst/>
          </a:prstGeom>
        </p:spPr>
      </p:pic>
      <p:pic>
        <p:nvPicPr>
          <p:cNvPr id="97" name="Picture 96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048000"/>
            <a:ext cx="306648" cy="381000"/>
          </a:xfrm>
          <a:prstGeom prst="rect">
            <a:avLst/>
          </a:prstGeom>
        </p:spPr>
      </p:pic>
      <p:pic>
        <p:nvPicPr>
          <p:cNvPr id="98" name="Picture 97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1078" y="3233878"/>
            <a:ext cx="306648" cy="381000"/>
          </a:xfrm>
          <a:prstGeom prst="rect">
            <a:avLst/>
          </a:prstGeom>
        </p:spPr>
      </p:pic>
      <p:pic>
        <p:nvPicPr>
          <p:cNvPr id="48" name="Picture 47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514600"/>
            <a:ext cx="306648" cy="381000"/>
          </a:xfrm>
          <a:prstGeom prst="rect">
            <a:avLst/>
          </a:prstGeom>
        </p:spPr>
      </p:pic>
      <p:pic>
        <p:nvPicPr>
          <p:cNvPr id="62" name="Picture 61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514600"/>
            <a:ext cx="306648" cy="381000"/>
          </a:xfrm>
          <a:prstGeom prst="rect">
            <a:avLst/>
          </a:prstGeom>
        </p:spPr>
      </p:pic>
      <p:pic>
        <p:nvPicPr>
          <p:cNvPr id="64" name="Picture 63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514600"/>
            <a:ext cx="306648" cy="381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rot="5400000">
            <a:off x="6210300" y="4533900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858000" y="51816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7086600" y="5181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7391400" y="5181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7696200" y="5181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>
            <a:off x="8001000" y="5181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8305800" y="5181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28600" y="1371600"/>
            <a:ext cx="3321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Assumptions: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Players are infinitesimal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7391401" y="4027583"/>
            <a:ext cx="152400" cy="1143000"/>
          </a:xfrm>
          <a:prstGeom prst="rect">
            <a:avLst/>
          </a:pr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7696200" y="4027583"/>
            <a:ext cx="152400" cy="1143000"/>
          </a:xfrm>
          <a:prstGeom prst="rect">
            <a:avLst/>
          </a:pr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8001000" y="4027583"/>
            <a:ext cx="152400" cy="1143000"/>
          </a:xfrm>
          <a:prstGeom prst="rect">
            <a:avLst/>
          </a:pr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 bwMode="auto">
          <a:xfrm>
            <a:off x="8305800" y="4027583"/>
            <a:ext cx="152400" cy="1143000"/>
          </a:xfrm>
          <a:prstGeom prst="rect">
            <a:avLst/>
          </a:pr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391400" y="52578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72200" y="4267200"/>
            <a:ext cx="647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flow </a:t>
            </a:r>
          </a:p>
          <a:p>
            <a:r>
              <a:rPr lang="en-US" dirty="0" smtClean="0"/>
              <a:t>at </a:t>
            </a:r>
            <a:r>
              <a:rPr lang="en-US" i="1" dirty="0" smtClean="0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Game-Theoretic Model</a:t>
            </a:r>
            <a:endParaRPr lang="en-US" dirty="0"/>
          </a:p>
        </p:txBody>
      </p:sp>
      <p:cxnSp>
        <p:nvCxnSpPr>
          <p:cNvPr id="36" name="Straight Connector 35"/>
          <p:cNvCxnSpPr>
            <a:stCxn id="39" idx="6"/>
            <a:endCxn id="43" idx="2"/>
          </p:cNvCxnSpPr>
          <p:nvPr/>
        </p:nvCxnSpPr>
        <p:spPr>
          <a:xfrm>
            <a:off x="4801468" y="2661888"/>
            <a:ext cx="489810" cy="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572868" y="254758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034478" y="24718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343400" y="22098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05800" y="23622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43" name="Oval 42"/>
          <p:cNvSpPr/>
          <p:nvPr/>
        </p:nvSpPr>
        <p:spPr>
          <a:xfrm>
            <a:off x="5291278" y="25480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53278" y="15574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3" idx="7"/>
            <a:endCxn id="44" idx="3"/>
          </p:cNvCxnSpPr>
          <p:nvPr/>
        </p:nvCxnSpPr>
        <p:spPr>
          <a:xfrm rot="5400000" flipH="1" flipV="1">
            <a:off x="5372100" y="1866900"/>
            <a:ext cx="828956" cy="60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281878" y="30052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3" idx="5"/>
            <a:endCxn id="50" idx="2"/>
          </p:cNvCxnSpPr>
          <p:nvPr/>
        </p:nvCxnSpPr>
        <p:spPr>
          <a:xfrm rot="16200000" flipH="1">
            <a:off x="5695950" y="2533650"/>
            <a:ext cx="376378" cy="795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205678" y="36910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3" idx="1"/>
            <a:endCxn id="43" idx="4"/>
          </p:cNvCxnSpPr>
          <p:nvPr/>
        </p:nvCxnSpPr>
        <p:spPr>
          <a:xfrm rot="16200000" flipV="1">
            <a:off x="5348428" y="2833828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815278" y="20908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44" idx="6"/>
            <a:endCxn id="55" idx="1"/>
          </p:cNvCxnSpPr>
          <p:nvPr/>
        </p:nvCxnSpPr>
        <p:spPr>
          <a:xfrm>
            <a:off x="6281878" y="1671778"/>
            <a:ext cx="566878" cy="452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0" idx="7"/>
            <a:endCxn id="55" idx="3"/>
          </p:cNvCxnSpPr>
          <p:nvPr/>
        </p:nvCxnSpPr>
        <p:spPr>
          <a:xfrm rot="5400000" flipH="1" flipV="1">
            <a:off x="6286500" y="2476500"/>
            <a:ext cx="752756" cy="371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3" idx="0"/>
            <a:endCxn id="50" idx="4"/>
          </p:cNvCxnSpPr>
          <p:nvPr/>
        </p:nvCxnSpPr>
        <p:spPr>
          <a:xfrm rot="5400000" flipH="1" flipV="1">
            <a:off x="6129478" y="3424378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3" idx="7"/>
            <a:endCxn id="60" idx="2"/>
          </p:cNvCxnSpPr>
          <p:nvPr/>
        </p:nvCxnSpPr>
        <p:spPr>
          <a:xfrm rot="5400000" flipH="1" flipV="1">
            <a:off x="6686550" y="3138628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272478" y="33100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60" idx="7"/>
            <a:endCxn id="40" idx="2"/>
          </p:cNvCxnSpPr>
          <p:nvPr/>
        </p:nvCxnSpPr>
        <p:spPr>
          <a:xfrm rot="5400000" flipH="1" flipV="1">
            <a:off x="7372350" y="2681428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5" idx="6"/>
            <a:endCxn id="40" idx="2"/>
          </p:cNvCxnSpPr>
          <p:nvPr/>
        </p:nvCxnSpPr>
        <p:spPr>
          <a:xfrm>
            <a:off x="7043878" y="2205178"/>
            <a:ext cx="9906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28600" y="1371600"/>
            <a:ext cx="3321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Assumptions: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Players are infinitesimal</a:t>
            </a:r>
          </a:p>
        </p:txBody>
      </p:sp>
      <p:pic>
        <p:nvPicPr>
          <p:cNvPr id="88" name="Picture 30" descr="red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057400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Rounded Rectangle 88"/>
          <p:cNvSpPr/>
          <p:nvPr/>
        </p:nvSpPr>
        <p:spPr>
          <a:xfrm rot="18363060">
            <a:off x="5215513" y="2014333"/>
            <a:ext cx="1019636" cy="13704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4800600" y="2407920"/>
            <a:ext cx="502920" cy="228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228600" y="3124200"/>
            <a:ext cx="46944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Model:</a:t>
            </a:r>
          </a:p>
          <a:p>
            <a:pPr algn="ctr"/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Players are ordered at </a:t>
            </a:r>
            <a:r>
              <a:rPr lang="en-US" sz="2400" i="1" dirty="0" smtClean="0"/>
              <a:t>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Each player picks a path from </a:t>
            </a:r>
            <a:r>
              <a:rPr lang="en-US" sz="2400" i="1" dirty="0" smtClean="0"/>
              <a:t>s</a:t>
            </a:r>
            <a:r>
              <a:rPr lang="en-US" sz="2400" dirty="0" smtClean="0"/>
              <a:t> to </a:t>
            </a:r>
            <a:r>
              <a:rPr lang="en-US" sz="2400" i="1" dirty="0" smtClean="0"/>
              <a:t>t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/>
              <a:t> </a:t>
            </a:r>
            <a:r>
              <a:rPr lang="en-US" sz="2400" dirty="0" smtClean="0"/>
              <a:t>Minimizes the time it arrives at </a:t>
            </a:r>
            <a:r>
              <a:rPr lang="en-US" sz="2400" i="1" dirty="0" smtClean="0"/>
              <a:t>t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6400800" y="1295400"/>
            <a:ext cx="228601" cy="304800"/>
            <a:chOff x="6858002" y="4005553"/>
            <a:chExt cx="1851554" cy="2242848"/>
          </a:xfrm>
        </p:grpSpPr>
        <p:cxnSp>
          <p:nvCxnSpPr>
            <p:cNvPr id="46" name="Straight Connector 45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80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Isosceles Triangle 101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953000" y="3124200"/>
            <a:ext cx="457200" cy="533400"/>
            <a:chOff x="6858002" y="4005553"/>
            <a:chExt cx="1851554" cy="2242848"/>
          </a:xfrm>
        </p:grpSpPr>
        <p:cxnSp>
          <p:nvCxnSpPr>
            <p:cNvPr id="119" name="Straight Connector 118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endCxn id="125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Isosceles Triangle 122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26" name="Straight Connector 125"/>
          <p:cNvCxnSpPr/>
          <p:nvPr/>
        </p:nvCxnSpPr>
        <p:spPr>
          <a:xfrm rot="5400000">
            <a:off x="6210300" y="4533900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6858000" y="51816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>
            <a:off x="7086600" y="5181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7391400" y="5181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>
            <a:off x="7696200" y="5181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8305800" y="5181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 bwMode="auto">
          <a:xfrm>
            <a:off x="7467600" y="4297497"/>
            <a:ext cx="914400" cy="866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391400" y="52578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03747" y="4038600"/>
            <a:ext cx="594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flow</a:t>
            </a:r>
          </a:p>
          <a:p>
            <a:pPr algn="ctr"/>
            <a:r>
              <a:rPr lang="en-US" dirty="0" smtClean="0"/>
              <a:t>rate</a:t>
            </a:r>
          </a:p>
          <a:p>
            <a:pPr algn="ctr"/>
            <a:r>
              <a:rPr lang="en-US" dirty="0" smtClean="0"/>
              <a:t>at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</a:p>
        </p:txBody>
      </p:sp>
      <p:cxnSp>
        <p:nvCxnSpPr>
          <p:cNvPr id="135" name="Straight Connector 134"/>
          <p:cNvCxnSpPr/>
          <p:nvPr/>
        </p:nvCxnSpPr>
        <p:spPr>
          <a:xfrm rot="5400000">
            <a:off x="7505700" y="46863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 rot="2946528">
            <a:off x="5132154" y="3255037"/>
            <a:ext cx="1223941" cy="15627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 rot="2338490">
            <a:off x="6282358" y="1667221"/>
            <a:ext cx="394345" cy="11028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cxnSp>
        <p:nvCxnSpPr>
          <p:cNvPr id="45" name="Straight Connector 44"/>
          <p:cNvCxnSpPr>
            <a:stCxn id="62" idx="6"/>
            <a:endCxn id="67" idx="2"/>
          </p:cNvCxnSpPr>
          <p:nvPr/>
        </p:nvCxnSpPr>
        <p:spPr>
          <a:xfrm>
            <a:off x="2243278" y="2819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014678" y="2705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900878" y="2628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714496" y="2589645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05678" y="25527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67" name="Oval 66"/>
          <p:cNvSpPr/>
          <p:nvPr/>
        </p:nvSpPr>
        <p:spPr>
          <a:xfrm>
            <a:off x="3157678" y="2705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919678" y="1714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67" idx="7"/>
            <a:endCxn id="69" idx="3"/>
          </p:cNvCxnSpPr>
          <p:nvPr/>
        </p:nvCxnSpPr>
        <p:spPr>
          <a:xfrm rot="5400000" flipH="1" flipV="1">
            <a:off x="3238500" y="2023922"/>
            <a:ext cx="828956" cy="60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148278" y="3162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67" idx="5"/>
            <a:endCxn id="74" idx="2"/>
          </p:cNvCxnSpPr>
          <p:nvPr/>
        </p:nvCxnSpPr>
        <p:spPr>
          <a:xfrm rot="16200000" flipH="1">
            <a:off x="3562350" y="2690672"/>
            <a:ext cx="376378" cy="795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4072078" y="3848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>
            <a:stCxn id="76" idx="1"/>
            <a:endCxn id="67" idx="4"/>
          </p:cNvCxnSpPr>
          <p:nvPr/>
        </p:nvCxnSpPr>
        <p:spPr>
          <a:xfrm rot="16200000" flipV="1">
            <a:off x="3214828" y="2990850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4681678" y="2247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69" idx="6"/>
            <a:endCxn id="78" idx="1"/>
          </p:cNvCxnSpPr>
          <p:nvPr/>
        </p:nvCxnSpPr>
        <p:spPr>
          <a:xfrm>
            <a:off x="4148278" y="1828800"/>
            <a:ext cx="566878" cy="452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4" idx="7"/>
            <a:endCxn id="78" idx="3"/>
          </p:cNvCxnSpPr>
          <p:nvPr/>
        </p:nvCxnSpPr>
        <p:spPr>
          <a:xfrm rot="5400000" flipH="1" flipV="1">
            <a:off x="4152900" y="2633522"/>
            <a:ext cx="752756" cy="371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6" idx="0"/>
            <a:endCxn id="74" idx="4"/>
          </p:cNvCxnSpPr>
          <p:nvPr/>
        </p:nvCxnSpPr>
        <p:spPr>
          <a:xfrm rot="5400000" flipH="1" flipV="1">
            <a:off x="3995878" y="3581400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6" idx="7"/>
            <a:endCxn id="92" idx="2"/>
          </p:cNvCxnSpPr>
          <p:nvPr/>
        </p:nvCxnSpPr>
        <p:spPr>
          <a:xfrm rot="5400000" flipH="1" flipV="1">
            <a:off x="4552950" y="3295650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138878" y="3467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92" idx="7"/>
            <a:endCxn id="64" idx="2"/>
          </p:cNvCxnSpPr>
          <p:nvPr/>
        </p:nvCxnSpPr>
        <p:spPr>
          <a:xfrm rot="5400000" flipH="1" flipV="1">
            <a:off x="5238750" y="2838450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8" idx="6"/>
            <a:endCxn id="64" idx="2"/>
          </p:cNvCxnSpPr>
          <p:nvPr/>
        </p:nvCxnSpPr>
        <p:spPr>
          <a:xfrm>
            <a:off x="4910278" y="2362200"/>
            <a:ext cx="9906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81278" y="3009900"/>
            <a:ext cx="306388" cy="381000"/>
            <a:chOff x="1248" y="1968"/>
            <a:chExt cx="193" cy="240"/>
          </a:xfrm>
        </p:grpSpPr>
        <p:sp>
          <p:nvSpPr>
            <p:cNvPr id="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8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1366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1317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"/>
            <p:cNvSpPr>
              <a:spLocks/>
            </p:cNvSpPr>
            <p:nvPr/>
          </p:nvSpPr>
          <p:spPr bwMode="auto">
            <a:xfrm>
              <a:off x="1302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1360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1337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1248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5" name="Picture 104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2078" y="1485900"/>
            <a:ext cx="306648" cy="381000"/>
          </a:xfrm>
          <a:prstGeom prst="rect">
            <a:avLst/>
          </a:prstGeom>
        </p:spPr>
      </p:pic>
      <p:pic>
        <p:nvPicPr>
          <p:cNvPr id="106" name="Picture 105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4478" y="1638300"/>
            <a:ext cx="306648" cy="381000"/>
          </a:xfrm>
          <a:prstGeom prst="rect">
            <a:avLst/>
          </a:prstGeom>
        </p:spPr>
      </p:pic>
      <p:pic>
        <p:nvPicPr>
          <p:cNvPr id="107" name="Picture 106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9678" y="1333500"/>
            <a:ext cx="306648" cy="381000"/>
          </a:xfrm>
          <a:prstGeom prst="rect">
            <a:avLst/>
          </a:prstGeom>
        </p:spPr>
      </p:pic>
      <p:pic>
        <p:nvPicPr>
          <p:cNvPr id="108" name="Picture 107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1478" y="3009900"/>
            <a:ext cx="306648" cy="381000"/>
          </a:xfrm>
          <a:prstGeom prst="rect">
            <a:avLst/>
          </a:prstGeom>
        </p:spPr>
      </p:pic>
      <p:pic>
        <p:nvPicPr>
          <p:cNvPr id="109" name="Picture 108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678" y="3238500"/>
            <a:ext cx="306648" cy="38100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1524000" y="24384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4" name="Group 13"/>
          <p:cNvGrpSpPr>
            <a:grpSpLocks noChangeAspect="1"/>
          </p:cNvGrpSpPr>
          <p:nvPr/>
        </p:nvGrpSpPr>
        <p:grpSpPr bwMode="auto">
          <a:xfrm>
            <a:off x="3505200" y="2590800"/>
            <a:ext cx="306388" cy="381000"/>
            <a:chOff x="3072" y="1968"/>
            <a:chExt cx="193" cy="240"/>
          </a:xfrm>
        </p:grpSpPr>
        <p:sp>
          <p:nvSpPr>
            <p:cNvPr id="113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072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3190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3141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3126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3184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8"/>
            <p:cNvSpPr>
              <a:spLocks/>
            </p:cNvSpPr>
            <p:nvPr/>
          </p:nvSpPr>
          <p:spPr bwMode="auto">
            <a:xfrm>
              <a:off x="3161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9"/>
            <p:cNvSpPr>
              <a:spLocks/>
            </p:cNvSpPr>
            <p:nvPr/>
          </p:nvSpPr>
          <p:spPr bwMode="auto">
            <a:xfrm>
              <a:off x="3072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7" name="Freeform 126"/>
          <p:cNvSpPr/>
          <p:nvPr/>
        </p:nvSpPr>
        <p:spPr>
          <a:xfrm>
            <a:off x="1981200" y="2961190"/>
            <a:ext cx="4083934" cy="1450694"/>
          </a:xfrm>
          <a:custGeom>
            <a:avLst/>
            <a:gdLst>
              <a:gd name="connsiteX0" fmla="*/ 0 w 4027990"/>
              <a:gd name="connsiteY0" fmla="*/ 173620 h 1414041"/>
              <a:gd name="connsiteX1" fmla="*/ 1041722 w 4027990"/>
              <a:gd name="connsiteY1" fmla="*/ 185195 h 1414041"/>
              <a:gd name="connsiteX2" fmla="*/ 2060294 w 4027990"/>
              <a:gd name="connsiteY2" fmla="*/ 1284790 h 1414041"/>
              <a:gd name="connsiteX3" fmla="*/ 3321934 w 4027990"/>
              <a:gd name="connsiteY3" fmla="*/ 960699 h 1414041"/>
              <a:gd name="connsiteX4" fmla="*/ 4027990 w 4027990"/>
              <a:gd name="connsiteY4" fmla="*/ 34724 h 1414041"/>
              <a:gd name="connsiteX0" fmla="*/ 0 w 4083934"/>
              <a:gd name="connsiteY0" fmla="*/ 86810 h 1450694"/>
              <a:gd name="connsiteX1" fmla="*/ 1097666 w 4083934"/>
              <a:gd name="connsiteY1" fmla="*/ 221848 h 1450694"/>
              <a:gd name="connsiteX2" fmla="*/ 2116238 w 4083934"/>
              <a:gd name="connsiteY2" fmla="*/ 1321443 h 1450694"/>
              <a:gd name="connsiteX3" fmla="*/ 3377878 w 4083934"/>
              <a:gd name="connsiteY3" fmla="*/ 997352 h 1450694"/>
              <a:gd name="connsiteX4" fmla="*/ 4083934 w 4083934"/>
              <a:gd name="connsiteY4" fmla="*/ 71377 h 145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934" h="1450694">
                <a:moveTo>
                  <a:pt x="0" y="86810"/>
                </a:moveTo>
                <a:cubicBezTo>
                  <a:pt x="349170" y="0"/>
                  <a:pt x="744960" y="16076"/>
                  <a:pt x="1097666" y="221848"/>
                </a:cubicBezTo>
                <a:cubicBezTo>
                  <a:pt x="1450372" y="427620"/>
                  <a:pt x="1736203" y="1192192"/>
                  <a:pt x="2116238" y="1321443"/>
                </a:cubicBezTo>
                <a:cubicBezTo>
                  <a:pt x="2496273" y="1450694"/>
                  <a:pt x="3049929" y="1205696"/>
                  <a:pt x="3377878" y="997352"/>
                </a:cubicBezTo>
                <a:cubicBezTo>
                  <a:pt x="3705827" y="789008"/>
                  <a:pt x="3894880" y="430192"/>
                  <a:pt x="4083934" y="71377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28600" y="4572000"/>
            <a:ext cx="17034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Delay along </a:t>
            </a:r>
          </a:p>
          <a:p>
            <a:pPr algn="ctr"/>
            <a:r>
              <a:rPr lang="en-US" sz="2400" dirty="0" smtClean="0"/>
              <a:t>a path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57400" y="4800600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depends 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10000" y="4800600"/>
            <a:ext cx="11432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Queues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29200" y="4800600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depend 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05600" y="4800600"/>
            <a:ext cx="186910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Other players</a:t>
            </a:r>
          </a:p>
        </p:txBody>
      </p:sp>
      <p:sp>
        <p:nvSpPr>
          <p:cNvPr id="57" name="Freeform 56"/>
          <p:cNvSpPr/>
          <p:nvPr/>
        </p:nvSpPr>
        <p:spPr>
          <a:xfrm>
            <a:off x="4627084" y="1894901"/>
            <a:ext cx="1355075" cy="627962"/>
          </a:xfrm>
          <a:custGeom>
            <a:avLst/>
            <a:gdLst>
              <a:gd name="connsiteX0" fmla="*/ 0 w 1355075"/>
              <a:gd name="connsiteY0" fmla="*/ 0 h 627962"/>
              <a:gd name="connsiteX1" fmla="*/ 1355075 w 1355075"/>
              <a:gd name="connsiteY1" fmla="*/ 627962 h 627962"/>
              <a:gd name="connsiteX2" fmla="*/ 1355075 w 1355075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5075" h="627962">
                <a:moveTo>
                  <a:pt x="0" y="0"/>
                </a:moveTo>
                <a:lnTo>
                  <a:pt x="1355075" y="627962"/>
                </a:lnTo>
                <a:lnTo>
                  <a:pt x="1355075" y="627962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505200" y="2974554"/>
            <a:ext cx="2785431" cy="1289433"/>
          </a:xfrm>
          <a:custGeom>
            <a:avLst/>
            <a:gdLst>
              <a:gd name="connsiteX0" fmla="*/ 0 w 2754217"/>
              <a:gd name="connsiteY0" fmla="*/ 583894 h 1417504"/>
              <a:gd name="connsiteX1" fmla="*/ 539827 w 2754217"/>
              <a:gd name="connsiteY1" fmla="*/ 1366092 h 1417504"/>
              <a:gd name="connsiteX2" fmla="*/ 2203374 w 2754217"/>
              <a:gd name="connsiteY2" fmla="*/ 892366 h 1417504"/>
              <a:gd name="connsiteX3" fmla="*/ 2754217 w 2754217"/>
              <a:gd name="connsiteY3" fmla="*/ 0 h 1417504"/>
              <a:gd name="connsiteX0" fmla="*/ 0 w 2754217"/>
              <a:gd name="connsiteY0" fmla="*/ 583894 h 1267858"/>
              <a:gd name="connsiteX1" fmla="*/ 806986 w 2754217"/>
              <a:gd name="connsiteY1" fmla="*/ 1216446 h 1267858"/>
              <a:gd name="connsiteX2" fmla="*/ 2203374 w 2754217"/>
              <a:gd name="connsiteY2" fmla="*/ 892366 h 1267858"/>
              <a:gd name="connsiteX3" fmla="*/ 2754217 w 2754217"/>
              <a:gd name="connsiteY3" fmla="*/ 0 h 1267858"/>
              <a:gd name="connsiteX0" fmla="*/ 0 w 2785431"/>
              <a:gd name="connsiteY0" fmla="*/ 454446 h 1289433"/>
              <a:gd name="connsiteX1" fmla="*/ 838200 w 2785431"/>
              <a:gd name="connsiteY1" fmla="*/ 1216446 h 1289433"/>
              <a:gd name="connsiteX2" fmla="*/ 2234588 w 2785431"/>
              <a:gd name="connsiteY2" fmla="*/ 892366 h 1289433"/>
              <a:gd name="connsiteX3" fmla="*/ 2785431 w 2785431"/>
              <a:gd name="connsiteY3" fmla="*/ 0 h 12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431" h="1289433">
                <a:moveTo>
                  <a:pt x="0" y="454446"/>
                </a:moveTo>
                <a:cubicBezTo>
                  <a:pt x="86299" y="819839"/>
                  <a:pt x="465769" y="1143459"/>
                  <a:pt x="838200" y="1216446"/>
                </a:cubicBezTo>
                <a:cubicBezTo>
                  <a:pt x="1210631" y="1289433"/>
                  <a:pt x="1910050" y="1095107"/>
                  <a:pt x="2234588" y="892366"/>
                </a:cubicBezTo>
                <a:cubicBezTo>
                  <a:pt x="2559127" y="689625"/>
                  <a:pt x="2694542" y="332342"/>
                  <a:pt x="2785431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90600" y="6019800"/>
            <a:ext cx="306388" cy="381000"/>
            <a:chOff x="1248" y="1968"/>
            <a:chExt cx="193" cy="240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8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366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1317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1302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1360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1337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1248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033322" y="54483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6" name="Group 141"/>
          <p:cNvGrpSpPr/>
          <p:nvPr/>
        </p:nvGrpSpPr>
        <p:grpSpPr>
          <a:xfrm>
            <a:off x="7086600" y="5638800"/>
            <a:ext cx="992448" cy="381000"/>
            <a:chOff x="7086600" y="5638800"/>
            <a:chExt cx="992448" cy="381000"/>
          </a:xfrm>
        </p:grpSpPr>
        <p:pic>
          <p:nvPicPr>
            <p:cNvPr id="129" name="Picture 128" descr="running_man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3800" y="5638800"/>
              <a:ext cx="306648" cy="381000"/>
            </a:xfrm>
            <a:prstGeom prst="rect">
              <a:avLst/>
            </a:prstGeom>
          </p:spPr>
        </p:pic>
        <p:pic>
          <p:nvPicPr>
            <p:cNvPr id="132" name="Picture 131" descr="running_man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2400" y="5638800"/>
              <a:ext cx="306648" cy="381000"/>
            </a:xfrm>
            <a:prstGeom prst="rect">
              <a:avLst/>
            </a:prstGeom>
          </p:spPr>
        </p:pic>
        <p:pic>
          <p:nvPicPr>
            <p:cNvPr id="133" name="Picture 132" descr="running_man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00" y="5638800"/>
              <a:ext cx="306648" cy="381000"/>
            </a:xfrm>
            <a:prstGeom prst="rect">
              <a:avLst/>
            </a:prstGeom>
          </p:spPr>
        </p:pic>
        <p:grpSp>
          <p:nvGrpSpPr>
            <p:cNvPr id="7" name="Group 13"/>
            <p:cNvGrpSpPr>
              <a:grpSpLocks noChangeAspect="1"/>
            </p:cNvGrpSpPr>
            <p:nvPr/>
          </p:nvGrpSpPr>
          <p:grpSpPr bwMode="auto">
            <a:xfrm>
              <a:off x="7086600" y="5638800"/>
              <a:ext cx="306388" cy="381000"/>
              <a:chOff x="3072" y="1968"/>
              <a:chExt cx="193" cy="240"/>
            </a:xfrm>
          </p:grpSpPr>
          <p:sp>
            <p:nvSpPr>
              <p:cNvPr id="135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3072" y="1968"/>
                <a:ext cx="193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3190" y="1968"/>
                <a:ext cx="58" cy="57"/>
              </a:xfrm>
              <a:custGeom>
                <a:avLst/>
                <a:gdLst/>
                <a:ahLst/>
                <a:cxnLst>
                  <a:cxn ang="0">
                    <a:pos x="428" y="426"/>
                  </a:cxn>
                  <a:cxn ang="0">
                    <a:pos x="479" y="308"/>
                  </a:cxn>
                  <a:cxn ang="0">
                    <a:pos x="506" y="195"/>
                  </a:cxn>
                  <a:cxn ang="0">
                    <a:pos x="479" y="104"/>
                  </a:cxn>
                  <a:cxn ang="0">
                    <a:pos x="397" y="27"/>
                  </a:cxn>
                  <a:cxn ang="0">
                    <a:pos x="298" y="0"/>
                  </a:cxn>
                  <a:cxn ang="0">
                    <a:pos x="164" y="52"/>
                  </a:cxn>
                  <a:cxn ang="0">
                    <a:pos x="78" y="157"/>
                  </a:cxn>
                  <a:cxn ang="0">
                    <a:pos x="25" y="287"/>
                  </a:cxn>
                  <a:cxn ang="0">
                    <a:pos x="8" y="378"/>
                  </a:cxn>
                  <a:cxn ang="0">
                    <a:pos x="0" y="481"/>
                  </a:cxn>
                  <a:cxn ang="0">
                    <a:pos x="8" y="555"/>
                  </a:cxn>
                  <a:cxn ang="0">
                    <a:pos x="38" y="611"/>
                  </a:cxn>
                  <a:cxn ang="0">
                    <a:pos x="116" y="624"/>
                  </a:cxn>
                  <a:cxn ang="0">
                    <a:pos x="207" y="611"/>
                  </a:cxn>
                  <a:cxn ang="0">
                    <a:pos x="294" y="560"/>
                  </a:cxn>
                  <a:cxn ang="0">
                    <a:pos x="372" y="520"/>
                  </a:cxn>
                  <a:cxn ang="0">
                    <a:pos x="402" y="491"/>
                  </a:cxn>
                  <a:cxn ang="0">
                    <a:pos x="597" y="533"/>
                  </a:cxn>
                  <a:cxn ang="0">
                    <a:pos x="645" y="529"/>
                  </a:cxn>
                  <a:cxn ang="0">
                    <a:pos x="645" y="481"/>
                  </a:cxn>
                  <a:cxn ang="0">
                    <a:pos x="428" y="426"/>
                  </a:cxn>
                </a:cxnLst>
                <a:rect l="0" t="0" r="r" b="b"/>
                <a:pathLst>
                  <a:path w="645" h="624">
                    <a:moveTo>
                      <a:pt x="428" y="426"/>
                    </a:moveTo>
                    <a:lnTo>
                      <a:pt x="479" y="308"/>
                    </a:lnTo>
                    <a:lnTo>
                      <a:pt x="506" y="195"/>
                    </a:lnTo>
                    <a:lnTo>
                      <a:pt x="479" y="104"/>
                    </a:lnTo>
                    <a:lnTo>
                      <a:pt x="397" y="27"/>
                    </a:lnTo>
                    <a:lnTo>
                      <a:pt x="298" y="0"/>
                    </a:lnTo>
                    <a:lnTo>
                      <a:pt x="164" y="52"/>
                    </a:lnTo>
                    <a:lnTo>
                      <a:pt x="78" y="157"/>
                    </a:lnTo>
                    <a:lnTo>
                      <a:pt x="25" y="287"/>
                    </a:lnTo>
                    <a:lnTo>
                      <a:pt x="8" y="378"/>
                    </a:lnTo>
                    <a:lnTo>
                      <a:pt x="0" y="481"/>
                    </a:lnTo>
                    <a:lnTo>
                      <a:pt x="8" y="555"/>
                    </a:lnTo>
                    <a:lnTo>
                      <a:pt x="38" y="611"/>
                    </a:lnTo>
                    <a:lnTo>
                      <a:pt x="116" y="624"/>
                    </a:lnTo>
                    <a:lnTo>
                      <a:pt x="207" y="611"/>
                    </a:lnTo>
                    <a:lnTo>
                      <a:pt x="294" y="560"/>
                    </a:lnTo>
                    <a:lnTo>
                      <a:pt x="372" y="520"/>
                    </a:lnTo>
                    <a:lnTo>
                      <a:pt x="402" y="491"/>
                    </a:lnTo>
                    <a:lnTo>
                      <a:pt x="597" y="533"/>
                    </a:lnTo>
                    <a:lnTo>
                      <a:pt x="645" y="529"/>
                    </a:lnTo>
                    <a:lnTo>
                      <a:pt x="645" y="481"/>
                    </a:lnTo>
                    <a:lnTo>
                      <a:pt x="428" y="42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3141" y="2036"/>
                <a:ext cx="63" cy="111"/>
              </a:xfrm>
              <a:custGeom>
                <a:avLst/>
                <a:gdLst/>
                <a:ahLst/>
                <a:cxnLst>
                  <a:cxn ang="0">
                    <a:pos x="233" y="181"/>
                  </a:cxn>
                  <a:cxn ang="0">
                    <a:pos x="321" y="91"/>
                  </a:cxn>
                  <a:cxn ang="0">
                    <a:pos x="463" y="4"/>
                  </a:cxn>
                  <a:cxn ang="0">
                    <a:pos x="529" y="0"/>
                  </a:cxn>
                  <a:cxn ang="0">
                    <a:pos x="645" y="38"/>
                  </a:cxn>
                  <a:cxn ang="0">
                    <a:pos x="697" y="95"/>
                  </a:cxn>
                  <a:cxn ang="0">
                    <a:pos x="697" y="181"/>
                  </a:cxn>
                  <a:cxn ang="0">
                    <a:pos x="611" y="341"/>
                  </a:cxn>
                  <a:cxn ang="0">
                    <a:pos x="515" y="467"/>
                  </a:cxn>
                  <a:cxn ang="0">
                    <a:pos x="476" y="571"/>
                  </a:cxn>
                  <a:cxn ang="0">
                    <a:pos x="450" y="692"/>
                  </a:cxn>
                  <a:cxn ang="0">
                    <a:pos x="476" y="809"/>
                  </a:cxn>
                  <a:cxn ang="0">
                    <a:pos x="502" y="921"/>
                  </a:cxn>
                  <a:cxn ang="0">
                    <a:pos x="502" y="1052"/>
                  </a:cxn>
                  <a:cxn ang="0">
                    <a:pos x="463" y="1129"/>
                  </a:cxn>
                  <a:cxn ang="0">
                    <a:pos x="376" y="1173"/>
                  </a:cxn>
                  <a:cxn ang="0">
                    <a:pos x="273" y="1221"/>
                  </a:cxn>
                  <a:cxn ang="0">
                    <a:pos x="178" y="1221"/>
                  </a:cxn>
                  <a:cxn ang="0">
                    <a:pos x="113" y="1186"/>
                  </a:cxn>
                  <a:cxn ang="0">
                    <a:pos x="25" y="1043"/>
                  </a:cxn>
                  <a:cxn ang="0">
                    <a:pos x="0" y="896"/>
                  </a:cxn>
                  <a:cxn ang="0">
                    <a:pos x="8" y="705"/>
                  </a:cxn>
                  <a:cxn ang="0">
                    <a:pos x="73" y="467"/>
                  </a:cxn>
                  <a:cxn ang="0">
                    <a:pos x="138" y="311"/>
                  </a:cxn>
                  <a:cxn ang="0">
                    <a:pos x="233" y="181"/>
                  </a:cxn>
                </a:cxnLst>
                <a:rect l="0" t="0" r="r" b="b"/>
                <a:pathLst>
                  <a:path w="697" h="1221">
                    <a:moveTo>
                      <a:pt x="233" y="181"/>
                    </a:moveTo>
                    <a:lnTo>
                      <a:pt x="321" y="91"/>
                    </a:lnTo>
                    <a:lnTo>
                      <a:pt x="463" y="4"/>
                    </a:lnTo>
                    <a:lnTo>
                      <a:pt x="529" y="0"/>
                    </a:lnTo>
                    <a:lnTo>
                      <a:pt x="645" y="38"/>
                    </a:lnTo>
                    <a:lnTo>
                      <a:pt x="697" y="95"/>
                    </a:lnTo>
                    <a:lnTo>
                      <a:pt x="697" y="181"/>
                    </a:lnTo>
                    <a:lnTo>
                      <a:pt x="611" y="341"/>
                    </a:lnTo>
                    <a:lnTo>
                      <a:pt x="515" y="467"/>
                    </a:lnTo>
                    <a:lnTo>
                      <a:pt x="476" y="571"/>
                    </a:lnTo>
                    <a:lnTo>
                      <a:pt x="450" y="692"/>
                    </a:lnTo>
                    <a:lnTo>
                      <a:pt x="476" y="809"/>
                    </a:lnTo>
                    <a:lnTo>
                      <a:pt x="502" y="921"/>
                    </a:lnTo>
                    <a:lnTo>
                      <a:pt x="502" y="1052"/>
                    </a:lnTo>
                    <a:lnTo>
                      <a:pt x="463" y="1129"/>
                    </a:lnTo>
                    <a:lnTo>
                      <a:pt x="376" y="1173"/>
                    </a:lnTo>
                    <a:lnTo>
                      <a:pt x="273" y="1221"/>
                    </a:lnTo>
                    <a:lnTo>
                      <a:pt x="178" y="1221"/>
                    </a:lnTo>
                    <a:lnTo>
                      <a:pt x="113" y="1186"/>
                    </a:lnTo>
                    <a:lnTo>
                      <a:pt x="25" y="1043"/>
                    </a:lnTo>
                    <a:lnTo>
                      <a:pt x="0" y="896"/>
                    </a:lnTo>
                    <a:lnTo>
                      <a:pt x="8" y="705"/>
                    </a:lnTo>
                    <a:lnTo>
                      <a:pt x="73" y="467"/>
                    </a:lnTo>
                    <a:lnTo>
                      <a:pt x="138" y="311"/>
                    </a:lnTo>
                    <a:lnTo>
                      <a:pt x="233" y="181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6"/>
              <p:cNvSpPr>
                <a:spLocks/>
              </p:cNvSpPr>
              <p:nvPr/>
            </p:nvSpPr>
            <p:spPr bwMode="auto">
              <a:xfrm>
                <a:off x="3126" y="2023"/>
                <a:ext cx="60" cy="70"/>
              </a:xfrm>
              <a:custGeom>
                <a:avLst/>
                <a:gdLst/>
                <a:ahLst/>
                <a:cxnLst>
                  <a:cxn ang="0">
                    <a:pos x="346" y="68"/>
                  </a:cxn>
                  <a:cxn ang="0">
                    <a:pos x="501" y="116"/>
                  </a:cxn>
                  <a:cxn ang="0">
                    <a:pos x="631" y="143"/>
                  </a:cxn>
                  <a:cxn ang="0">
                    <a:pos x="662" y="186"/>
                  </a:cxn>
                  <a:cxn ang="0">
                    <a:pos x="648" y="238"/>
                  </a:cxn>
                  <a:cxn ang="0">
                    <a:pos x="566" y="276"/>
                  </a:cxn>
                  <a:cxn ang="0">
                    <a:pos x="493" y="263"/>
                  </a:cxn>
                  <a:cxn ang="0">
                    <a:pos x="320" y="181"/>
                  </a:cxn>
                  <a:cxn ang="0">
                    <a:pos x="242" y="95"/>
                  </a:cxn>
                  <a:cxn ang="0">
                    <a:pos x="169" y="78"/>
                  </a:cxn>
                  <a:cxn ang="0">
                    <a:pos x="117" y="147"/>
                  </a:cxn>
                  <a:cxn ang="0">
                    <a:pos x="91" y="316"/>
                  </a:cxn>
                  <a:cxn ang="0">
                    <a:pos x="91" y="337"/>
                  </a:cxn>
                  <a:cxn ang="0">
                    <a:pos x="91" y="480"/>
                  </a:cxn>
                  <a:cxn ang="0">
                    <a:pos x="117" y="545"/>
                  </a:cxn>
                  <a:cxn ang="0">
                    <a:pos x="190" y="602"/>
                  </a:cxn>
                  <a:cxn ang="0">
                    <a:pos x="182" y="692"/>
                  </a:cxn>
                  <a:cxn ang="0">
                    <a:pos x="125" y="757"/>
                  </a:cxn>
                  <a:cxn ang="0">
                    <a:pos x="39" y="771"/>
                  </a:cxn>
                  <a:cxn ang="0">
                    <a:pos x="13" y="719"/>
                  </a:cxn>
                  <a:cxn ang="0">
                    <a:pos x="0" y="558"/>
                  </a:cxn>
                  <a:cxn ang="0">
                    <a:pos x="26" y="290"/>
                  </a:cxn>
                  <a:cxn ang="0">
                    <a:pos x="64" y="68"/>
                  </a:cxn>
                  <a:cxn ang="0">
                    <a:pos x="104" y="17"/>
                  </a:cxn>
                  <a:cxn ang="0">
                    <a:pos x="156" y="0"/>
                  </a:cxn>
                  <a:cxn ang="0">
                    <a:pos x="207" y="0"/>
                  </a:cxn>
                  <a:cxn ang="0">
                    <a:pos x="295" y="43"/>
                  </a:cxn>
                  <a:cxn ang="0">
                    <a:pos x="346" y="68"/>
                  </a:cxn>
                </a:cxnLst>
                <a:rect l="0" t="0" r="r" b="b"/>
                <a:pathLst>
                  <a:path w="662" h="771">
                    <a:moveTo>
                      <a:pt x="346" y="68"/>
                    </a:moveTo>
                    <a:lnTo>
                      <a:pt x="501" y="116"/>
                    </a:lnTo>
                    <a:lnTo>
                      <a:pt x="631" y="143"/>
                    </a:lnTo>
                    <a:lnTo>
                      <a:pt x="662" y="186"/>
                    </a:lnTo>
                    <a:lnTo>
                      <a:pt x="648" y="238"/>
                    </a:lnTo>
                    <a:lnTo>
                      <a:pt x="566" y="276"/>
                    </a:lnTo>
                    <a:lnTo>
                      <a:pt x="493" y="263"/>
                    </a:lnTo>
                    <a:lnTo>
                      <a:pt x="320" y="181"/>
                    </a:lnTo>
                    <a:lnTo>
                      <a:pt x="242" y="95"/>
                    </a:lnTo>
                    <a:lnTo>
                      <a:pt x="169" y="78"/>
                    </a:lnTo>
                    <a:lnTo>
                      <a:pt x="117" y="147"/>
                    </a:lnTo>
                    <a:lnTo>
                      <a:pt x="91" y="316"/>
                    </a:lnTo>
                    <a:lnTo>
                      <a:pt x="91" y="337"/>
                    </a:lnTo>
                    <a:lnTo>
                      <a:pt x="91" y="480"/>
                    </a:lnTo>
                    <a:lnTo>
                      <a:pt x="117" y="545"/>
                    </a:lnTo>
                    <a:lnTo>
                      <a:pt x="190" y="602"/>
                    </a:lnTo>
                    <a:lnTo>
                      <a:pt x="182" y="692"/>
                    </a:lnTo>
                    <a:lnTo>
                      <a:pt x="125" y="757"/>
                    </a:lnTo>
                    <a:lnTo>
                      <a:pt x="39" y="771"/>
                    </a:lnTo>
                    <a:lnTo>
                      <a:pt x="13" y="719"/>
                    </a:lnTo>
                    <a:lnTo>
                      <a:pt x="0" y="558"/>
                    </a:lnTo>
                    <a:lnTo>
                      <a:pt x="26" y="290"/>
                    </a:lnTo>
                    <a:lnTo>
                      <a:pt x="64" y="68"/>
                    </a:lnTo>
                    <a:lnTo>
                      <a:pt x="104" y="17"/>
                    </a:lnTo>
                    <a:lnTo>
                      <a:pt x="156" y="0"/>
                    </a:lnTo>
                    <a:lnTo>
                      <a:pt x="207" y="0"/>
                    </a:lnTo>
                    <a:lnTo>
                      <a:pt x="295" y="43"/>
                    </a:lnTo>
                    <a:lnTo>
                      <a:pt x="346" y="68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"/>
              <p:cNvSpPr>
                <a:spLocks/>
              </p:cNvSpPr>
              <p:nvPr/>
            </p:nvSpPr>
            <p:spPr bwMode="auto">
              <a:xfrm>
                <a:off x="3184" y="2046"/>
                <a:ext cx="81" cy="5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39"/>
                  </a:cxn>
                  <a:cxn ang="0">
                    <a:pos x="56" y="0"/>
                  </a:cxn>
                  <a:cxn ang="0">
                    <a:pos x="116" y="5"/>
                  </a:cxn>
                  <a:cxn ang="0">
                    <a:pos x="156" y="95"/>
                  </a:cxn>
                  <a:cxn ang="0">
                    <a:pos x="169" y="226"/>
                  </a:cxn>
                  <a:cxn ang="0">
                    <a:pos x="225" y="381"/>
                  </a:cxn>
                  <a:cxn ang="0">
                    <a:pos x="290" y="494"/>
                  </a:cxn>
                  <a:cxn ang="0">
                    <a:pos x="364" y="533"/>
                  </a:cxn>
                  <a:cxn ang="0">
                    <a:pos x="433" y="520"/>
                  </a:cxn>
                  <a:cxn ang="0">
                    <a:pos x="507" y="459"/>
                  </a:cxn>
                  <a:cxn ang="0">
                    <a:pos x="641" y="343"/>
                  </a:cxn>
                  <a:cxn ang="0">
                    <a:pos x="714" y="238"/>
                  </a:cxn>
                  <a:cxn ang="0">
                    <a:pos x="714" y="182"/>
                  </a:cxn>
                  <a:cxn ang="0">
                    <a:pos x="693" y="135"/>
                  </a:cxn>
                  <a:cxn ang="0">
                    <a:pos x="740" y="52"/>
                  </a:cxn>
                  <a:cxn ang="0">
                    <a:pos x="809" y="13"/>
                  </a:cxn>
                  <a:cxn ang="0">
                    <a:pos x="870" y="43"/>
                  </a:cxn>
                  <a:cxn ang="0">
                    <a:pos x="888" y="104"/>
                  </a:cxn>
                  <a:cxn ang="0">
                    <a:pos x="836" y="238"/>
                  </a:cxn>
                  <a:cxn ang="0">
                    <a:pos x="662" y="434"/>
                  </a:cxn>
                  <a:cxn ang="0">
                    <a:pos x="467" y="585"/>
                  </a:cxn>
                  <a:cxn ang="0">
                    <a:pos x="351" y="603"/>
                  </a:cxn>
                  <a:cxn ang="0">
                    <a:pos x="251" y="576"/>
                  </a:cxn>
                  <a:cxn ang="0">
                    <a:pos x="169" y="459"/>
                  </a:cxn>
                  <a:cxn ang="0">
                    <a:pos x="91" y="316"/>
                  </a:cxn>
                  <a:cxn ang="0">
                    <a:pos x="30" y="213"/>
                  </a:cxn>
                  <a:cxn ang="0">
                    <a:pos x="0" y="130"/>
                  </a:cxn>
                </a:cxnLst>
                <a:rect l="0" t="0" r="r" b="b"/>
                <a:pathLst>
                  <a:path w="888" h="603">
                    <a:moveTo>
                      <a:pt x="0" y="130"/>
                    </a:moveTo>
                    <a:lnTo>
                      <a:pt x="0" y="39"/>
                    </a:lnTo>
                    <a:lnTo>
                      <a:pt x="56" y="0"/>
                    </a:lnTo>
                    <a:lnTo>
                      <a:pt x="116" y="5"/>
                    </a:lnTo>
                    <a:lnTo>
                      <a:pt x="156" y="95"/>
                    </a:lnTo>
                    <a:lnTo>
                      <a:pt x="169" y="226"/>
                    </a:lnTo>
                    <a:lnTo>
                      <a:pt x="225" y="381"/>
                    </a:lnTo>
                    <a:lnTo>
                      <a:pt x="290" y="494"/>
                    </a:lnTo>
                    <a:lnTo>
                      <a:pt x="364" y="533"/>
                    </a:lnTo>
                    <a:lnTo>
                      <a:pt x="433" y="520"/>
                    </a:lnTo>
                    <a:lnTo>
                      <a:pt x="507" y="459"/>
                    </a:lnTo>
                    <a:lnTo>
                      <a:pt x="641" y="343"/>
                    </a:lnTo>
                    <a:lnTo>
                      <a:pt x="714" y="238"/>
                    </a:lnTo>
                    <a:lnTo>
                      <a:pt x="714" y="182"/>
                    </a:lnTo>
                    <a:lnTo>
                      <a:pt x="693" y="135"/>
                    </a:lnTo>
                    <a:lnTo>
                      <a:pt x="740" y="52"/>
                    </a:lnTo>
                    <a:lnTo>
                      <a:pt x="809" y="13"/>
                    </a:lnTo>
                    <a:lnTo>
                      <a:pt x="870" y="43"/>
                    </a:lnTo>
                    <a:lnTo>
                      <a:pt x="888" y="104"/>
                    </a:lnTo>
                    <a:lnTo>
                      <a:pt x="836" y="238"/>
                    </a:lnTo>
                    <a:lnTo>
                      <a:pt x="662" y="434"/>
                    </a:lnTo>
                    <a:lnTo>
                      <a:pt x="467" y="585"/>
                    </a:lnTo>
                    <a:lnTo>
                      <a:pt x="351" y="603"/>
                    </a:lnTo>
                    <a:lnTo>
                      <a:pt x="251" y="576"/>
                    </a:lnTo>
                    <a:lnTo>
                      <a:pt x="169" y="459"/>
                    </a:lnTo>
                    <a:lnTo>
                      <a:pt x="91" y="316"/>
                    </a:lnTo>
                    <a:lnTo>
                      <a:pt x="30" y="213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8"/>
              <p:cNvSpPr>
                <a:spLocks/>
              </p:cNvSpPr>
              <p:nvPr/>
            </p:nvSpPr>
            <p:spPr bwMode="auto">
              <a:xfrm>
                <a:off x="3161" y="2125"/>
                <a:ext cx="80" cy="83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73" y="0"/>
                  </a:cxn>
                  <a:cxn ang="0">
                    <a:pos x="181" y="0"/>
                  </a:cxn>
                  <a:cxn ang="0">
                    <a:pos x="384" y="21"/>
                  </a:cxn>
                  <a:cxn ang="0">
                    <a:pos x="623" y="34"/>
                  </a:cxn>
                  <a:cxn ang="0">
                    <a:pos x="714" y="74"/>
                  </a:cxn>
                  <a:cxn ang="0">
                    <a:pos x="753" y="125"/>
                  </a:cxn>
                  <a:cxn ang="0">
                    <a:pos x="762" y="203"/>
                  </a:cxn>
                  <a:cxn ang="0">
                    <a:pos x="735" y="286"/>
                  </a:cxn>
                  <a:cxn ang="0">
                    <a:pos x="661" y="411"/>
                  </a:cxn>
                  <a:cxn ang="0">
                    <a:pos x="566" y="515"/>
                  </a:cxn>
                  <a:cxn ang="0">
                    <a:pos x="493" y="610"/>
                  </a:cxn>
                  <a:cxn ang="0">
                    <a:pos x="462" y="684"/>
                  </a:cxn>
                  <a:cxn ang="0">
                    <a:pos x="441" y="736"/>
                  </a:cxn>
                  <a:cxn ang="0">
                    <a:pos x="449" y="776"/>
                  </a:cxn>
                  <a:cxn ang="0">
                    <a:pos x="454" y="801"/>
                  </a:cxn>
                  <a:cxn ang="0">
                    <a:pos x="541" y="801"/>
                  </a:cxn>
                  <a:cxn ang="0">
                    <a:pos x="675" y="780"/>
                  </a:cxn>
                  <a:cxn ang="0">
                    <a:pos x="762" y="780"/>
                  </a:cxn>
                  <a:cxn ang="0">
                    <a:pos x="852" y="814"/>
                  </a:cxn>
                  <a:cxn ang="0">
                    <a:pos x="879" y="858"/>
                  </a:cxn>
                  <a:cxn ang="0">
                    <a:pos x="852" y="896"/>
                  </a:cxn>
                  <a:cxn ang="0">
                    <a:pos x="814" y="910"/>
                  </a:cxn>
                  <a:cxn ang="0">
                    <a:pos x="753" y="892"/>
                  </a:cxn>
                  <a:cxn ang="0">
                    <a:pos x="670" y="845"/>
                  </a:cxn>
                  <a:cxn ang="0">
                    <a:pos x="584" y="853"/>
                  </a:cxn>
                  <a:cxn ang="0">
                    <a:pos x="441" y="879"/>
                  </a:cxn>
                  <a:cxn ang="0">
                    <a:pos x="397" y="870"/>
                  </a:cxn>
                  <a:cxn ang="0">
                    <a:pos x="376" y="841"/>
                  </a:cxn>
                  <a:cxn ang="0">
                    <a:pos x="376" y="766"/>
                  </a:cxn>
                  <a:cxn ang="0">
                    <a:pos x="376" y="662"/>
                  </a:cxn>
                  <a:cxn ang="0">
                    <a:pos x="436" y="585"/>
                  </a:cxn>
                  <a:cxn ang="0">
                    <a:pos x="527" y="467"/>
                  </a:cxn>
                  <a:cxn ang="0">
                    <a:pos x="605" y="364"/>
                  </a:cxn>
                  <a:cxn ang="0">
                    <a:pos x="657" y="286"/>
                  </a:cxn>
                  <a:cxn ang="0">
                    <a:pos x="684" y="217"/>
                  </a:cxn>
                  <a:cxn ang="0">
                    <a:pos x="670" y="177"/>
                  </a:cxn>
                  <a:cxn ang="0">
                    <a:pos x="636" y="129"/>
                  </a:cxn>
                  <a:cxn ang="0">
                    <a:pos x="584" y="116"/>
                  </a:cxn>
                  <a:cxn ang="0">
                    <a:pos x="527" y="116"/>
                  </a:cxn>
                  <a:cxn ang="0">
                    <a:pos x="401" y="116"/>
                  </a:cxn>
                  <a:cxn ang="0">
                    <a:pos x="216" y="152"/>
                  </a:cxn>
                  <a:cxn ang="0">
                    <a:pos x="77" y="164"/>
                  </a:cxn>
                  <a:cxn ang="0">
                    <a:pos x="21" y="152"/>
                  </a:cxn>
                  <a:cxn ang="0">
                    <a:pos x="0" y="129"/>
                  </a:cxn>
                  <a:cxn ang="0">
                    <a:pos x="0" y="86"/>
                  </a:cxn>
                </a:cxnLst>
                <a:rect l="0" t="0" r="r" b="b"/>
                <a:pathLst>
                  <a:path w="879" h="910">
                    <a:moveTo>
                      <a:pt x="0" y="86"/>
                    </a:moveTo>
                    <a:lnTo>
                      <a:pt x="73" y="0"/>
                    </a:lnTo>
                    <a:lnTo>
                      <a:pt x="181" y="0"/>
                    </a:lnTo>
                    <a:lnTo>
                      <a:pt x="384" y="21"/>
                    </a:lnTo>
                    <a:lnTo>
                      <a:pt x="623" y="34"/>
                    </a:lnTo>
                    <a:lnTo>
                      <a:pt x="714" y="74"/>
                    </a:lnTo>
                    <a:lnTo>
                      <a:pt x="753" y="125"/>
                    </a:lnTo>
                    <a:lnTo>
                      <a:pt x="762" y="203"/>
                    </a:lnTo>
                    <a:lnTo>
                      <a:pt x="735" y="286"/>
                    </a:lnTo>
                    <a:lnTo>
                      <a:pt x="661" y="411"/>
                    </a:lnTo>
                    <a:lnTo>
                      <a:pt x="566" y="515"/>
                    </a:lnTo>
                    <a:lnTo>
                      <a:pt x="493" y="610"/>
                    </a:lnTo>
                    <a:lnTo>
                      <a:pt x="462" y="684"/>
                    </a:lnTo>
                    <a:lnTo>
                      <a:pt x="441" y="736"/>
                    </a:lnTo>
                    <a:lnTo>
                      <a:pt x="449" y="776"/>
                    </a:lnTo>
                    <a:lnTo>
                      <a:pt x="454" y="801"/>
                    </a:lnTo>
                    <a:lnTo>
                      <a:pt x="541" y="801"/>
                    </a:lnTo>
                    <a:lnTo>
                      <a:pt x="675" y="780"/>
                    </a:lnTo>
                    <a:lnTo>
                      <a:pt x="762" y="780"/>
                    </a:lnTo>
                    <a:lnTo>
                      <a:pt x="852" y="814"/>
                    </a:lnTo>
                    <a:lnTo>
                      <a:pt x="879" y="858"/>
                    </a:lnTo>
                    <a:lnTo>
                      <a:pt x="852" y="896"/>
                    </a:lnTo>
                    <a:lnTo>
                      <a:pt x="814" y="910"/>
                    </a:lnTo>
                    <a:lnTo>
                      <a:pt x="753" y="892"/>
                    </a:lnTo>
                    <a:lnTo>
                      <a:pt x="670" y="845"/>
                    </a:lnTo>
                    <a:lnTo>
                      <a:pt x="584" y="853"/>
                    </a:lnTo>
                    <a:lnTo>
                      <a:pt x="441" y="879"/>
                    </a:lnTo>
                    <a:lnTo>
                      <a:pt x="397" y="870"/>
                    </a:lnTo>
                    <a:lnTo>
                      <a:pt x="376" y="841"/>
                    </a:lnTo>
                    <a:lnTo>
                      <a:pt x="376" y="766"/>
                    </a:lnTo>
                    <a:lnTo>
                      <a:pt x="376" y="662"/>
                    </a:lnTo>
                    <a:lnTo>
                      <a:pt x="436" y="585"/>
                    </a:lnTo>
                    <a:lnTo>
                      <a:pt x="527" y="467"/>
                    </a:lnTo>
                    <a:lnTo>
                      <a:pt x="605" y="364"/>
                    </a:lnTo>
                    <a:lnTo>
                      <a:pt x="657" y="286"/>
                    </a:lnTo>
                    <a:lnTo>
                      <a:pt x="684" y="217"/>
                    </a:lnTo>
                    <a:lnTo>
                      <a:pt x="670" y="177"/>
                    </a:lnTo>
                    <a:lnTo>
                      <a:pt x="636" y="129"/>
                    </a:lnTo>
                    <a:lnTo>
                      <a:pt x="584" y="116"/>
                    </a:lnTo>
                    <a:lnTo>
                      <a:pt x="527" y="116"/>
                    </a:lnTo>
                    <a:lnTo>
                      <a:pt x="401" y="116"/>
                    </a:lnTo>
                    <a:lnTo>
                      <a:pt x="216" y="152"/>
                    </a:lnTo>
                    <a:lnTo>
                      <a:pt x="77" y="164"/>
                    </a:lnTo>
                    <a:lnTo>
                      <a:pt x="21" y="152"/>
                    </a:lnTo>
                    <a:lnTo>
                      <a:pt x="0" y="129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9"/>
              <p:cNvSpPr>
                <a:spLocks/>
              </p:cNvSpPr>
              <p:nvPr/>
            </p:nvSpPr>
            <p:spPr bwMode="auto">
              <a:xfrm>
                <a:off x="3072" y="2110"/>
                <a:ext cx="102" cy="79"/>
              </a:xfrm>
              <a:custGeom>
                <a:avLst/>
                <a:gdLst/>
                <a:ahLst/>
                <a:cxnLst>
                  <a:cxn ang="0">
                    <a:pos x="909" y="360"/>
                  </a:cxn>
                  <a:cxn ang="0">
                    <a:pos x="926" y="247"/>
                  </a:cxn>
                  <a:cxn ang="0">
                    <a:pos x="991" y="204"/>
                  </a:cxn>
                  <a:cxn ang="0">
                    <a:pos x="1069" y="195"/>
                  </a:cxn>
                  <a:cxn ang="0">
                    <a:pos x="1117" y="247"/>
                  </a:cxn>
                  <a:cxn ang="0">
                    <a:pos x="1096" y="347"/>
                  </a:cxn>
                  <a:cxn ang="0">
                    <a:pos x="1052" y="482"/>
                  </a:cxn>
                  <a:cxn ang="0">
                    <a:pos x="966" y="633"/>
                  </a:cxn>
                  <a:cxn ang="0">
                    <a:pos x="857" y="763"/>
                  </a:cxn>
                  <a:cxn ang="0">
                    <a:pos x="766" y="832"/>
                  </a:cxn>
                  <a:cxn ang="0">
                    <a:pos x="667" y="868"/>
                  </a:cxn>
                  <a:cxn ang="0">
                    <a:pos x="571" y="854"/>
                  </a:cxn>
                  <a:cxn ang="0">
                    <a:pos x="498" y="815"/>
                  </a:cxn>
                  <a:cxn ang="0">
                    <a:pos x="472" y="750"/>
                  </a:cxn>
                  <a:cxn ang="0">
                    <a:pos x="441" y="637"/>
                  </a:cxn>
                  <a:cxn ang="0">
                    <a:pos x="407" y="429"/>
                  </a:cxn>
                  <a:cxn ang="0">
                    <a:pos x="380" y="286"/>
                  </a:cxn>
                  <a:cxn ang="0">
                    <a:pos x="380" y="117"/>
                  </a:cxn>
                  <a:cxn ang="0">
                    <a:pos x="363" y="87"/>
                  </a:cxn>
                  <a:cxn ang="0">
                    <a:pos x="311" y="78"/>
                  </a:cxn>
                  <a:cxn ang="0">
                    <a:pos x="252" y="125"/>
                  </a:cxn>
                  <a:cxn ang="0">
                    <a:pos x="195" y="204"/>
                  </a:cxn>
                  <a:cxn ang="0">
                    <a:pos x="130" y="247"/>
                  </a:cxn>
                  <a:cxn ang="0">
                    <a:pos x="30" y="247"/>
                  </a:cxn>
                  <a:cxn ang="0">
                    <a:pos x="0" y="221"/>
                  </a:cxn>
                  <a:cxn ang="0">
                    <a:pos x="0" y="178"/>
                  </a:cxn>
                  <a:cxn ang="0">
                    <a:pos x="44" y="139"/>
                  </a:cxn>
                  <a:cxn ang="0">
                    <a:pos x="91" y="152"/>
                  </a:cxn>
                  <a:cxn ang="0">
                    <a:pos x="134" y="143"/>
                  </a:cxn>
                  <a:cxn ang="0">
                    <a:pos x="212" y="87"/>
                  </a:cxn>
                  <a:cxn ang="0">
                    <a:pos x="290" y="26"/>
                  </a:cxn>
                  <a:cxn ang="0">
                    <a:pos x="363" y="9"/>
                  </a:cxn>
                  <a:cxn ang="0">
                    <a:pos x="468" y="0"/>
                  </a:cxn>
                  <a:cxn ang="0">
                    <a:pos x="472" y="47"/>
                  </a:cxn>
                  <a:cxn ang="0">
                    <a:pos x="445" y="100"/>
                  </a:cxn>
                  <a:cxn ang="0">
                    <a:pos x="441" y="234"/>
                  </a:cxn>
                  <a:cxn ang="0">
                    <a:pos x="472" y="412"/>
                  </a:cxn>
                  <a:cxn ang="0">
                    <a:pos x="519" y="585"/>
                  </a:cxn>
                  <a:cxn ang="0">
                    <a:pos x="563" y="690"/>
                  </a:cxn>
                  <a:cxn ang="0">
                    <a:pos x="628" y="738"/>
                  </a:cxn>
                  <a:cxn ang="0">
                    <a:pos x="693" y="738"/>
                  </a:cxn>
                  <a:cxn ang="0">
                    <a:pos x="758" y="690"/>
                  </a:cxn>
                  <a:cxn ang="0">
                    <a:pos x="844" y="581"/>
                  </a:cxn>
                  <a:cxn ang="0">
                    <a:pos x="901" y="425"/>
                  </a:cxn>
                  <a:cxn ang="0">
                    <a:pos x="909" y="360"/>
                  </a:cxn>
                </a:cxnLst>
                <a:rect l="0" t="0" r="r" b="b"/>
                <a:pathLst>
                  <a:path w="1117" h="868">
                    <a:moveTo>
                      <a:pt x="909" y="360"/>
                    </a:moveTo>
                    <a:lnTo>
                      <a:pt x="926" y="247"/>
                    </a:lnTo>
                    <a:lnTo>
                      <a:pt x="991" y="204"/>
                    </a:lnTo>
                    <a:lnTo>
                      <a:pt x="1069" y="195"/>
                    </a:lnTo>
                    <a:lnTo>
                      <a:pt x="1117" y="247"/>
                    </a:lnTo>
                    <a:lnTo>
                      <a:pt x="1096" y="347"/>
                    </a:lnTo>
                    <a:lnTo>
                      <a:pt x="1052" y="482"/>
                    </a:lnTo>
                    <a:lnTo>
                      <a:pt x="966" y="633"/>
                    </a:lnTo>
                    <a:lnTo>
                      <a:pt x="857" y="763"/>
                    </a:lnTo>
                    <a:lnTo>
                      <a:pt x="766" y="832"/>
                    </a:lnTo>
                    <a:lnTo>
                      <a:pt x="667" y="868"/>
                    </a:lnTo>
                    <a:lnTo>
                      <a:pt x="571" y="854"/>
                    </a:lnTo>
                    <a:lnTo>
                      <a:pt x="498" y="815"/>
                    </a:lnTo>
                    <a:lnTo>
                      <a:pt x="472" y="750"/>
                    </a:lnTo>
                    <a:lnTo>
                      <a:pt x="441" y="637"/>
                    </a:lnTo>
                    <a:lnTo>
                      <a:pt x="407" y="429"/>
                    </a:lnTo>
                    <a:lnTo>
                      <a:pt x="380" y="286"/>
                    </a:lnTo>
                    <a:lnTo>
                      <a:pt x="380" y="117"/>
                    </a:lnTo>
                    <a:lnTo>
                      <a:pt x="363" y="87"/>
                    </a:lnTo>
                    <a:lnTo>
                      <a:pt x="311" y="78"/>
                    </a:lnTo>
                    <a:lnTo>
                      <a:pt x="252" y="125"/>
                    </a:lnTo>
                    <a:lnTo>
                      <a:pt x="195" y="204"/>
                    </a:lnTo>
                    <a:lnTo>
                      <a:pt x="130" y="247"/>
                    </a:lnTo>
                    <a:lnTo>
                      <a:pt x="30" y="247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44" y="139"/>
                    </a:lnTo>
                    <a:lnTo>
                      <a:pt x="91" y="152"/>
                    </a:lnTo>
                    <a:lnTo>
                      <a:pt x="134" y="143"/>
                    </a:lnTo>
                    <a:lnTo>
                      <a:pt x="212" y="87"/>
                    </a:lnTo>
                    <a:lnTo>
                      <a:pt x="290" y="26"/>
                    </a:lnTo>
                    <a:lnTo>
                      <a:pt x="363" y="9"/>
                    </a:lnTo>
                    <a:lnTo>
                      <a:pt x="468" y="0"/>
                    </a:lnTo>
                    <a:lnTo>
                      <a:pt x="472" y="47"/>
                    </a:lnTo>
                    <a:lnTo>
                      <a:pt x="445" y="100"/>
                    </a:lnTo>
                    <a:lnTo>
                      <a:pt x="441" y="234"/>
                    </a:lnTo>
                    <a:lnTo>
                      <a:pt x="472" y="412"/>
                    </a:lnTo>
                    <a:lnTo>
                      <a:pt x="519" y="585"/>
                    </a:lnTo>
                    <a:lnTo>
                      <a:pt x="563" y="690"/>
                    </a:lnTo>
                    <a:lnTo>
                      <a:pt x="628" y="738"/>
                    </a:lnTo>
                    <a:lnTo>
                      <a:pt x="693" y="738"/>
                    </a:lnTo>
                    <a:lnTo>
                      <a:pt x="758" y="690"/>
                    </a:lnTo>
                    <a:lnTo>
                      <a:pt x="844" y="581"/>
                    </a:lnTo>
                    <a:lnTo>
                      <a:pt x="901" y="425"/>
                    </a:lnTo>
                    <a:lnTo>
                      <a:pt x="909" y="36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6" name="Freeform 85"/>
          <p:cNvSpPr/>
          <p:nvPr/>
        </p:nvSpPr>
        <p:spPr>
          <a:xfrm>
            <a:off x="3955055" y="2787267"/>
            <a:ext cx="1707615" cy="831774"/>
          </a:xfrm>
          <a:custGeom>
            <a:avLst/>
            <a:gdLst>
              <a:gd name="connsiteX0" fmla="*/ 0 w 1707615"/>
              <a:gd name="connsiteY0" fmla="*/ 0 h 831774"/>
              <a:gd name="connsiteX1" fmla="*/ 418641 w 1707615"/>
              <a:gd name="connsiteY1" fmla="*/ 286439 h 831774"/>
              <a:gd name="connsiteX2" fmla="*/ 572878 w 1707615"/>
              <a:gd name="connsiteY2" fmla="*/ 374574 h 831774"/>
              <a:gd name="connsiteX3" fmla="*/ 451692 w 1707615"/>
              <a:gd name="connsiteY3" fmla="*/ 793215 h 831774"/>
              <a:gd name="connsiteX4" fmla="*/ 1134738 w 1707615"/>
              <a:gd name="connsiteY4" fmla="*/ 605928 h 831774"/>
              <a:gd name="connsiteX5" fmla="*/ 1707615 w 1707615"/>
              <a:gd name="connsiteY5" fmla="*/ 55085 h 83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7615" h="831774">
                <a:moveTo>
                  <a:pt x="0" y="0"/>
                </a:moveTo>
                <a:lnTo>
                  <a:pt x="418641" y="286439"/>
                </a:lnTo>
                <a:cubicBezTo>
                  <a:pt x="514121" y="348868"/>
                  <a:pt x="567370" y="290111"/>
                  <a:pt x="572878" y="374574"/>
                </a:cubicBezTo>
                <a:cubicBezTo>
                  <a:pt x="578386" y="459037"/>
                  <a:pt x="358049" y="754656"/>
                  <a:pt x="451692" y="793215"/>
                </a:cubicBezTo>
                <a:cubicBezTo>
                  <a:pt x="545335" y="831774"/>
                  <a:pt x="925417" y="728950"/>
                  <a:pt x="1134738" y="605928"/>
                </a:cubicBezTo>
                <a:cubicBezTo>
                  <a:pt x="1344059" y="482906"/>
                  <a:pt x="1525837" y="268995"/>
                  <a:pt x="1707615" y="55085"/>
                </a:cubicBez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cxnSp>
        <p:nvCxnSpPr>
          <p:cNvPr id="45" name="Straight Connector 44"/>
          <p:cNvCxnSpPr>
            <a:stCxn id="62" idx="6"/>
            <a:endCxn id="67" idx="2"/>
          </p:cNvCxnSpPr>
          <p:nvPr/>
        </p:nvCxnSpPr>
        <p:spPr>
          <a:xfrm>
            <a:off x="2243278" y="2819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014678" y="2705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900878" y="2628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714496" y="2589645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05678" y="25527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67" name="Oval 66"/>
          <p:cNvSpPr/>
          <p:nvPr/>
        </p:nvSpPr>
        <p:spPr>
          <a:xfrm>
            <a:off x="3157678" y="2705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919678" y="1714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67" idx="7"/>
            <a:endCxn id="69" idx="3"/>
          </p:cNvCxnSpPr>
          <p:nvPr/>
        </p:nvCxnSpPr>
        <p:spPr>
          <a:xfrm rot="5400000" flipH="1" flipV="1">
            <a:off x="3238500" y="2023922"/>
            <a:ext cx="828956" cy="60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148278" y="3162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67" idx="5"/>
            <a:endCxn id="74" idx="2"/>
          </p:cNvCxnSpPr>
          <p:nvPr/>
        </p:nvCxnSpPr>
        <p:spPr>
          <a:xfrm rot="16200000" flipH="1">
            <a:off x="3562350" y="2690672"/>
            <a:ext cx="376378" cy="795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4072078" y="3848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>
            <a:stCxn id="76" idx="1"/>
            <a:endCxn id="67" idx="4"/>
          </p:cNvCxnSpPr>
          <p:nvPr/>
        </p:nvCxnSpPr>
        <p:spPr>
          <a:xfrm rot="16200000" flipV="1">
            <a:off x="3214828" y="2990850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4681678" y="2247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69" idx="6"/>
            <a:endCxn id="78" idx="1"/>
          </p:cNvCxnSpPr>
          <p:nvPr/>
        </p:nvCxnSpPr>
        <p:spPr>
          <a:xfrm>
            <a:off x="4148278" y="1828800"/>
            <a:ext cx="566878" cy="452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4" idx="7"/>
            <a:endCxn id="78" idx="3"/>
          </p:cNvCxnSpPr>
          <p:nvPr/>
        </p:nvCxnSpPr>
        <p:spPr>
          <a:xfrm rot="5400000" flipH="1" flipV="1">
            <a:off x="4152900" y="2633522"/>
            <a:ext cx="752756" cy="371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6" idx="0"/>
            <a:endCxn id="74" idx="4"/>
          </p:cNvCxnSpPr>
          <p:nvPr/>
        </p:nvCxnSpPr>
        <p:spPr>
          <a:xfrm rot="5400000" flipH="1" flipV="1">
            <a:off x="3995878" y="3581400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6" idx="7"/>
            <a:endCxn id="92" idx="2"/>
          </p:cNvCxnSpPr>
          <p:nvPr/>
        </p:nvCxnSpPr>
        <p:spPr>
          <a:xfrm rot="5400000" flipH="1" flipV="1">
            <a:off x="4552950" y="3295650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138878" y="3467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92" idx="7"/>
            <a:endCxn id="64" idx="2"/>
          </p:cNvCxnSpPr>
          <p:nvPr/>
        </p:nvCxnSpPr>
        <p:spPr>
          <a:xfrm rot="5400000" flipH="1" flipV="1">
            <a:off x="5238750" y="2838450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8" idx="6"/>
            <a:endCxn id="64" idx="2"/>
          </p:cNvCxnSpPr>
          <p:nvPr/>
        </p:nvCxnSpPr>
        <p:spPr>
          <a:xfrm>
            <a:off x="4910278" y="2362200"/>
            <a:ext cx="9906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81278" y="3009900"/>
            <a:ext cx="306388" cy="381000"/>
            <a:chOff x="1248" y="1968"/>
            <a:chExt cx="193" cy="240"/>
          </a:xfrm>
        </p:grpSpPr>
        <p:sp>
          <p:nvSpPr>
            <p:cNvPr id="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8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1366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1317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"/>
            <p:cNvSpPr>
              <a:spLocks/>
            </p:cNvSpPr>
            <p:nvPr/>
          </p:nvSpPr>
          <p:spPr bwMode="auto">
            <a:xfrm>
              <a:off x="1302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1360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1337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1248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5" name="Picture 104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2078" y="1485900"/>
            <a:ext cx="306648" cy="381000"/>
          </a:xfrm>
          <a:prstGeom prst="rect">
            <a:avLst/>
          </a:prstGeom>
        </p:spPr>
      </p:pic>
      <p:pic>
        <p:nvPicPr>
          <p:cNvPr id="106" name="Picture 105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4478" y="1638300"/>
            <a:ext cx="306648" cy="381000"/>
          </a:xfrm>
          <a:prstGeom prst="rect">
            <a:avLst/>
          </a:prstGeom>
        </p:spPr>
      </p:pic>
      <p:pic>
        <p:nvPicPr>
          <p:cNvPr id="107" name="Picture 106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9678" y="1333500"/>
            <a:ext cx="306648" cy="381000"/>
          </a:xfrm>
          <a:prstGeom prst="rect">
            <a:avLst/>
          </a:prstGeom>
        </p:spPr>
      </p:pic>
      <p:pic>
        <p:nvPicPr>
          <p:cNvPr id="108" name="Picture 107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1478" y="3009900"/>
            <a:ext cx="306648" cy="381000"/>
          </a:xfrm>
          <a:prstGeom prst="rect">
            <a:avLst/>
          </a:prstGeom>
        </p:spPr>
      </p:pic>
      <p:pic>
        <p:nvPicPr>
          <p:cNvPr id="109" name="Picture 108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678" y="3238500"/>
            <a:ext cx="306648" cy="38100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1524000" y="24384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4" name="Group 13"/>
          <p:cNvGrpSpPr>
            <a:grpSpLocks noChangeAspect="1"/>
          </p:cNvGrpSpPr>
          <p:nvPr/>
        </p:nvGrpSpPr>
        <p:grpSpPr bwMode="auto">
          <a:xfrm>
            <a:off x="3505200" y="2590800"/>
            <a:ext cx="306388" cy="381000"/>
            <a:chOff x="3072" y="1968"/>
            <a:chExt cx="193" cy="240"/>
          </a:xfrm>
        </p:grpSpPr>
        <p:sp>
          <p:nvSpPr>
            <p:cNvPr id="113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072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3190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3141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3126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3184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8"/>
            <p:cNvSpPr>
              <a:spLocks/>
            </p:cNvSpPr>
            <p:nvPr/>
          </p:nvSpPr>
          <p:spPr bwMode="auto">
            <a:xfrm>
              <a:off x="3161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9"/>
            <p:cNvSpPr>
              <a:spLocks/>
            </p:cNvSpPr>
            <p:nvPr/>
          </p:nvSpPr>
          <p:spPr bwMode="auto">
            <a:xfrm>
              <a:off x="3072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7" name="Freeform 126"/>
          <p:cNvSpPr/>
          <p:nvPr/>
        </p:nvSpPr>
        <p:spPr>
          <a:xfrm>
            <a:off x="1981200" y="2961190"/>
            <a:ext cx="4083934" cy="1450694"/>
          </a:xfrm>
          <a:custGeom>
            <a:avLst/>
            <a:gdLst>
              <a:gd name="connsiteX0" fmla="*/ 0 w 4027990"/>
              <a:gd name="connsiteY0" fmla="*/ 173620 h 1414041"/>
              <a:gd name="connsiteX1" fmla="*/ 1041722 w 4027990"/>
              <a:gd name="connsiteY1" fmla="*/ 185195 h 1414041"/>
              <a:gd name="connsiteX2" fmla="*/ 2060294 w 4027990"/>
              <a:gd name="connsiteY2" fmla="*/ 1284790 h 1414041"/>
              <a:gd name="connsiteX3" fmla="*/ 3321934 w 4027990"/>
              <a:gd name="connsiteY3" fmla="*/ 960699 h 1414041"/>
              <a:gd name="connsiteX4" fmla="*/ 4027990 w 4027990"/>
              <a:gd name="connsiteY4" fmla="*/ 34724 h 1414041"/>
              <a:gd name="connsiteX0" fmla="*/ 0 w 4083934"/>
              <a:gd name="connsiteY0" fmla="*/ 86810 h 1450694"/>
              <a:gd name="connsiteX1" fmla="*/ 1097666 w 4083934"/>
              <a:gd name="connsiteY1" fmla="*/ 221848 h 1450694"/>
              <a:gd name="connsiteX2" fmla="*/ 2116238 w 4083934"/>
              <a:gd name="connsiteY2" fmla="*/ 1321443 h 1450694"/>
              <a:gd name="connsiteX3" fmla="*/ 3377878 w 4083934"/>
              <a:gd name="connsiteY3" fmla="*/ 997352 h 1450694"/>
              <a:gd name="connsiteX4" fmla="*/ 4083934 w 4083934"/>
              <a:gd name="connsiteY4" fmla="*/ 71377 h 145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934" h="1450694">
                <a:moveTo>
                  <a:pt x="0" y="86810"/>
                </a:moveTo>
                <a:cubicBezTo>
                  <a:pt x="349170" y="0"/>
                  <a:pt x="744960" y="16076"/>
                  <a:pt x="1097666" y="221848"/>
                </a:cubicBezTo>
                <a:cubicBezTo>
                  <a:pt x="1450372" y="427620"/>
                  <a:pt x="1736203" y="1192192"/>
                  <a:pt x="2116238" y="1321443"/>
                </a:cubicBezTo>
                <a:cubicBezTo>
                  <a:pt x="2496273" y="1450694"/>
                  <a:pt x="3049929" y="1205696"/>
                  <a:pt x="3377878" y="997352"/>
                </a:cubicBezTo>
                <a:cubicBezTo>
                  <a:pt x="3705827" y="789008"/>
                  <a:pt x="3894880" y="430192"/>
                  <a:pt x="4083934" y="71377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28600" y="4572000"/>
            <a:ext cx="17034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Delay along </a:t>
            </a:r>
          </a:p>
          <a:p>
            <a:pPr algn="ctr"/>
            <a:r>
              <a:rPr lang="en-US" sz="2400" dirty="0" smtClean="0"/>
              <a:t>a path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57400" y="4800600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depends 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10000" y="4800600"/>
            <a:ext cx="11432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Queues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29200" y="4800600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depend 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05600" y="4800600"/>
            <a:ext cx="186910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Other players</a:t>
            </a:r>
          </a:p>
        </p:txBody>
      </p:sp>
      <p:sp>
        <p:nvSpPr>
          <p:cNvPr id="57" name="Freeform 56"/>
          <p:cNvSpPr/>
          <p:nvPr/>
        </p:nvSpPr>
        <p:spPr>
          <a:xfrm>
            <a:off x="4627084" y="1894901"/>
            <a:ext cx="1355075" cy="627962"/>
          </a:xfrm>
          <a:custGeom>
            <a:avLst/>
            <a:gdLst>
              <a:gd name="connsiteX0" fmla="*/ 0 w 1355075"/>
              <a:gd name="connsiteY0" fmla="*/ 0 h 627962"/>
              <a:gd name="connsiteX1" fmla="*/ 1355075 w 1355075"/>
              <a:gd name="connsiteY1" fmla="*/ 627962 h 627962"/>
              <a:gd name="connsiteX2" fmla="*/ 1355075 w 1355075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5075" h="627962">
                <a:moveTo>
                  <a:pt x="0" y="0"/>
                </a:moveTo>
                <a:lnTo>
                  <a:pt x="1355075" y="627962"/>
                </a:lnTo>
                <a:lnTo>
                  <a:pt x="1355075" y="627962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505200" y="2974554"/>
            <a:ext cx="2785431" cy="1289433"/>
          </a:xfrm>
          <a:custGeom>
            <a:avLst/>
            <a:gdLst>
              <a:gd name="connsiteX0" fmla="*/ 0 w 2754217"/>
              <a:gd name="connsiteY0" fmla="*/ 583894 h 1417504"/>
              <a:gd name="connsiteX1" fmla="*/ 539827 w 2754217"/>
              <a:gd name="connsiteY1" fmla="*/ 1366092 h 1417504"/>
              <a:gd name="connsiteX2" fmla="*/ 2203374 w 2754217"/>
              <a:gd name="connsiteY2" fmla="*/ 892366 h 1417504"/>
              <a:gd name="connsiteX3" fmla="*/ 2754217 w 2754217"/>
              <a:gd name="connsiteY3" fmla="*/ 0 h 1417504"/>
              <a:gd name="connsiteX0" fmla="*/ 0 w 2754217"/>
              <a:gd name="connsiteY0" fmla="*/ 583894 h 1267858"/>
              <a:gd name="connsiteX1" fmla="*/ 806986 w 2754217"/>
              <a:gd name="connsiteY1" fmla="*/ 1216446 h 1267858"/>
              <a:gd name="connsiteX2" fmla="*/ 2203374 w 2754217"/>
              <a:gd name="connsiteY2" fmla="*/ 892366 h 1267858"/>
              <a:gd name="connsiteX3" fmla="*/ 2754217 w 2754217"/>
              <a:gd name="connsiteY3" fmla="*/ 0 h 1267858"/>
              <a:gd name="connsiteX0" fmla="*/ 0 w 2785431"/>
              <a:gd name="connsiteY0" fmla="*/ 454446 h 1289433"/>
              <a:gd name="connsiteX1" fmla="*/ 838200 w 2785431"/>
              <a:gd name="connsiteY1" fmla="*/ 1216446 h 1289433"/>
              <a:gd name="connsiteX2" fmla="*/ 2234588 w 2785431"/>
              <a:gd name="connsiteY2" fmla="*/ 892366 h 1289433"/>
              <a:gd name="connsiteX3" fmla="*/ 2785431 w 2785431"/>
              <a:gd name="connsiteY3" fmla="*/ 0 h 12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431" h="1289433">
                <a:moveTo>
                  <a:pt x="0" y="454446"/>
                </a:moveTo>
                <a:cubicBezTo>
                  <a:pt x="86299" y="819839"/>
                  <a:pt x="465769" y="1143459"/>
                  <a:pt x="838200" y="1216446"/>
                </a:cubicBezTo>
                <a:cubicBezTo>
                  <a:pt x="1210631" y="1289433"/>
                  <a:pt x="1910050" y="1095107"/>
                  <a:pt x="2234588" y="892366"/>
                </a:cubicBezTo>
                <a:cubicBezTo>
                  <a:pt x="2559127" y="689625"/>
                  <a:pt x="2694542" y="332342"/>
                  <a:pt x="2785431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90600" y="6019800"/>
            <a:ext cx="306388" cy="381000"/>
            <a:chOff x="1248" y="1968"/>
            <a:chExt cx="193" cy="240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8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366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1317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1302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1360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1337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1248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033322" y="54483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6" name="Group 141"/>
          <p:cNvGrpSpPr/>
          <p:nvPr/>
        </p:nvGrpSpPr>
        <p:grpSpPr>
          <a:xfrm>
            <a:off x="7086600" y="5638800"/>
            <a:ext cx="992448" cy="381000"/>
            <a:chOff x="7086600" y="5638800"/>
            <a:chExt cx="992448" cy="381000"/>
          </a:xfrm>
        </p:grpSpPr>
        <p:pic>
          <p:nvPicPr>
            <p:cNvPr id="129" name="Picture 128" descr="running_man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3800" y="5638800"/>
              <a:ext cx="306648" cy="381000"/>
            </a:xfrm>
            <a:prstGeom prst="rect">
              <a:avLst/>
            </a:prstGeom>
          </p:spPr>
        </p:pic>
        <p:pic>
          <p:nvPicPr>
            <p:cNvPr id="132" name="Picture 131" descr="running_man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2400" y="5638800"/>
              <a:ext cx="306648" cy="381000"/>
            </a:xfrm>
            <a:prstGeom prst="rect">
              <a:avLst/>
            </a:prstGeom>
          </p:spPr>
        </p:pic>
        <p:pic>
          <p:nvPicPr>
            <p:cNvPr id="133" name="Picture 132" descr="running_man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00" y="5638800"/>
              <a:ext cx="306648" cy="381000"/>
            </a:xfrm>
            <a:prstGeom prst="rect">
              <a:avLst/>
            </a:prstGeom>
          </p:spPr>
        </p:pic>
        <p:grpSp>
          <p:nvGrpSpPr>
            <p:cNvPr id="7" name="Group 13"/>
            <p:cNvGrpSpPr>
              <a:grpSpLocks noChangeAspect="1"/>
            </p:cNvGrpSpPr>
            <p:nvPr/>
          </p:nvGrpSpPr>
          <p:grpSpPr bwMode="auto">
            <a:xfrm>
              <a:off x="7086600" y="5638800"/>
              <a:ext cx="306388" cy="381000"/>
              <a:chOff x="3072" y="1968"/>
              <a:chExt cx="193" cy="240"/>
            </a:xfrm>
          </p:grpSpPr>
          <p:sp>
            <p:nvSpPr>
              <p:cNvPr id="135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3072" y="1968"/>
                <a:ext cx="193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3190" y="1968"/>
                <a:ext cx="58" cy="57"/>
              </a:xfrm>
              <a:custGeom>
                <a:avLst/>
                <a:gdLst/>
                <a:ahLst/>
                <a:cxnLst>
                  <a:cxn ang="0">
                    <a:pos x="428" y="426"/>
                  </a:cxn>
                  <a:cxn ang="0">
                    <a:pos x="479" y="308"/>
                  </a:cxn>
                  <a:cxn ang="0">
                    <a:pos x="506" y="195"/>
                  </a:cxn>
                  <a:cxn ang="0">
                    <a:pos x="479" y="104"/>
                  </a:cxn>
                  <a:cxn ang="0">
                    <a:pos x="397" y="27"/>
                  </a:cxn>
                  <a:cxn ang="0">
                    <a:pos x="298" y="0"/>
                  </a:cxn>
                  <a:cxn ang="0">
                    <a:pos x="164" y="52"/>
                  </a:cxn>
                  <a:cxn ang="0">
                    <a:pos x="78" y="157"/>
                  </a:cxn>
                  <a:cxn ang="0">
                    <a:pos x="25" y="287"/>
                  </a:cxn>
                  <a:cxn ang="0">
                    <a:pos x="8" y="378"/>
                  </a:cxn>
                  <a:cxn ang="0">
                    <a:pos x="0" y="481"/>
                  </a:cxn>
                  <a:cxn ang="0">
                    <a:pos x="8" y="555"/>
                  </a:cxn>
                  <a:cxn ang="0">
                    <a:pos x="38" y="611"/>
                  </a:cxn>
                  <a:cxn ang="0">
                    <a:pos x="116" y="624"/>
                  </a:cxn>
                  <a:cxn ang="0">
                    <a:pos x="207" y="611"/>
                  </a:cxn>
                  <a:cxn ang="0">
                    <a:pos x="294" y="560"/>
                  </a:cxn>
                  <a:cxn ang="0">
                    <a:pos x="372" y="520"/>
                  </a:cxn>
                  <a:cxn ang="0">
                    <a:pos x="402" y="491"/>
                  </a:cxn>
                  <a:cxn ang="0">
                    <a:pos x="597" y="533"/>
                  </a:cxn>
                  <a:cxn ang="0">
                    <a:pos x="645" y="529"/>
                  </a:cxn>
                  <a:cxn ang="0">
                    <a:pos x="645" y="481"/>
                  </a:cxn>
                  <a:cxn ang="0">
                    <a:pos x="428" y="426"/>
                  </a:cxn>
                </a:cxnLst>
                <a:rect l="0" t="0" r="r" b="b"/>
                <a:pathLst>
                  <a:path w="645" h="624">
                    <a:moveTo>
                      <a:pt x="428" y="426"/>
                    </a:moveTo>
                    <a:lnTo>
                      <a:pt x="479" y="308"/>
                    </a:lnTo>
                    <a:lnTo>
                      <a:pt x="506" y="195"/>
                    </a:lnTo>
                    <a:lnTo>
                      <a:pt x="479" y="104"/>
                    </a:lnTo>
                    <a:lnTo>
                      <a:pt x="397" y="27"/>
                    </a:lnTo>
                    <a:lnTo>
                      <a:pt x="298" y="0"/>
                    </a:lnTo>
                    <a:lnTo>
                      <a:pt x="164" y="52"/>
                    </a:lnTo>
                    <a:lnTo>
                      <a:pt x="78" y="157"/>
                    </a:lnTo>
                    <a:lnTo>
                      <a:pt x="25" y="287"/>
                    </a:lnTo>
                    <a:lnTo>
                      <a:pt x="8" y="378"/>
                    </a:lnTo>
                    <a:lnTo>
                      <a:pt x="0" y="481"/>
                    </a:lnTo>
                    <a:lnTo>
                      <a:pt x="8" y="555"/>
                    </a:lnTo>
                    <a:lnTo>
                      <a:pt x="38" y="611"/>
                    </a:lnTo>
                    <a:lnTo>
                      <a:pt x="116" y="624"/>
                    </a:lnTo>
                    <a:lnTo>
                      <a:pt x="207" y="611"/>
                    </a:lnTo>
                    <a:lnTo>
                      <a:pt x="294" y="560"/>
                    </a:lnTo>
                    <a:lnTo>
                      <a:pt x="372" y="520"/>
                    </a:lnTo>
                    <a:lnTo>
                      <a:pt x="402" y="491"/>
                    </a:lnTo>
                    <a:lnTo>
                      <a:pt x="597" y="533"/>
                    </a:lnTo>
                    <a:lnTo>
                      <a:pt x="645" y="529"/>
                    </a:lnTo>
                    <a:lnTo>
                      <a:pt x="645" y="481"/>
                    </a:lnTo>
                    <a:lnTo>
                      <a:pt x="428" y="42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3141" y="2036"/>
                <a:ext cx="63" cy="111"/>
              </a:xfrm>
              <a:custGeom>
                <a:avLst/>
                <a:gdLst/>
                <a:ahLst/>
                <a:cxnLst>
                  <a:cxn ang="0">
                    <a:pos x="233" y="181"/>
                  </a:cxn>
                  <a:cxn ang="0">
                    <a:pos x="321" y="91"/>
                  </a:cxn>
                  <a:cxn ang="0">
                    <a:pos x="463" y="4"/>
                  </a:cxn>
                  <a:cxn ang="0">
                    <a:pos x="529" y="0"/>
                  </a:cxn>
                  <a:cxn ang="0">
                    <a:pos x="645" y="38"/>
                  </a:cxn>
                  <a:cxn ang="0">
                    <a:pos x="697" y="95"/>
                  </a:cxn>
                  <a:cxn ang="0">
                    <a:pos x="697" y="181"/>
                  </a:cxn>
                  <a:cxn ang="0">
                    <a:pos x="611" y="341"/>
                  </a:cxn>
                  <a:cxn ang="0">
                    <a:pos x="515" y="467"/>
                  </a:cxn>
                  <a:cxn ang="0">
                    <a:pos x="476" y="571"/>
                  </a:cxn>
                  <a:cxn ang="0">
                    <a:pos x="450" y="692"/>
                  </a:cxn>
                  <a:cxn ang="0">
                    <a:pos x="476" y="809"/>
                  </a:cxn>
                  <a:cxn ang="0">
                    <a:pos x="502" y="921"/>
                  </a:cxn>
                  <a:cxn ang="0">
                    <a:pos x="502" y="1052"/>
                  </a:cxn>
                  <a:cxn ang="0">
                    <a:pos x="463" y="1129"/>
                  </a:cxn>
                  <a:cxn ang="0">
                    <a:pos x="376" y="1173"/>
                  </a:cxn>
                  <a:cxn ang="0">
                    <a:pos x="273" y="1221"/>
                  </a:cxn>
                  <a:cxn ang="0">
                    <a:pos x="178" y="1221"/>
                  </a:cxn>
                  <a:cxn ang="0">
                    <a:pos x="113" y="1186"/>
                  </a:cxn>
                  <a:cxn ang="0">
                    <a:pos x="25" y="1043"/>
                  </a:cxn>
                  <a:cxn ang="0">
                    <a:pos x="0" y="896"/>
                  </a:cxn>
                  <a:cxn ang="0">
                    <a:pos x="8" y="705"/>
                  </a:cxn>
                  <a:cxn ang="0">
                    <a:pos x="73" y="467"/>
                  </a:cxn>
                  <a:cxn ang="0">
                    <a:pos x="138" y="311"/>
                  </a:cxn>
                  <a:cxn ang="0">
                    <a:pos x="233" y="181"/>
                  </a:cxn>
                </a:cxnLst>
                <a:rect l="0" t="0" r="r" b="b"/>
                <a:pathLst>
                  <a:path w="697" h="1221">
                    <a:moveTo>
                      <a:pt x="233" y="181"/>
                    </a:moveTo>
                    <a:lnTo>
                      <a:pt x="321" y="91"/>
                    </a:lnTo>
                    <a:lnTo>
                      <a:pt x="463" y="4"/>
                    </a:lnTo>
                    <a:lnTo>
                      <a:pt x="529" y="0"/>
                    </a:lnTo>
                    <a:lnTo>
                      <a:pt x="645" y="38"/>
                    </a:lnTo>
                    <a:lnTo>
                      <a:pt x="697" y="95"/>
                    </a:lnTo>
                    <a:lnTo>
                      <a:pt x="697" y="181"/>
                    </a:lnTo>
                    <a:lnTo>
                      <a:pt x="611" y="341"/>
                    </a:lnTo>
                    <a:lnTo>
                      <a:pt x="515" y="467"/>
                    </a:lnTo>
                    <a:lnTo>
                      <a:pt x="476" y="571"/>
                    </a:lnTo>
                    <a:lnTo>
                      <a:pt x="450" y="692"/>
                    </a:lnTo>
                    <a:lnTo>
                      <a:pt x="476" y="809"/>
                    </a:lnTo>
                    <a:lnTo>
                      <a:pt x="502" y="921"/>
                    </a:lnTo>
                    <a:lnTo>
                      <a:pt x="502" y="1052"/>
                    </a:lnTo>
                    <a:lnTo>
                      <a:pt x="463" y="1129"/>
                    </a:lnTo>
                    <a:lnTo>
                      <a:pt x="376" y="1173"/>
                    </a:lnTo>
                    <a:lnTo>
                      <a:pt x="273" y="1221"/>
                    </a:lnTo>
                    <a:lnTo>
                      <a:pt x="178" y="1221"/>
                    </a:lnTo>
                    <a:lnTo>
                      <a:pt x="113" y="1186"/>
                    </a:lnTo>
                    <a:lnTo>
                      <a:pt x="25" y="1043"/>
                    </a:lnTo>
                    <a:lnTo>
                      <a:pt x="0" y="896"/>
                    </a:lnTo>
                    <a:lnTo>
                      <a:pt x="8" y="705"/>
                    </a:lnTo>
                    <a:lnTo>
                      <a:pt x="73" y="467"/>
                    </a:lnTo>
                    <a:lnTo>
                      <a:pt x="138" y="311"/>
                    </a:lnTo>
                    <a:lnTo>
                      <a:pt x="233" y="181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6"/>
              <p:cNvSpPr>
                <a:spLocks/>
              </p:cNvSpPr>
              <p:nvPr/>
            </p:nvSpPr>
            <p:spPr bwMode="auto">
              <a:xfrm>
                <a:off x="3126" y="2023"/>
                <a:ext cx="60" cy="70"/>
              </a:xfrm>
              <a:custGeom>
                <a:avLst/>
                <a:gdLst/>
                <a:ahLst/>
                <a:cxnLst>
                  <a:cxn ang="0">
                    <a:pos x="346" y="68"/>
                  </a:cxn>
                  <a:cxn ang="0">
                    <a:pos x="501" y="116"/>
                  </a:cxn>
                  <a:cxn ang="0">
                    <a:pos x="631" y="143"/>
                  </a:cxn>
                  <a:cxn ang="0">
                    <a:pos x="662" y="186"/>
                  </a:cxn>
                  <a:cxn ang="0">
                    <a:pos x="648" y="238"/>
                  </a:cxn>
                  <a:cxn ang="0">
                    <a:pos x="566" y="276"/>
                  </a:cxn>
                  <a:cxn ang="0">
                    <a:pos x="493" y="263"/>
                  </a:cxn>
                  <a:cxn ang="0">
                    <a:pos x="320" y="181"/>
                  </a:cxn>
                  <a:cxn ang="0">
                    <a:pos x="242" y="95"/>
                  </a:cxn>
                  <a:cxn ang="0">
                    <a:pos x="169" y="78"/>
                  </a:cxn>
                  <a:cxn ang="0">
                    <a:pos x="117" y="147"/>
                  </a:cxn>
                  <a:cxn ang="0">
                    <a:pos x="91" y="316"/>
                  </a:cxn>
                  <a:cxn ang="0">
                    <a:pos x="91" y="337"/>
                  </a:cxn>
                  <a:cxn ang="0">
                    <a:pos x="91" y="480"/>
                  </a:cxn>
                  <a:cxn ang="0">
                    <a:pos x="117" y="545"/>
                  </a:cxn>
                  <a:cxn ang="0">
                    <a:pos x="190" y="602"/>
                  </a:cxn>
                  <a:cxn ang="0">
                    <a:pos x="182" y="692"/>
                  </a:cxn>
                  <a:cxn ang="0">
                    <a:pos x="125" y="757"/>
                  </a:cxn>
                  <a:cxn ang="0">
                    <a:pos x="39" y="771"/>
                  </a:cxn>
                  <a:cxn ang="0">
                    <a:pos x="13" y="719"/>
                  </a:cxn>
                  <a:cxn ang="0">
                    <a:pos x="0" y="558"/>
                  </a:cxn>
                  <a:cxn ang="0">
                    <a:pos x="26" y="290"/>
                  </a:cxn>
                  <a:cxn ang="0">
                    <a:pos x="64" y="68"/>
                  </a:cxn>
                  <a:cxn ang="0">
                    <a:pos x="104" y="17"/>
                  </a:cxn>
                  <a:cxn ang="0">
                    <a:pos x="156" y="0"/>
                  </a:cxn>
                  <a:cxn ang="0">
                    <a:pos x="207" y="0"/>
                  </a:cxn>
                  <a:cxn ang="0">
                    <a:pos x="295" y="43"/>
                  </a:cxn>
                  <a:cxn ang="0">
                    <a:pos x="346" y="68"/>
                  </a:cxn>
                </a:cxnLst>
                <a:rect l="0" t="0" r="r" b="b"/>
                <a:pathLst>
                  <a:path w="662" h="771">
                    <a:moveTo>
                      <a:pt x="346" y="68"/>
                    </a:moveTo>
                    <a:lnTo>
                      <a:pt x="501" y="116"/>
                    </a:lnTo>
                    <a:lnTo>
                      <a:pt x="631" y="143"/>
                    </a:lnTo>
                    <a:lnTo>
                      <a:pt x="662" y="186"/>
                    </a:lnTo>
                    <a:lnTo>
                      <a:pt x="648" y="238"/>
                    </a:lnTo>
                    <a:lnTo>
                      <a:pt x="566" y="276"/>
                    </a:lnTo>
                    <a:lnTo>
                      <a:pt x="493" y="263"/>
                    </a:lnTo>
                    <a:lnTo>
                      <a:pt x="320" y="181"/>
                    </a:lnTo>
                    <a:lnTo>
                      <a:pt x="242" y="95"/>
                    </a:lnTo>
                    <a:lnTo>
                      <a:pt x="169" y="78"/>
                    </a:lnTo>
                    <a:lnTo>
                      <a:pt x="117" y="147"/>
                    </a:lnTo>
                    <a:lnTo>
                      <a:pt x="91" y="316"/>
                    </a:lnTo>
                    <a:lnTo>
                      <a:pt x="91" y="337"/>
                    </a:lnTo>
                    <a:lnTo>
                      <a:pt x="91" y="480"/>
                    </a:lnTo>
                    <a:lnTo>
                      <a:pt x="117" y="545"/>
                    </a:lnTo>
                    <a:lnTo>
                      <a:pt x="190" y="602"/>
                    </a:lnTo>
                    <a:lnTo>
                      <a:pt x="182" y="692"/>
                    </a:lnTo>
                    <a:lnTo>
                      <a:pt x="125" y="757"/>
                    </a:lnTo>
                    <a:lnTo>
                      <a:pt x="39" y="771"/>
                    </a:lnTo>
                    <a:lnTo>
                      <a:pt x="13" y="719"/>
                    </a:lnTo>
                    <a:lnTo>
                      <a:pt x="0" y="558"/>
                    </a:lnTo>
                    <a:lnTo>
                      <a:pt x="26" y="290"/>
                    </a:lnTo>
                    <a:lnTo>
                      <a:pt x="64" y="68"/>
                    </a:lnTo>
                    <a:lnTo>
                      <a:pt x="104" y="17"/>
                    </a:lnTo>
                    <a:lnTo>
                      <a:pt x="156" y="0"/>
                    </a:lnTo>
                    <a:lnTo>
                      <a:pt x="207" y="0"/>
                    </a:lnTo>
                    <a:lnTo>
                      <a:pt x="295" y="43"/>
                    </a:lnTo>
                    <a:lnTo>
                      <a:pt x="346" y="68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"/>
              <p:cNvSpPr>
                <a:spLocks/>
              </p:cNvSpPr>
              <p:nvPr/>
            </p:nvSpPr>
            <p:spPr bwMode="auto">
              <a:xfrm>
                <a:off x="3184" y="2046"/>
                <a:ext cx="81" cy="5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39"/>
                  </a:cxn>
                  <a:cxn ang="0">
                    <a:pos x="56" y="0"/>
                  </a:cxn>
                  <a:cxn ang="0">
                    <a:pos x="116" y="5"/>
                  </a:cxn>
                  <a:cxn ang="0">
                    <a:pos x="156" y="95"/>
                  </a:cxn>
                  <a:cxn ang="0">
                    <a:pos x="169" y="226"/>
                  </a:cxn>
                  <a:cxn ang="0">
                    <a:pos x="225" y="381"/>
                  </a:cxn>
                  <a:cxn ang="0">
                    <a:pos x="290" y="494"/>
                  </a:cxn>
                  <a:cxn ang="0">
                    <a:pos x="364" y="533"/>
                  </a:cxn>
                  <a:cxn ang="0">
                    <a:pos x="433" y="520"/>
                  </a:cxn>
                  <a:cxn ang="0">
                    <a:pos x="507" y="459"/>
                  </a:cxn>
                  <a:cxn ang="0">
                    <a:pos x="641" y="343"/>
                  </a:cxn>
                  <a:cxn ang="0">
                    <a:pos x="714" y="238"/>
                  </a:cxn>
                  <a:cxn ang="0">
                    <a:pos x="714" y="182"/>
                  </a:cxn>
                  <a:cxn ang="0">
                    <a:pos x="693" y="135"/>
                  </a:cxn>
                  <a:cxn ang="0">
                    <a:pos x="740" y="52"/>
                  </a:cxn>
                  <a:cxn ang="0">
                    <a:pos x="809" y="13"/>
                  </a:cxn>
                  <a:cxn ang="0">
                    <a:pos x="870" y="43"/>
                  </a:cxn>
                  <a:cxn ang="0">
                    <a:pos x="888" y="104"/>
                  </a:cxn>
                  <a:cxn ang="0">
                    <a:pos x="836" y="238"/>
                  </a:cxn>
                  <a:cxn ang="0">
                    <a:pos x="662" y="434"/>
                  </a:cxn>
                  <a:cxn ang="0">
                    <a:pos x="467" y="585"/>
                  </a:cxn>
                  <a:cxn ang="0">
                    <a:pos x="351" y="603"/>
                  </a:cxn>
                  <a:cxn ang="0">
                    <a:pos x="251" y="576"/>
                  </a:cxn>
                  <a:cxn ang="0">
                    <a:pos x="169" y="459"/>
                  </a:cxn>
                  <a:cxn ang="0">
                    <a:pos x="91" y="316"/>
                  </a:cxn>
                  <a:cxn ang="0">
                    <a:pos x="30" y="213"/>
                  </a:cxn>
                  <a:cxn ang="0">
                    <a:pos x="0" y="130"/>
                  </a:cxn>
                </a:cxnLst>
                <a:rect l="0" t="0" r="r" b="b"/>
                <a:pathLst>
                  <a:path w="888" h="603">
                    <a:moveTo>
                      <a:pt x="0" y="130"/>
                    </a:moveTo>
                    <a:lnTo>
                      <a:pt x="0" y="39"/>
                    </a:lnTo>
                    <a:lnTo>
                      <a:pt x="56" y="0"/>
                    </a:lnTo>
                    <a:lnTo>
                      <a:pt x="116" y="5"/>
                    </a:lnTo>
                    <a:lnTo>
                      <a:pt x="156" y="95"/>
                    </a:lnTo>
                    <a:lnTo>
                      <a:pt x="169" y="226"/>
                    </a:lnTo>
                    <a:lnTo>
                      <a:pt x="225" y="381"/>
                    </a:lnTo>
                    <a:lnTo>
                      <a:pt x="290" y="494"/>
                    </a:lnTo>
                    <a:lnTo>
                      <a:pt x="364" y="533"/>
                    </a:lnTo>
                    <a:lnTo>
                      <a:pt x="433" y="520"/>
                    </a:lnTo>
                    <a:lnTo>
                      <a:pt x="507" y="459"/>
                    </a:lnTo>
                    <a:lnTo>
                      <a:pt x="641" y="343"/>
                    </a:lnTo>
                    <a:lnTo>
                      <a:pt x="714" y="238"/>
                    </a:lnTo>
                    <a:lnTo>
                      <a:pt x="714" y="182"/>
                    </a:lnTo>
                    <a:lnTo>
                      <a:pt x="693" y="135"/>
                    </a:lnTo>
                    <a:lnTo>
                      <a:pt x="740" y="52"/>
                    </a:lnTo>
                    <a:lnTo>
                      <a:pt x="809" y="13"/>
                    </a:lnTo>
                    <a:lnTo>
                      <a:pt x="870" y="43"/>
                    </a:lnTo>
                    <a:lnTo>
                      <a:pt x="888" y="104"/>
                    </a:lnTo>
                    <a:lnTo>
                      <a:pt x="836" y="238"/>
                    </a:lnTo>
                    <a:lnTo>
                      <a:pt x="662" y="434"/>
                    </a:lnTo>
                    <a:lnTo>
                      <a:pt x="467" y="585"/>
                    </a:lnTo>
                    <a:lnTo>
                      <a:pt x="351" y="603"/>
                    </a:lnTo>
                    <a:lnTo>
                      <a:pt x="251" y="576"/>
                    </a:lnTo>
                    <a:lnTo>
                      <a:pt x="169" y="459"/>
                    </a:lnTo>
                    <a:lnTo>
                      <a:pt x="91" y="316"/>
                    </a:lnTo>
                    <a:lnTo>
                      <a:pt x="30" y="213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8"/>
              <p:cNvSpPr>
                <a:spLocks/>
              </p:cNvSpPr>
              <p:nvPr/>
            </p:nvSpPr>
            <p:spPr bwMode="auto">
              <a:xfrm>
                <a:off x="3161" y="2125"/>
                <a:ext cx="80" cy="83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73" y="0"/>
                  </a:cxn>
                  <a:cxn ang="0">
                    <a:pos x="181" y="0"/>
                  </a:cxn>
                  <a:cxn ang="0">
                    <a:pos x="384" y="21"/>
                  </a:cxn>
                  <a:cxn ang="0">
                    <a:pos x="623" y="34"/>
                  </a:cxn>
                  <a:cxn ang="0">
                    <a:pos x="714" y="74"/>
                  </a:cxn>
                  <a:cxn ang="0">
                    <a:pos x="753" y="125"/>
                  </a:cxn>
                  <a:cxn ang="0">
                    <a:pos x="762" y="203"/>
                  </a:cxn>
                  <a:cxn ang="0">
                    <a:pos x="735" y="286"/>
                  </a:cxn>
                  <a:cxn ang="0">
                    <a:pos x="661" y="411"/>
                  </a:cxn>
                  <a:cxn ang="0">
                    <a:pos x="566" y="515"/>
                  </a:cxn>
                  <a:cxn ang="0">
                    <a:pos x="493" y="610"/>
                  </a:cxn>
                  <a:cxn ang="0">
                    <a:pos x="462" y="684"/>
                  </a:cxn>
                  <a:cxn ang="0">
                    <a:pos x="441" y="736"/>
                  </a:cxn>
                  <a:cxn ang="0">
                    <a:pos x="449" y="776"/>
                  </a:cxn>
                  <a:cxn ang="0">
                    <a:pos x="454" y="801"/>
                  </a:cxn>
                  <a:cxn ang="0">
                    <a:pos x="541" y="801"/>
                  </a:cxn>
                  <a:cxn ang="0">
                    <a:pos x="675" y="780"/>
                  </a:cxn>
                  <a:cxn ang="0">
                    <a:pos x="762" y="780"/>
                  </a:cxn>
                  <a:cxn ang="0">
                    <a:pos x="852" y="814"/>
                  </a:cxn>
                  <a:cxn ang="0">
                    <a:pos x="879" y="858"/>
                  </a:cxn>
                  <a:cxn ang="0">
                    <a:pos x="852" y="896"/>
                  </a:cxn>
                  <a:cxn ang="0">
                    <a:pos x="814" y="910"/>
                  </a:cxn>
                  <a:cxn ang="0">
                    <a:pos x="753" y="892"/>
                  </a:cxn>
                  <a:cxn ang="0">
                    <a:pos x="670" y="845"/>
                  </a:cxn>
                  <a:cxn ang="0">
                    <a:pos x="584" y="853"/>
                  </a:cxn>
                  <a:cxn ang="0">
                    <a:pos x="441" y="879"/>
                  </a:cxn>
                  <a:cxn ang="0">
                    <a:pos x="397" y="870"/>
                  </a:cxn>
                  <a:cxn ang="0">
                    <a:pos x="376" y="841"/>
                  </a:cxn>
                  <a:cxn ang="0">
                    <a:pos x="376" y="766"/>
                  </a:cxn>
                  <a:cxn ang="0">
                    <a:pos x="376" y="662"/>
                  </a:cxn>
                  <a:cxn ang="0">
                    <a:pos x="436" y="585"/>
                  </a:cxn>
                  <a:cxn ang="0">
                    <a:pos x="527" y="467"/>
                  </a:cxn>
                  <a:cxn ang="0">
                    <a:pos x="605" y="364"/>
                  </a:cxn>
                  <a:cxn ang="0">
                    <a:pos x="657" y="286"/>
                  </a:cxn>
                  <a:cxn ang="0">
                    <a:pos x="684" y="217"/>
                  </a:cxn>
                  <a:cxn ang="0">
                    <a:pos x="670" y="177"/>
                  </a:cxn>
                  <a:cxn ang="0">
                    <a:pos x="636" y="129"/>
                  </a:cxn>
                  <a:cxn ang="0">
                    <a:pos x="584" y="116"/>
                  </a:cxn>
                  <a:cxn ang="0">
                    <a:pos x="527" y="116"/>
                  </a:cxn>
                  <a:cxn ang="0">
                    <a:pos x="401" y="116"/>
                  </a:cxn>
                  <a:cxn ang="0">
                    <a:pos x="216" y="152"/>
                  </a:cxn>
                  <a:cxn ang="0">
                    <a:pos x="77" y="164"/>
                  </a:cxn>
                  <a:cxn ang="0">
                    <a:pos x="21" y="152"/>
                  </a:cxn>
                  <a:cxn ang="0">
                    <a:pos x="0" y="129"/>
                  </a:cxn>
                  <a:cxn ang="0">
                    <a:pos x="0" y="86"/>
                  </a:cxn>
                </a:cxnLst>
                <a:rect l="0" t="0" r="r" b="b"/>
                <a:pathLst>
                  <a:path w="879" h="910">
                    <a:moveTo>
                      <a:pt x="0" y="86"/>
                    </a:moveTo>
                    <a:lnTo>
                      <a:pt x="73" y="0"/>
                    </a:lnTo>
                    <a:lnTo>
                      <a:pt x="181" y="0"/>
                    </a:lnTo>
                    <a:lnTo>
                      <a:pt x="384" y="21"/>
                    </a:lnTo>
                    <a:lnTo>
                      <a:pt x="623" y="34"/>
                    </a:lnTo>
                    <a:lnTo>
                      <a:pt x="714" y="74"/>
                    </a:lnTo>
                    <a:lnTo>
                      <a:pt x="753" y="125"/>
                    </a:lnTo>
                    <a:lnTo>
                      <a:pt x="762" y="203"/>
                    </a:lnTo>
                    <a:lnTo>
                      <a:pt x="735" y="286"/>
                    </a:lnTo>
                    <a:lnTo>
                      <a:pt x="661" y="411"/>
                    </a:lnTo>
                    <a:lnTo>
                      <a:pt x="566" y="515"/>
                    </a:lnTo>
                    <a:lnTo>
                      <a:pt x="493" y="610"/>
                    </a:lnTo>
                    <a:lnTo>
                      <a:pt x="462" y="684"/>
                    </a:lnTo>
                    <a:lnTo>
                      <a:pt x="441" y="736"/>
                    </a:lnTo>
                    <a:lnTo>
                      <a:pt x="449" y="776"/>
                    </a:lnTo>
                    <a:lnTo>
                      <a:pt x="454" y="801"/>
                    </a:lnTo>
                    <a:lnTo>
                      <a:pt x="541" y="801"/>
                    </a:lnTo>
                    <a:lnTo>
                      <a:pt x="675" y="780"/>
                    </a:lnTo>
                    <a:lnTo>
                      <a:pt x="762" y="780"/>
                    </a:lnTo>
                    <a:lnTo>
                      <a:pt x="852" y="814"/>
                    </a:lnTo>
                    <a:lnTo>
                      <a:pt x="879" y="858"/>
                    </a:lnTo>
                    <a:lnTo>
                      <a:pt x="852" y="896"/>
                    </a:lnTo>
                    <a:lnTo>
                      <a:pt x="814" y="910"/>
                    </a:lnTo>
                    <a:lnTo>
                      <a:pt x="753" y="892"/>
                    </a:lnTo>
                    <a:lnTo>
                      <a:pt x="670" y="845"/>
                    </a:lnTo>
                    <a:lnTo>
                      <a:pt x="584" y="853"/>
                    </a:lnTo>
                    <a:lnTo>
                      <a:pt x="441" y="879"/>
                    </a:lnTo>
                    <a:lnTo>
                      <a:pt x="397" y="870"/>
                    </a:lnTo>
                    <a:lnTo>
                      <a:pt x="376" y="841"/>
                    </a:lnTo>
                    <a:lnTo>
                      <a:pt x="376" y="766"/>
                    </a:lnTo>
                    <a:lnTo>
                      <a:pt x="376" y="662"/>
                    </a:lnTo>
                    <a:lnTo>
                      <a:pt x="436" y="585"/>
                    </a:lnTo>
                    <a:lnTo>
                      <a:pt x="527" y="467"/>
                    </a:lnTo>
                    <a:lnTo>
                      <a:pt x="605" y="364"/>
                    </a:lnTo>
                    <a:lnTo>
                      <a:pt x="657" y="286"/>
                    </a:lnTo>
                    <a:lnTo>
                      <a:pt x="684" y="217"/>
                    </a:lnTo>
                    <a:lnTo>
                      <a:pt x="670" y="177"/>
                    </a:lnTo>
                    <a:lnTo>
                      <a:pt x="636" y="129"/>
                    </a:lnTo>
                    <a:lnTo>
                      <a:pt x="584" y="116"/>
                    </a:lnTo>
                    <a:lnTo>
                      <a:pt x="527" y="116"/>
                    </a:lnTo>
                    <a:lnTo>
                      <a:pt x="401" y="116"/>
                    </a:lnTo>
                    <a:lnTo>
                      <a:pt x="216" y="152"/>
                    </a:lnTo>
                    <a:lnTo>
                      <a:pt x="77" y="164"/>
                    </a:lnTo>
                    <a:lnTo>
                      <a:pt x="21" y="152"/>
                    </a:lnTo>
                    <a:lnTo>
                      <a:pt x="0" y="129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9"/>
              <p:cNvSpPr>
                <a:spLocks/>
              </p:cNvSpPr>
              <p:nvPr/>
            </p:nvSpPr>
            <p:spPr bwMode="auto">
              <a:xfrm>
                <a:off x="3072" y="2110"/>
                <a:ext cx="102" cy="79"/>
              </a:xfrm>
              <a:custGeom>
                <a:avLst/>
                <a:gdLst/>
                <a:ahLst/>
                <a:cxnLst>
                  <a:cxn ang="0">
                    <a:pos x="909" y="360"/>
                  </a:cxn>
                  <a:cxn ang="0">
                    <a:pos x="926" y="247"/>
                  </a:cxn>
                  <a:cxn ang="0">
                    <a:pos x="991" y="204"/>
                  </a:cxn>
                  <a:cxn ang="0">
                    <a:pos x="1069" y="195"/>
                  </a:cxn>
                  <a:cxn ang="0">
                    <a:pos x="1117" y="247"/>
                  </a:cxn>
                  <a:cxn ang="0">
                    <a:pos x="1096" y="347"/>
                  </a:cxn>
                  <a:cxn ang="0">
                    <a:pos x="1052" y="482"/>
                  </a:cxn>
                  <a:cxn ang="0">
                    <a:pos x="966" y="633"/>
                  </a:cxn>
                  <a:cxn ang="0">
                    <a:pos x="857" y="763"/>
                  </a:cxn>
                  <a:cxn ang="0">
                    <a:pos x="766" y="832"/>
                  </a:cxn>
                  <a:cxn ang="0">
                    <a:pos x="667" y="868"/>
                  </a:cxn>
                  <a:cxn ang="0">
                    <a:pos x="571" y="854"/>
                  </a:cxn>
                  <a:cxn ang="0">
                    <a:pos x="498" y="815"/>
                  </a:cxn>
                  <a:cxn ang="0">
                    <a:pos x="472" y="750"/>
                  </a:cxn>
                  <a:cxn ang="0">
                    <a:pos x="441" y="637"/>
                  </a:cxn>
                  <a:cxn ang="0">
                    <a:pos x="407" y="429"/>
                  </a:cxn>
                  <a:cxn ang="0">
                    <a:pos x="380" y="286"/>
                  </a:cxn>
                  <a:cxn ang="0">
                    <a:pos x="380" y="117"/>
                  </a:cxn>
                  <a:cxn ang="0">
                    <a:pos x="363" y="87"/>
                  </a:cxn>
                  <a:cxn ang="0">
                    <a:pos x="311" y="78"/>
                  </a:cxn>
                  <a:cxn ang="0">
                    <a:pos x="252" y="125"/>
                  </a:cxn>
                  <a:cxn ang="0">
                    <a:pos x="195" y="204"/>
                  </a:cxn>
                  <a:cxn ang="0">
                    <a:pos x="130" y="247"/>
                  </a:cxn>
                  <a:cxn ang="0">
                    <a:pos x="30" y="247"/>
                  </a:cxn>
                  <a:cxn ang="0">
                    <a:pos x="0" y="221"/>
                  </a:cxn>
                  <a:cxn ang="0">
                    <a:pos x="0" y="178"/>
                  </a:cxn>
                  <a:cxn ang="0">
                    <a:pos x="44" y="139"/>
                  </a:cxn>
                  <a:cxn ang="0">
                    <a:pos x="91" y="152"/>
                  </a:cxn>
                  <a:cxn ang="0">
                    <a:pos x="134" y="143"/>
                  </a:cxn>
                  <a:cxn ang="0">
                    <a:pos x="212" y="87"/>
                  </a:cxn>
                  <a:cxn ang="0">
                    <a:pos x="290" y="26"/>
                  </a:cxn>
                  <a:cxn ang="0">
                    <a:pos x="363" y="9"/>
                  </a:cxn>
                  <a:cxn ang="0">
                    <a:pos x="468" y="0"/>
                  </a:cxn>
                  <a:cxn ang="0">
                    <a:pos x="472" y="47"/>
                  </a:cxn>
                  <a:cxn ang="0">
                    <a:pos x="445" y="100"/>
                  </a:cxn>
                  <a:cxn ang="0">
                    <a:pos x="441" y="234"/>
                  </a:cxn>
                  <a:cxn ang="0">
                    <a:pos x="472" y="412"/>
                  </a:cxn>
                  <a:cxn ang="0">
                    <a:pos x="519" y="585"/>
                  </a:cxn>
                  <a:cxn ang="0">
                    <a:pos x="563" y="690"/>
                  </a:cxn>
                  <a:cxn ang="0">
                    <a:pos x="628" y="738"/>
                  </a:cxn>
                  <a:cxn ang="0">
                    <a:pos x="693" y="738"/>
                  </a:cxn>
                  <a:cxn ang="0">
                    <a:pos x="758" y="690"/>
                  </a:cxn>
                  <a:cxn ang="0">
                    <a:pos x="844" y="581"/>
                  </a:cxn>
                  <a:cxn ang="0">
                    <a:pos x="901" y="425"/>
                  </a:cxn>
                  <a:cxn ang="0">
                    <a:pos x="909" y="360"/>
                  </a:cxn>
                </a:cxnLst>
                <a:rect l="0" t="0" r="r" b="b"/>
                <a:pathLst>
                  <a:path w="1117" h="868">
                    <a:moveTo>
                      <a:pt x="909" y="360"/>
                    </a:moveTo>
                    <a:lnTo>
                      <a:pt x="926" y="247"/>
                    </a:lnTo>
                    <a:lnTo>
                      <a:pt x="991" y="204"/>
                    </a:lnTo>
                    <a:lnTo>
                      <a:pt x="1069" y="195"/>
                    </a:lnTo>
                    <a:lnTo>
                      <a:pt x="1117" y="247"/>
                    </a:lnTo>
                    <a:lnTo>
                      <a:pt x="1096" y="347"/>
                    </a:lnTo>
                    <a:lnTo>
                      <a:pt x="1052" y="482"/>
                    </a:lnTo>
                    <a:lnTo>
                      <a:pt x="966" y="633"/>
                    </a:lnTo>
                    <a:lnTo>
                      <a:pt x="857" y="763"/>
                    </a:lnTo>
                    <a:lnTo>
                      <a:pt x="766" y="832"/>
                    </a:lnTo>
                    <a:lnTo>
                      <a:pt x="667" y="868"/>
                    </a:lnTo>
                    <a:lnTo>
                      <a:pt x="571" y="854"/>
                    </a:lnTo>
                    <a:lnTo>
                      <a:pt x="498" y="815"/>
                    </a:lnTo>
                    <a:lnTo>
                      <a:pt x="472" y="750"/>
                    </a:lnTo>
                    <a:lnTo>
                      <a:pt x="441" y="637"/>
                    </a:lnTo>
                    <a:lnTo>
                      <a:pt x="407" y="429"/>
                    </a:lnTo>
                    <a:lnTo>
                      <a:pt x="380" y="286"/>
                    </a:lnTo>
                    <a:lnTo>
                      <a:pt x="380" y="117"/>
                    </a:lnTo>
                    <a:lnTo>
                      <a:pt x="363" y="87"/>
                    </a:lnTo>
                    <a:lnTo>
                      <a:pt x="311" y="78"/>
                    </a:lnTo>
                    <a:lnTo>
                      <a:pt x="252" y="125"/>
                    </a:lnTo>
                    <a:lnTo>
                      <a:pt x="195" y="204"/>
                    </a:lnTo>
                    <a:lnTo>
                      <a:pt x="130" y="247"/>
                    </a:lnTo>
                    <a:lnTo>
                      <a:pt x="30" y="247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44" y="139"/>
                    </a:lnTo>
                    <a:lnTo>
                      <a:pt x="91" y="152"/>
                    </a:lnTo>
                    <a:lnTo>
                      <a:pt x="134" y="143"/>
                    </a:lnTo>
                    <a:lnTo>
                      <a:pt x="212" y="87"/>
                    </a:lnTo>
                    <a:lnTo>
                      <a:pt x="290" y="26"/>
                    </a:lnTo>
                    <a:lnTo>
                      <a:pt x="363" y="9"/>
                    </a:lnTo>
                    <a:lnTo>
                      <a:pt x="468" y="0"/>
                    </a:lnTo>
                    <a:lnTo>
                      <a:pt x="472" y="47"/>
                    </a:lnTo>
                    <a:lnTo>
                      <a:pt x="445" y="100"/>
                    </a:lnTo>
                    <a:lnTo>
                      <a:pt x="441" y="234"/>
                    </a:lnTo>
                    <a:lnTo>
                      <a:pt x="472" y="412"/>
                    </a:lnTo>
                    <a:lnTo>
                      <a:pt x="519" y="585"/>
                    </a:lnTo>
                    <a:lnTo>
                      <a:pt x="563" y="690"/>
                    </a:lnTo>
                    <a:lnTo>
                      <a:pt x="628" y="738"/>
                    </a:lnTo>
                    <a:lnTo>
                      <a:pt x="693" y="738"/>
                    </a:lnTo>
                    <a:lnTo>
                      <a:pt x="758" y="690"/>
                    </a:lnTo>
                    <a:lnTo>
                      <a:pt x="844" y="581"/>
                    </a:lnTo>
                    <a:lnTo>
                      <a:pt x="901" y="425"/>
                    </a:lnTo>
                    <a:lnTo>
                      <a:pt x="909" y="36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5" name="Freeform 84"/>
          <p:cNvSpPr/>
          <p:nvPr/>
        </p:nvSpPr>
        <p:spPr>
          <a:xfrm>
            <a:off x="3955055" y="2223877"/>
            <a:ext cx="2038121" cy="954490"/>
          </a:xfrm>
          <a:custGeom>
            <a:avLst/>
            <a:gdLst>
              <a:gd name="connsiteX0" fmla="*/ 0 w 2038121"/>
              <a:gd name="connsiteY0" fmla="*/ 629797 h 1191657"/>
              <a:gd name="connsiteX1" fmla="*/ 484743 w 2038121"/>
              <a:gd name="connsiteY1" fmla="*/ 938270 h 1191657"/>
              <a:gd name="connsiteX2" fmla="*/ 661012 w 2038121"/>
              <a:gd name="connsiteY2" fmla="*/ 1059455 h 1191657"/>
              <a:gd name="connsiteX3" fmla="*/ 1244906 w 2038121"/>
              <a:gd name="connsiteY3" fmla="*/ 145055 h 1191657"/>
              <a:gd name="connsiteX4" fmla="*/ 2038121 w 2038121"/>
              <a:gd name="connsiteY4" fmla="*/ 189123 h 1191657"/>
              <a:gd name="connsiteX0" fmla="*/ 0 w 2038121"/>
              <a:gd name="connsiteY0" fmla="*/ 574407 h 954490"/>
              <a:gd name="connsiteX1" fmla="*/ 484743 w 2038121"/>
              <a:gd name="connsiteY1" fmla="*/ 882880 h 954490"/>
              <a:gd name="connsiteX2" fmla="*/ 845545 w 2038121"/>
              <a:gd name="connsiteY2" fmla="*/ 671723 h 954490"/>
              <a:gd name="connsiteX3" fmla="*/ 1244906 w 2038121"/>
              <a:gd name="connsiteY3" fmla="*/ 89665 h 954490"/>
              <a:gd name="connsiteX4" fmla="*/ 2038121 w 2038121"/>
              <a:gd name="connsiteY4" fmla="*/ 133733 h 95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121" h="954490">
                <a:moveTo>
                  <a:pt x="0" y="574407"/>
                </a:moveTo>
                <a:lnTo>
                  <a:pt x="484743" y="882880"/>
                </a:lnTo>
                <a:cubicBezTo>
                  <a:pt x="594912" y="954490"/>
                  <a:pt x="718851" y="803925"/>
                  <a:pt x="845545" y="671723"/>
                </a:cubicBezTo>
                <a:cubicBezTo>
                  <a:pt x="972239" y="539521"/>
                  <a:pt x="1046143" y="179330"/>
                  <a:pt x="1244906" y="89665"/>
                </a:cubicBezTo>
                <a:cubicBezTo>
                  <a:pt x="1443669" y="0"/>
                  <a:pt x="1756272" y="39171"/>
                  <a:pt x="2038121" y="133733"/>
                </a:cubicBez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3955055" y="2787267"/>
            <a:ext cx="1707615" cy="831774"/>
          </a:xfrm>
          <a:custGeom>
            <a:avLst/>
            <a:gdLst>
              <a:gd name="connsiteX0" fmla="*/ 0 w 1707615"/>
              <a:gd name="connsiteY0" fmla="*/ 0 h 831774"/>
              <a:gd name="connsiteX1" fmla="*/ 418641 w 1707615"/>
              <a:gd name="connsiteY1" fmla="*/ 286439 h 831774"/>
              <a:gd name="connsiteX2" fmla="*/ 572878 w 1707615"/>
              <a:gd name="connsiteY2" fmla="*/ 374574 h 831774"/>
              <a:gd name="connsiteX3" fmla="*/ 451692 w 1707615"/>
              <a:gd name="connsiteY3" fmla="*/ 793215 h 831774"/>
              <a:gd name="connsiteX4" fmla="*/ 1134738 w 1707615"/>
              <a:gd name="connsiteY4" fmla="*/ 605928 h 831774"/>
              <a:gd name="connsiteX5" fmla="*/ 1707615 w 1707615"/>
              <a:gd name="connsiteY5" fmla="*/ 55085 h 83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7615" h="831774">
                <a:moveTo>
                  <a:pt x="0" y="0"/>
                </a:moveTo>
                <a:lnTo>
                  <a:pt x="418641" y="286439"/>
                </a:lnTo>
                <a:cubicBezTo>
                  <a:pt x="514121" y="348868"/>
                  <a:pt x="567370" y="290111"/>
                  <a:pt x="572878" y="374574"/>
                </a:cubicBezTo>
                <a:cubicBezTo>
                  <a:pt x="578386" y="459037"/>
                  <a:pt x="358049" y="754656"/>
                  <a:pt x="451692" y="793215"/>
                </a:cubicBezTo>
                <a:cubicBezTo>
                  <a:pt x="545335" y="831774"/>
                  <a:pt x="925417" y="728950"/>
                  <a:pt x="1134738" y="605928"/>
                </a:cubicBezTo>
                <a:cubicBezTo>
                  <a:pt x="1344059" y="482906"/>
                  <a:pt x="1525837" y="268995"/>
                  <a:pt x="1707615" y="55085"/>
                </a:cubicBezTo>
              </a:path>
            </a:pathLst>
          </a:custGeom>
          <a:ln w="19050"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810000" y="22860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09600" y="4876800"/>
            <a:ext cx="8006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At equilibrium, every player minimizes its delay w. r. t. others;</a:t>
            </a:r>
          </a:p>
          <a:p>
            <a:r>
              <a:rPr lang="en-US" sz="2400" dirty="0" smtClean="0"/>
              <a:t>  thus no player wants to change</a:t>
            </a:r>
          </a:p>
        </p:txBody>
      </p:sp>
      <p:cxnSp>
        <p:nvCxnSpPr>
          <p:cNvPr id="45" name="Straight Connector 44"/>
          <p:cNvCxnSpPr>
            <a:stCxn id="62" idx="6"/>
            <a:endCxn id="67" idx="2"/>
          </p:cNvCxnSpPr>
          <p:nvPr/>
        </p:nvCxnSpPr>
        <p:spPr>
          <a:xfrm>
            <a:off x="2243278" y="2819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014678" y="2705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900878" y="2628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714496" y="2589645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05678" y="25527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67" name="Oval 66"/>
          <p:cNvSpPr/>
          <p:nvPr/>
        </p:nvSpPr>
        <p:spPr>
          <a:xfrm>
            <a:off x="3157678" y="2705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919678" y="1714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67" idx="7"/>
            <a:endCxn id="69" idx="3"/>
          </p:cNvCxnSpPr>
          <p:nvPr/>
        </p:nvCxnSpPr>
        <p:spPr>
          <a:xfrm rot="5400000" flipH="1" flipV="1">
            <a:off x="3238500" y="2023922"/>
            <a:ext cx="828956" cy="60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148278" y="3162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67" idx="5"/>
            <a:endCxn id="74" idx="2"/>
          </p:cNvCxnSpPr>
          <p:nvPr/>
        </p:nvCxnSpPr>
        <p:spPr>
          <a:xfrm rot="16200000" flipH="1">
            <a:off x="3562350" y="2690672"/>
            <a:ext cx="376378" cy="795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4072078" y="3848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>
            <a:stCxn id="76" idx="1"/>
            <a:endCxn id="67" idx="4"/>
          </p:cNvCxnSpPr>
          <p:nvPr/>
        </p:nvCxnSpPr>
        <p:spPr>
          <a:xfrm rot="16200000" flipV="1">
            <a:off x="3214828" y="2990850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4681678" y="2247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69" idx="6"/>
            <a:endCxn id="78" idx="1"/>
          </p:cNvCxnSpPr>
          <p:nvPr/>
        </p:nvCxnSpPr>
        <p:spPr>
          <a:xfrm>
            <a:off x="4148278" y="1828800"/>
            <a:ext cx="566878" cy="452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4" idx="7"/>
            <a:endCxn id="78" idx="3"/>
          </p:cNvCxnSpPr>
          <p:nvPr/>
        </p:nvCxnSpPr>
        <p:spPr>
          <a:xfrm rot="5400000" flipH="1" flipV="1">
            <a:off x="4152900" y="2633522"/>
            <a:ext cx="752756" cy="371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6" idx="0"/>
            <a:endCxn id="74" idx="4"/>
          </p:cNvCxnSpPr>
          <p:nvPr/>
        </p:nvCxnSpPr>
        <p:spPr>
          <a:xfrm rot="5400000" flipH="1" flipV="1">
            <a:off x="3995878" y="3581400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6" idx="7"/>
            <a:endCxn id="92" idx="2"/>
          </p:cNvCxnSpPr>
          <p:nvPr/>
        </p:nvCxnSpPr>
        <p:spPr>
          <a:xfrm rot="5400000" flipH="1" flipV="1">
            <a:off x="4552950" y="3295650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138878" y="3467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92" idx="7"/>
            <a:endCxn id="64" idx="2"/>
          </p:cNvCxnSpPr>
          <p:nvPr/>
        </p:nvCxnSpPr>
        <p:spPr>
          <a:xfrm rot="5400000" flipH="1" flipV="1">
            <a:off x="5238750" y="2838450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8" idx="6"/>
            <a:endCxn id="64" idx="2"/>
          </p:cNvCxnSpPr>
          <p:nvPr/>
        </p:nvCxnSpPr>
        <p:spPr>
          <a:xfrm>
            <a:off x="4910278" y="2362200"/>
            <a:ext cx="9906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81278" y="3009900"/>
            <a:ext cx="306388" cy="381000"/>
            <a:chOff x="1248" y="1968"/>
            <a:chExt cx="193" cy="240"/>
          </a:xfrm>
        </p:grpSpPr>
        <p:sp>
          <p:nvSpPr>
            <p:cNvPr id="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8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1366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1317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"/>
            <p:cNvSpPr>
              <a:spLocks/>
            </p:cNvSpPr>
            <p:nvPr/>
          </p:nvSpPr>
          <p:spPr bwMode="auto">
            <a:xfrm>
              <a:off x="1302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1360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1337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1248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5" name="Picture 104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2078" y="1485900"/>
            <a:ext cx="306648" cy="381000"/>
          </a:xfrm>
          <a:prstGeom prst="rect">
            <a:avLst/>
          </a:prstGeom>
        </p:spPr>
      </p:pic>
      <p:pic>
        <p:nvPicPr>
          <p:cNvPr id="106" name="Picture 105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4478" y="1638300"/>
            <a:ext cx="306648" cy="381000"/>
          </a:xfrm>
          <a:prstGeom prst="rect">
            <a:avLst/>
          </a:prstGeom>
        </p:spPr>
      </p:pic>
      <p:pic>
        <p:nvPicPr>
          <p:cNvPr id="107" name="Picture 106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9678" y="1333500"/>
            <a:ext cx="306648" cy="381000"/>
          </a:xfrm>
          <a:prstGeom prst="rect">
            <a:avLst/>
          </a:prstGeom>
        </p:spPr>
      </p:pic>
      <p:pic>
        <p:nvPicPr>
          <p:cNvPr id="108" name="Picture 107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1478" y="3009900"/>
            <a:ext cx="306648" cy="381000"/>
          </a:xfrm>
          <a:prstGeom prst="rect">
            <a:avLst/>
          </a:prstGeom>
        </p:spPr>
      </p:pic>
      <p:pic>
        <p:nvPicPr>
          <p:cNvPr id="109" name="Picture 108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678" y="3238500"/>
            <a:ext cx="306648" cy="381000"/>
          </a:xfrm>
          <a:prstGeom prst="rect">
            <a:avLst/>
          </a:prstGeom>
        </p:spPr>
      </p:pic>
      <p:grpSp>
        <p:nvGrpSpPr>
          <p:cNvPr id="4" name="Group 13"/>
          <p:cNvGrpSpPr>
            <a:grpSpLocks noChangeAspect="1"/>
          </p:cNvGrpSpPr>
          <p:nvPr/>
        </p:nvGrpSpPr>
        <p:grpSpPr bwMode="auto">
          <a:xfrm>
            <a:off x="3505200" y="2590800"/>
            <a:ext cx="306388" cy="381000"/>
            <a:chOff x="3072" y="1968"/>
            <a:chExt cx="193" cy="240"/>
          </a:xfrm>
        </p:grpSpPr>
        <p:sp>
          <p:nvSpPr>
            <p:cNvPr id="113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072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3190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3141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3126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3184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8"/>
            <p:cNvSpPr>
              <a:spLocks/>
            </p:cNvSpPr>
            <p:nvPr/>
          </p:nvSpPr>
          <p:spPr bwMode="auto">
            <a:xfrm>
              <a:off x="3161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9"/>
            <p:cNvSpPr>
              <a:spLocks/>
            </p:cNvSpPr>
            <p:nvPr/>
          </p:nvSpPr>
          <p:spPr bwMode="auto">
            <a:xfrm>
              <a:off x="3072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7" name="Freeform 126"/>
          <p:cNvSpPr/>
          <p:nvPr/>
        </p:nvSpPr>
        <p:spPr>
          <a:xfrm>
            <a:off x="1981200" y="2961190"/>
            <a:ext cx="4083934" cy="1450694"/>
          </a:xfrm>
          <a:custGeom>
            <a:avLst/>
            <a:gdLst>
              <a:gd name="connsiteX0" fmla="*/ 0 w 4027990"/>
              <a:gd name="connsiteY0" fmla="*/ 173620 h 1414041"/>
              <a:gd name="connsiteX1" fmla="*/ 1041722 w 4027990"/>
              <a:gd name="connsiteY1" fmla="*/ 185195 h 1414041"/>
              <a:gd name="connsiteX2" fmla="*/ 2060294 w 4027990"/>
              <a:gd name="connsiteY2" fmla="*/ 1284790 h 1414041"/>
              <a:gd name="connsiteX3" fmla="*/ 3321934 w 4027990"/>
              <a:gd name="connsiteY3" fmla="*/ 960699 h 1414041"/>
              <a:gd name="connsiteX4" fmla="*/ 4027990 w 4027990"/>
              <a:gd name="connsiteY4" fmla="*/ 34724 h 1414041"/>
              <a:gd name="connsiteX0" fmla="*/ 0 w 4083934"/>
              <a:gd name="connsiteY0" fmla="*/ 86810 h 1450694"/>
              <a:gd name="connsiteX1" fmla="*/ 1097666 w 4083934"/>
              <a:gd name="connsiteY1" fmla="*/ 221848 h 1450694"/>
              <a:gd name="connsiteX2" fmla="*/ 2116238 w 4083934"/>
              <a:gd name="connsiteY2" fmla="*/ 1321443 h 1450694"/>
              <a:gd name="connsiteX3" fmla="*/ 3377878 w 4083934"/>
              <a:gd name="connsiteY3" fmla="*/ 997352 h 1450694"/>
              <a:gd name="connsiteX4" fmla="*/ 4083934 w 4083934"/>
              <a:gd name="connsiteY4" fmla="*/ 71377 h 145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934" h="1450694">
                <a:moveTo>
                  <a:pt x="0" y="86810"/>
                </a:moveTo>
                <a:cubicBezTo>
                  <a:pt x="349170" y="0"/>
                  <a:pt x="744960" y="16076"/>
                  <a:pt x="1097666" y="221848"/>
                </a:cubicBezTo>
                <a:cubicBezTo>
                  <a:pt x="1450372" y="427620"/>
                  <a:pt x="1736203" y="1192192"/>
                  <a:pt x="2116238" y="1321443"/>
                </a:cubicBezTo>
                <a:cubicBezTo>
                  <a:pt x="2496273" y="1450694"/>
                  <a:pt x="3049929" y="1205696"/>
                  <a:pt x="3377878" y="997352"/>
                </a:cubicBezTo>
                <a:cubicBezTo>
                  <a:pt x="3705827" y="789008"/>
                  <a:pt x="3894880" y="430192"/>
                  <a:pt x="4083934" y="71377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609600" y="5791200"/>
            <a:ext cx="412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Equilibria</a:t>
            </a:r>
            <a:r>
              <a:rPr lang="en-US" sz="2400" dirty="0" smtClean="0"/>
              <a:t> are stable outcomes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24000" y="2438400"/>
            <a:ext cx="28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86200" y="2286000"/>
            <a:ext cx="28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4627084" y="1894901"/>
            <a:ext cx="1355075" cy="627962"/>
          </a:xfrm>
          <a:custGeom>
            <a:avLst/>
            <a:gdLst>
              <a:gd name="connsiteX0" fmla="*/ 0 w 1355075"/>
              <a:gd name="connsiteY0" fmla="*/ 0 h 627962"/>
              <a:gd name="connsiteX1" fmla="*/ 1355075 w 1355075"/>
              <a:gd name="connsiteY1" fmla="*/ 627962 h 627962"/>
              <a:gd name="connsiteX2" fmla="*/ 1355075 w 1355075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5075" h="627962">
                <a:moveTo>
                  <a:pt x="0" y="0"/>
                </a:moveTo>
                <a:lnTo>
                  <a:pt x="1355075" y="627962"/>
                </a:lnTo>
                <a:lnTo>
                  <a:pt x="1355075" y="627962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505200" y="2974554"/>
            <a:ext cx="2785431" cy="1289433"/>
          </a:xfrm>
          <a:custGeom>
            <a:avLst/>
            <a:gdLst>
              <a:gd name="connsiteX0" fmla="*/ 0 w 2754217"/>
              <a:gd name="connsiteY0" fmla="*/ 583894 h 1417504"/>
              <a:gd name="connsiteX1" fmla="*/ 539827 w 2754217"/>
              <a:gd name="connsiteY1" fmla="*/ 1366092 h 1417504"/>
              <a:gd name="connsiteX2" fmla="*/ 2203374 w 2754217"/>
              <a:gd name="connsiteY2" fmla="*/ 892366 h 1417504"/>
              <a:gd name="connsiteX3" fmla="*/ 2754217 w 2754217"/>
              <a:gd name="connsiteY3" fmla="*/ 0 h 1417504"/>
              <a:gd name="connsiteX0" fmla="*/ 0 w 2754217"/>
              <a:gd name="connsiteY0" fmla="*/ 583894 h 1267858"/>
              <a:gd name="connsiteX1" fmla="*/ 806986 w 2754217"/>
              <a:gd name="connsiteY1" fmla="*/ 1216446 h 1267858"/>
              <a:gd name="connsiteX2" fmla="*/ 2203374 w 2754217"/>
              <a:gd name="connsiteY2" fmla="*/ 892366 h 1267858"/>
              <a:gd name="connsiteX3" fmla="*/ 2754217 w 2754217"/>
              <a:gd name="connsiteY3" fmla="*/ 0 h 1267858"/>
              <a:gd name="connsiteX0" fmla="*/ 0 w 2785431"/>
              <a:gd name="connsiteY0" fmla="*/ 454446 h 1289433"/>
              <a:gd name="connsiteX1" fmla="*/ 838200 w 2785431"/>
              <a:gd name="connsiteY1" fmla="*/ 1216446 h 1289433"/>
              <a:gd name="connsiteX2" fmla="*/ 2234588 w 2785431"/>
              <a:gd name="connsiteY2" fmla="*/ 892366 h 1289433"/>
              <a:gd name="connsiteX3" fmla="*/ 2785431 w 2785431"/>
              <a:gd name="connsiteY3" fmla="*/ 0 h 12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431" h="1289433">
                <a:moveTo>
                  <a:pt x="0" y="454446"/>
                </a:moveTo>
                <a:cubicBezTo>
                  <a:pt x="86299" y="819839"/>
                  <a:pt x="465769" y="1143459"/>
                  <a:pt x="838200" y="1216446"/>
                </a:cubicBezTo>
                <a:cubicBezTo>
                  <a:pt x="1210631" y="1289433"/>
                  <a:pt x="1910050" y="1095107"/>
                  <a:pt x="2234588" y="892366"/>
                </a:cubicBezTo>
                <a:cubicBezTo>
                  <a:pt x="2559127" y="689625"/>
                  <a:pt x="2694542" y="332342"/>
                  <a:pt x="2785431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955055" y="2223877"/>
            <a:ext cx="2038121" cy="954490"/>
          </a:xfrm>
          <a:custGeom>
            <a:avLst/>
            <a:gdLst>
              <a:gd name="connsiteX0" fmla="*/ 0 w 2038121"/>
              <a:gd name="connsiteY0" fmla="*/ 629797 h 1191657"/>
              <a:gd name="connsiteX1" fmla="*/ 484743 w 2038121"/>
              <a:gd name="connsiteY1" fmla="*/ 938270 h 1191657"/>
              <a:gd name="connsiteX2" fmla="*/ 661012 w 2038121"/>
              <a:gd name="connsiteY2" fmla="*/ 1059455 h 1191657"/>
              <a:gd name="connsiteX3" fmla="*/ 1244906 w 2038121"/>
              <a:gd name="connsiteY3" fmla="*/ 145055 h 1191657"/>
              <a:gd name="connsiteX4" fmla="*/ 2038121 w 2038121"/>
              <a:gd name="connsiteY4" fmla="*/ 189123 h 1191657"/>
              <a:gd name="connsiteX0" fmla="*/ 0 w 2038121"/>
              <a:gd name="connsiteY0" fmla="*/ 574407 h 954490"/>
              <a:gd name="connsiteX1" fmla="*/ 484743 w 2038121"/>
              <a:gd name="connsiteY1" fmla="*/ 882880 h 954490"/>
              <a:gd name="connsiteX2" fmla="*/ 845545 w 2038121"/>
              <a:gd name="connsiteY2" fmla="*/ 671723 h 954490"/>
              <a:gd name="connsiteX3" fmla="*/ 1244906 w 2038121"/>
              <a:gd name="connsiteY3" fmla="*/ 89665 h 954490"/>
              <a:gd name="connsiteX4" fmla="*/ 2038121 w 2038121"/>
              <a:gd name="connsiteY4" fmla="*/ 133733 h 95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121" h="954490">
                <a:moveTo>
                  <a:pt x="0" y="574407"/>
                </a:moveTo>
                <a:lnTo>
                  <a:pt x="484743" y="882880"/>
                </a:lnTo>
                <a:cubicBezTo>
                  <a:pt x="594912" y="954490"/>
                  <a:pt x="718851" y="803925"/>
                  <a:pt x="845545" y="671723"/>
                </a:cubicBezTo>
                <a:cubicBezTo>
                  <a:pt x="972239" y="539521"/>
                  <a:pt x="1046143" y="179330"/>
                  <a:pt x="1244906" y="89665"/>
                </a:cubicBezTo>
                <a:cubicBezTo>
                  <a:pt x="1443669" y="0"/>
                  <a:pt x="1756272" y="39171"/>
                  <a:pt x="2038121" y="133733"/>
                </a:cubicBez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Uncoordinated Traffic</a:t>
            </a:r>
            <a:endParaRPr lang="en-US" dirty="0"/>
          </a:p>
        </p:txBody>
      </p:sp>
      <p:pic>
        <p:nvPicPr>
          <p:cNvPr id="42" name="Picture 41" descr="misc-roa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1905000" cy="2172218"/>
          </a:xfrm>
          <a:prstGeom prst="rect">
            <a:avLst/>
          </a:prstGeom>
        </p:spPr>
      </p:pic>
      <p:grpSp>
        <p:nvGrpSpPr>
          <p:cNvPr id="43" name="Group 70"/>
          <p:cNvGrpSpPr>
            <a:grpSpLocks/>
          </p:cNvGrpSpPr>
          <p:nvPr/>
        </p:nvGrpSpPr>
        <p:grpSpPr bwMode="auto">
          <a:xfrm>
            <a:off x="4419600" y="1447800"/>
            <a:ext cx="3162335" cy="2895600"/>
            <a:chOff x="2212" y="1757"/>
            <a:chExt cx="3239" cy="2349"/>
          </a:xfrm>
        </p:grpSpPr>
        <p:pic>
          <p:nvPicPr>
            <p:cNvPr id="44" name="Picture 45" descr="MCj0426050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2" y="1757"/>
              <a:ext cx="313" cy="326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5" name="Picture 51" descr="MCj0426050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2280"/>
              <a:ext cx="326" cy="33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6" name="Line 54"/>
            <p:cNvSpPr>
              <a:spLocks noChangeShapeType="1"/>
            </p:cNvSpPr>
            <p:nvPr/>
          </p:nvSpPr>
          <p:spPr bwMode="auto">
            <a:xfrm flipV="1">
              <a:off x="3288" y="2028"/>
              <a:ext cx="826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47" name="Picture 55" descr="MCj0426050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1" y="2589"/>
              <a:ext cx="31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56" descr="MCj0426050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1" y="3410"/>
              <a:ext cx="31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57" descr="MCj0426050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" y="3120"/>
              <a:ext cx="31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Line 58"/>
            <p:cNvSpPr>
              <a:spLocks noChangeShapeType="1"/>
            </p:cNvSpPr>
            <p:nvPr/>
          </p:nvSpPr>
          <p:spPr bwMode="auto">
            <a:xfrm>
              <a:off x="3254" y="2619"/>
              <a:ext cx="860" cy="7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9"/>
            <p:cNvSpPr>
              <a:spLocks noChangeShapeType="1"/>
            </p:cNvSpPr>
            <p:nvPr/>
          </p:nvSpPr>
          <p:spPr bwMode="auto">
            <a:xfrm flipV="1">
              <a:off x="3084" y="2736"/>
              <a:ext cx="1411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0"/>
            <p:cNvSpPr>
              <a:spLocks noChangeShapeType="1"/>
            </p:cNvSpPr>
            <p:nvPr/>
          </p:nvSpPr>
          <p:spPr bwMode="auto">
            <a:xfrm flipH="1">
              <a:off x="4434" y="2915"/>
              <a:ext cx="318" cy="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1"/>
            <p:cNvSpPr>
              <a:spLocks noChangeShapeType="1"/>
            </p:cNvSpPr>
            <p:nvPr/>
          </p:nvSpPr>
          <p:spPr bwMode="auto">
            <a:xfrm>
              <a:off x="4434" y="2083"/>
              <a:ext cx="274" cy="4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2"/>
            <p:cNvSpPr>
              <a:spLocks noChangeShapeType="1"/>
            </p:cNvSpPr>
            <p:nvPr/>
          </p:nvSpPr>
          <p:spPr bwMode="auto">
            <a:xfrm flipH="1">
              <a:off x="2989" y="2671"/>
              <a:ext cx="66" cy="4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5"/>
            <p:cNvSpPr>
              <a:spLocks noChangeShapeType="1"/>
            </p:cNvSpPr>
            <p:nvPr/>
          </p:nvSpPr>
          <p:spPr bwMode="auto">
            <a:xfrm>
              <a:off x="2400" y="2028"/>
              <a:ext cx="472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 flipV="1">
              <a:off x="2212" y="3364"/>
              <a:ext cx="518" cy="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7"/>
            <p:cNvSpPr>
              <a:spLocks noChangeShapeType="1"/>
            </p:cNvSpPr>
            <p:nvPr/>
          </p:nvSpPr>
          <p:spPr bwMode="auto">
            <a:xfrm flipV="1">
              <a:off x="4975" y="2671"/>
              <a:ext cx="476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68"/>
            <p:cNvSpPr>
              <a:spLocks noChangeShapeType="1"/>
            </p:cNvSpPr>
            <p:nvPr/>
          </p:nvSpPr>
          <p:spPr bwMode="auto">
            <a:xfrm>
              <a:off x="4350" y="3762"/>
              <a:ext cx="157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447800" y="4495800"/>
            <a:ext cx="1447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on roads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724400" y="4572000"/>
            <a:ext cx="26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in communication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4600" y="5562600"/>
            <a:ext cx="3118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and in other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Model</a:t>
            </a:r>
            <a:endParaRPr lang="en-US" dirty="0"/>
          </a:p>
        </p:txBody>
      </p:sp>
      <p:cxnSp>
        <p:nvCxnSpPr>
          <p:cNvPr id="36" name="Straight Connector 35"/>
          <p:cNvCxnSpPr>
            <a:stCxn id="39" idx="6"/>
            <a:endCxn id="43" idx="2"/>
          </p:cNvCxnSpPr>
          <p:nvPr/>
        </p:nvCxnSpPr>
        <p:spPr>
          <a:xfrm flipV="1">
            <a:off x="2660248" y="2662378"/>
            <a:ext cx="497430" cy="1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431648" y="256282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900878" y="24718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133600" y="24384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72200" y="23622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43" name="Oval 42"/>
          <p:cNvSpPr/>
          <p:nvPr/>
        </p:nvSpPr>
        <p:spPr>
          <a:xfrm>
            <a:off x="3157678" y="25480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919678" y="15574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3" idx="7"/>
            <a:endCxn id="44" idx="3"/>
          </p:cNvCxnSpPr>
          <p:nvPr/>
        </p:nvCxnSpPr>
        <p:spPr>
          <a:xfrm rot="5400000" flipH="1" flipV="1">
            <a:off x="3238500" y="1866900"/>
            <a:ext cx="828956" cy="60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4148278" y="30052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3" idx="5"/>
            <a:endCxn id="50" idx="2"/>
          </p:cNvCxnSpPr>
          <p:nvPr/>
        </p:nvCxnSpPr>
        <p:spPr>
          <a:xfrm rot="16200000" flipH="1">
            <a:off x="3562350" y="2533650"/>
            <a:ext cx="376378" cy="795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072078" y="36910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3" idx="1"/>
            <a:endCxn id="43" idx="4"/>
          </p:cNvCxnSpPr>
          <p:nvPr/>
        </p:nvCxnSpPr>
        <p:spPr>
          <a:xfrm rot="16200000" flipV="1">
            <a:off x="3214828" y="2833828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681678" y="20908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44" idx="6"/>
            <a:endCxn id="55" idx="1"/>
          </p:cNvCxnSpPr>
          <p:nvPr/>
        </p:nvCxnSpPr>
        <p:spPr>
          <a:xfrm>
            <a:off x="4148278" y="1671778"/>
            <a:ext cx="566878" cy="452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0" idx="7"/>
            <a:endCxn id="55" idx="3"/>
          </p:cNvCxnSpPr>
          <p:nvPr/>
        </p:nvCxnSpPr>
        <p:spPr>
          <a:xfrm rot="5400000" flipH="1" flipV="1">
            <a:off x="4152900" y="2476500"/>
            <a:ext cx="752756" cy="371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3" idx="0"/>
            <a:endCxn id="50" idx="4"/>
          </p:cNvCxnSpPr>
          <p:nvPr/>
        </p:nvCxnSpPr>
        <p:spPr>
          <a:xfrm rot="5400000" flipH="1" flipV="1">
            <a:off x="3995878" y="3424378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3" idx="7"/>
            <a:endCxn id="60" idx="2"/>
          </p:cNvCxnSpPr>
          <p:nvPr/>
        </p:nvCxnSpPr>
        <p:spPr>
          <a:xfrm rot="5400000" flipH="1" flipV="1">
            <a:off x="4552950" y="3138628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138878" y="33100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60" idx="7"/>
            <a:endCxn id="40" idx="2"/>
          </p:cNvCxnSpPr>
          <p:nvPr/>
        </p:nvCxnSpPr>
        <p:spPr>
          <a:xfrm rot="5400000" flipH="1" flipV="1">
            <a:off x="5238750" y="2681428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5" idx="6"/>
            <a:endCxn id="40" idx="2"/>
          </p:cNvCxnSpPr>
          <p:nvPr/>
        </p:nvCxnSpPr>
        <p:spPr>
          <a:xfrm>
            <a:off x="4910278" y="2205178"/>
            <a:ext cx="9906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8" name="Picture 30" descr="red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362200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Rounded Rectangle 88"/>
          <p:cNvSpPr/>
          <p:nvPr/>
        </p:nvSpPr>
        <p:spPr>
          <a:xfrm rot="18506107">
            <a:off x="3188008" y="2177790"/>
            <a:ext cx="381000" cy="152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2667000" y="2438400"/>
            <a:ext cx="457200" cy="152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09600" y="4724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sz="2400" dirty="0" smtClean="0"/>
              <a:t>Various nice properties, including existence of equilibrium in single-source, single-sink case</a:t>
            </a:r>
          </a:p>
          <a:p>
            <a:pPr marL="173038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[Koch,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Skutella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‘09]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343400" y="1447800"/>
            <a:ext cx="314529" cy="381000"/>
            <a:chOff x="6858002" y="4005553"/>
            <a:chExt cx="1851554" cy="2242848"/>
          </a:xfrm>
        </p:grpSpPr>
        <p:cxnSp>
          <p:nvCxnSpPr>
            <p:cNvPr id="46" name="Straight Connector 45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67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Isosceles Triangle 64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819401" y="2971800"/>
            <a:ext cx="614810" cy="685800"/>
            <a:chOff x="6858002" y="4005553"/>
            <a:chExt cx="1851554" cy="2242848"/>
          </a:xfrm>
        </p:grpSpPr>
        <p:cxnSp>
          <p:nvCxnSpPr>
            <p:cNvPr id="73" name="Straight Connector 72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endCxn id="79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Isosceles Triangle 76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8" name="Left Arrow 67"/>
          <p:cNvSpPr/>
          <p:nvPr/>
        </p:nvSpPr>
        <p:spPr bwMode="auto">
          <a:xfrm rot="3166586">
            <a:off x="3627490" y="5501683"/>
            <a:ext cx="381000" cy="304800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962400" y="5867400"/>
            <a:ext cx="10609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our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1" y="1524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We’ve seen a game-theoretic model of selfish flows over time, based on queues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cxnSp>
        <p:nvCxnSpPr>
          <p:cNvPr id="5" name="Straight Connector 4"/>
          <p:cNvCxnSpPr>
            <a:stCxn id="6" idx="6"/>
            <a:endCxn id="10" idx="2"/>
          </p:cNvCxnSpPr>
          <p:nvPr/>
        </p:nvCxnSpPr>
        <p:spPr>
          <a:xfrm>
            <a:off x="2018506" y="3696494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789906" y="35821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85106" y="342979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pic>
        <p:nvPicPr>
          <p:cNvPr id="9" name="Picture 30" descr="red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506" y="3353594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390106" y="35821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2" idx="2"/>
          </p:cNvCxnSpPr>
          <p:nvPr/>
        </p:nvCxnSpPr>
        <p:spPr>
          <a:xfrm>
            <a:off x="3618706" y="3696494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990306" y="35821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4" idx="2"/>
          </p:cNvCxnSpPr>
          <p:nvPr/>
        </p:nvCxnSpPr>
        <p:spPr>
          <a:xfrm>
            <a:off x="5218906" y="3696494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590506" y="35821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hape 90"/>
          <p:cNvCxnSpPr>
            <a:stCxn id="12" idx="0"/>
            <a:endCxn id="14" idx="0"/>
          </p:cNvCxnSpPr>
          <p:nvPr/>
        </p:nvCxnSpPr>
        <p:spPr>
          <a:xfrm rot="5400000" flipH="1" flipV="1">
            <a:off x="5927566" y="2804954"/>
            <a:ext cx="1588" cy="1554480"/>
          </a:xfrm>
          <a:prstGeom prst="curvedConnector3">
            <a:avLst>
              <a:gd name="adj1" fmla="val 428219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0" y="34290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cxnSp>
        <p:nvCxnSpPr>
          <p:cNvPr id="17" name="Curved Connector 16"/>
          <p:cNvCxnSpPr>
            <a:stCxn id="10" idx="0"/>
            <a:endCxn id="14" idx="0"/>
          </p:cNvCxnSpPr>
          <p:nvPr/>
        </p:nvCxnSpPr>
        <p:spPr>
          <a:xfrm rot="5400000" flipH="1" flipV="1">
            <a:off x="5104606" y="1981994"/>
            <a:ext cx="1588" cy="3200400"/>
          </a:xfrm>
          <a:prstGeom prst="curvedConnector3">
            <a:avLst>
              <a:gd name="adj1" fmla="val 9238611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426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Equilibrium exists in this model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0800" y="5029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But how bad is equilibrium?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581400" y="2743200"/>
            <a:ext cx="609600" cy="685800"/>
            <a:chOff x="6858002" y="4005553"/>
            <a:chExt cx="1851554" cy="2242848"/>
          </a:xfrm>
        </p:grpSpPr>
        <p:cxnSp>
          <p:nvCxnSpPr>
            <p:cNvPr id="36" name="Straight Connector 35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42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0" y="3124200"/>
            <a:ext cx="314529" cy="381000"/>
            <a:chOff x="6858002" y="4005553"/>
            <a:chExt cx="1851554" cy="2242848"/>
          </a:xfrm>
        </p:grpSpPr>
        <p:cxnSp>
          <p:nvCxnSpPr>
            <p:cNvPr id="44" name="Straight Connector 43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50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034540" y="3495554"/>
            <a:ext cx="1371600" cy="16966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3619500" y="3541852"/>
            <a:ext cx="1371600" cy="12336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5219700" y="3588152"/>
            <a:ext cx="1371600" cy="7706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5867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(Quickest flow minimizes time for flow to reach </a:t>
            </a:r>
            <a:r>
              <a:rPr lang="en-US" sz="2400" i="1" dirty="0" smtClean="0"/>
              <a:t>t</a:t>
            </a:r>
            <a:r>
              <a:rPr lang="en-US" sz="2400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Price of Anarchy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" y="1676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Price of Anarchy (</a:t>
            </a:r>
            <a:r>
              <a:rPr lang="en-US" sz="2400" dirty="0" err="1" smtClean="0"/>
              <a:t>PoA</a:t>
            </a:r>
            <a:r>
              <a:rPr lang="en-US" sz="2400" dirty="0" smtClean="0"/>
              <a:t>) =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28194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Time taken at equilibrium for all flow to reach </a:t>
            </a:r>
            <a:r>
              <a:rPr lang="en-US" sz="2400" i="1" dirty="0" smtClean="0"/>
              <a:t>t</a:t>
            </a:r>
            <a:endParaRPr lang="en-US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905000" y="3276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Time taken by quickest flow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969666" y="3274925"/>
            <a:ext cx="5964534" cy="1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38200" y="3962400"/>
            <a:ext cx="7533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So, what is the Price of Anarchy for selfish flows over time?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[KS ‘09]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6248400" y="1981200"/>
            <a:ext cx="2398709" cy="381000"/>
            <a:chOff x="875506" y="2895600"/>
            <a:chExt cx="6269752" cy="995859"/>
          </a:xfrm>
        </p:grpSpPr>
        <p:cxnSp>
          <p:nvCxnSpPr>
            <p:cNvPr id="38" name="Straight Connector 37"/>
            <p:cNvCxnSpPr>
              <a:stCxn id="42" idx="6"/>
              <a:endCxn id="45" idx="2"/>
            </p:cNvCxnSpPr>
            <p:nvPr/>
          </p:nvCxnSpPr>
          <p:spPr>
            <a:xfrm>
              <a:off x="2018506" y="3696494"/>
              <a:ext cx="13716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1789906" y="358219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85106" y="3429794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</a:t>
              </a:r>
            </a:p>
          </p:txBody>
        </p:sp>
        <p:pic>
          <p:nvPicPr>
            <p:cNvPr id="44" name="Picture 30" descr="redbeak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5506" y="3353594"/>
              <a:ext cx="51276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Oval 44"/>
            <p:cNvSpPr/>
            <p:nvPr/>
          </p:nvSpPr>
          <p:spPr>
            <a:xfrm>
              <a:off x="3390106" y="358219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endCxn id="47" idx="2"/>
            </p:cNvCxnSpPr>
            <p:nvPr/>
          </p:nvCxnSpPr>
          <p:spPr>
            <a:xfrm>
              <a:off x="3618706" y="3696494"/>
              <a:ext cx="1371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990306" y="358219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endCxn id="49" idx="2"/>
            </p:cNvCxnSpPr>
            <p:nvPr/>
          </p:nvCxnSpPr>
          <p:spPr>
            <a:xfrm>
              <a:off x="5218906" y="3696494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6590506" y="358219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hape 90"/>
            <p:cNvCxnSpPr>
              <a:stCxn id="47" idx="0"/>
              <a:endCxn id="49" idx="0"/>
            </p:cNvCxnSpPr>
            <p:nvPr/>
          </p:nvCxnSpPr>
          <p:spPr>
            <a:xfrm rot="5400000" flipH="1" flipV="1">
              <a:off x="5927566" y="2804954"/>
              <a:ext cx="1588" cy="1554480"/>
            </a:xfrm>
            <a:prstGeom prst="curvedConnector3">
              <a:avLst>
                <a:gd name="adj1" fmla="val 4282199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858000" y="342900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</a:t>
              </a:r>
            </a:p>
          </p:txBody>
        </p:sp>
        <p:cxnSp>
          <p:nvCxnSpPr>
            <p:cNvPr id="52" name="Curved Connector 51"/>
            <p:cNvCxnSpPr>
              <a:stCxn id="45" idx="0"/>
              <a:endCxn id="49" idx="0"/>
            </p:cNvCxnSpPr>
            <p:nvPr/>
          </p:nvCxnSpPr>
          <p:spPr>
            <a:xfrm rot="5400000" flipH="1" flipV="1">
              <a:off x="5104606" y="1981994"/>
              <a:ext cx="1588" cy="3200400"/>
            </a:xfrm>
            <a:prstGeom prst="curvedConnector3">
              <a:avLst>
                <a:gd name="adj1" fmla="val 9238611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3581400" y="2895600"/>
              <a:ext cx="609600" cy="685800"/>
              <a:chOff x="6858002" y="4005553"/>
              <a:chExt cx="1851554" cy="224284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6715430" y="4148125"/>
                <a:ext cx="1075804" cy="790659"/>
              </a:xfrm>
              <a:prstGeom prst="lin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7830230" y="4168056"/>
                <a:ext cx="1005110" cy="753542"/>
              </a:xfrm>
              <a:prstGeom prst="lin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7068451" y="5615182"/>
                <a:ext cx="1146604" cy="0"/>
              </a:xfrm>
              <a:prstGeom prst="lin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endCxn id="60" idx="6"/>
              </p:cNvCxnSpPr>
              <p:nvPr/>
            </p:nvCxnSpPr>
            <p:spPr>
              <a:xfrm rot="5400000">
                <a:off x="7456901" y="5510709"/>
                <a:ext cx="1006329" cy="10261"/>
              </a:xfrm>
              <a:prstGeom prst="lin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Isosceles Triangle 57"/>
              <p:cNvSpPr/>
              <p:nvPr/>
            </p:nvSpPr>
            <p:spPr bwMode="auto">
              <a:xfrm rot="10800000">
                <a:off x="7126995" y="4290152"/>
                <a:ext cx="1317434" cy="862988"/>
              </a:xfrm>
              <a:prstGeom prst="triangle">
                <a:avLst/>
              </a:prstGeom>
              <a:solidFill>
                <a:srgbClr val="FF0000"/>
              </a:solidFill>
              <a:ln w="9525" cap="rnd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7698037" y="4997987"/>
                <a:ext cx="212074" cy="11273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 rot="19351187">
                <a:off x="7635448" y="6006384"/>
                <a:ext cx="356258" cy="242017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5257800" y="3276600"/>
              <a:ext cx="314529" cy="381000"/>
              <a:chOff x="6858002" y="4005553"/>
              <a:chExt cx="1851554" cy="2242848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6715430" y="4148125"/>
                <a:ext cx="1075804" cy="790659"/>
              </a:xfrm>
              <a:prstGeom prst="lin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7830230" y="4168056"/>
                <a:ext cx="1005110" cy="753542"/>
              </a:xfrm>
              <a:prstGeom prst="lin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7068451" y="5615182"/>
                <a:ext cx="1146604" cy="0"/>
              </a:xfrm>
              <a:prstGeom prst="lin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endCxn id="68" idx="6"/>
              </p:cNvCxnSpPr>
              <p:nvPr/>
            </p:nvCxnSpPr>
            <p:spPr>
              <a:xfrm rot="5400000">
                <a:off x="7456901" y="5510709"/>
                <a:ext cx="1006329" cy="10261"/>
              </a:xfrm>
              <a:prstGeom prst="lin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Isosceles Triangle 65"/>
              <p:cNvSpPr/>
              <p:nvPr/>
            </p:nvSpPr>
            <p:spPr bwMode="auto">
              <a:xfrm rot="10800000">
                <a:off x="7126995" y="4290152"/>
                <a:ext cx="1317434" cy="862988"/>
              </a:xfrm>
              <a:prstGeom prst="triangle">
                <a:avLst/>
              </a:prstGeom>
              <a:solidFill>
                <a:srgbClr val="FF0000"/>
              </a:solidFill>
              <a:ln w="9525" cap="rnd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698037" y="4997987"/>
                <a:ext cx="212074" cy="11273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 rot="19351187">
                <a:off x="7635448" y="6006384"/>
                <a:ext cx="356258" cy="242017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981200" y="5105400"/>
            <a:ext cx="6400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In static flow games, </a:t>
            </a:r>
            <a:r>
              <a:rPr lang="en-US" sz="2400" dirty="0" err="1" smtClean="0"/>
              <a:t>PoA</a:t>
            </a:r>
            <a:r>
              <a:rPr lang="en-US" sz="2400" dirty="0" smtClean="0"/>
              <a:t> is essentially unbounded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Price of Anarchy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33400" y="1447800"/>
            <a:ext cx="494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Lower bound of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 ~ 1.6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[KS ‘09]</a:t>
            </a:r>
          </a:p>
        </p:txBody>
      </p:sp>
      <p:sp>
        <p:nvSpPr>
          <p:cNvPr id="43" name="Oval 42"/>
          <p:cNvSpPr/>
          <p:nvPr/>
        </p:nvSpPr>
        <p:spPr>
          <a:xfrm>
            <a:off x="32377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408906" y="442039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pic>
        <p:nvPicPr>
          <p:cNvPr id="45" name="Picture 30" descr="red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706" y="4267994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Oval 45"/>
          <p:cNvSpPr/>
          <p:nvPr/>
        </p:nvSpPr>
        <p:spPr>
          <a:xfrm>
            <a:off x="46855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047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0477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hape 90"/>
          <p:cNvCxnSpPr>
            <a:stCxn id="48" idx="0"/>
            <a:endCxn id="50" idx="0"/>
          </p:cNvCxnSpPr>
          <p:nvPr/>
        </p:nvCxnSpPr>
        <p:spPr>
          <a:xfrm rot="5400000" flipH="1" flipV="1">
            <a:off x="6590506" y="4001294"/>
            <a:ext cx="1588" cy="1143000"/>
          </a:xfrm>
          <a:prstGeom prst="curvedConnector3">
            <a:avLst>
              <a:gd name="adj1" fmla="val 2198867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28706" y="4382294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cxnSp>
        <p:nvCxnSpPr>
          <p:cNvPr id="53" name="Curved Connector 52"/>
          <p:cNvCxnSpPr>
            <a:stCxn id="46" idx="0"/>
            <a:endCxn id="50" idx="0"/>
          </p:cNvCxnSpPr>
          <p:nvPr/>
        </p:nvCxnSpPr>
        <p:spPr>
          <a:xfrm rot="5400000" flipH="1" flipV="1">
            <a:off x="5980906" y="3391694"/>
            <a:ext cx="1588" cy="2362200"/>
          </a:xfrm>
          <a:prstGeom prst="curvedConnector3">
            <a:avLst>
              <a:gd name="adj1" fmla="val 4729944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17899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Curved Connector 55"/>
          <p:cNvCxnSpPr>
            <a:stCxn id="43" idx="0"/>
            <a:endCxn id="50" idx="0"/>
          </p:cNvCxnSpPr>
          <p:nvPr/>
        </p:nvCxnSpPr>
        <p:spPr>
          <a:xfrm rot="5400000" flipH="1" flipV="1">
            <a:off x="5257006" y="2667794"/>
            <a:ext cx="1588" cy="3810000"/>
          </a:xfrm>
          <a:prstGeom prst="curvedConnector3">
            <a:avLst>
              <a:gd name="adj1" fmla="val 8779656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6515100" y="2206586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62800" y="285428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3914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6962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80010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83058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86106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 bwMode="auto">
          <a:xfrm>
            <a:off x="7162800" y="2438400"/>
            <a:ext cx="457200" cy="4094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96000" y="1524000"/>
            <a:ext cx="110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rate </a:t>
            </a:r>
          </a:p>
          <a:p>
            <a:pPr algn="ctr"/>
            <a:r>
              <a:rPr lang="en-US" dirty="0" smtClean="0"/>
              <a:t>at </a:t>
            </a:r>
            <a:r>
              <a:rPr lang="en-US" i="1" dirty="0" smtClean="0"/>
              <a:t>t</a:t>
            </a:r>
            <a:endParaRPr lang="en-US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7772400" y="31242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467600" y="2438400"/>
            <a:ext cx="152400" cy="40946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55" idx="6"/>
            <a:endCxn id="43" idx="2"/>
          </p:cNvCxnSpPr>
          <p:nvPr/>
        </p:nvCxnSpPr>
        <p:spPr>
          <a:xfrm>
            <a:off x="2018506" y="4687094"/>
            <a:ext cx="12192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3" idx="6"/>
            <a:endCxn id="46" idx="2"/>
          </p:cNvCxnSpPr>
          <p:nvPr/>
        </p:nvCxnSpPr>
        <p:spPr>
          <a:xfrm>
            <a:off x="3466306" y="4687094"/>
            <a:ext cx="12192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6" idx="6"/>
            <a:endCxn id="48" idx="2"/>
          </p:cNvCxnSpPr>
          <p:nvPr/>
        </p:nvCxnSpPr>
        <p:spPr>
          <a:xfrm>
            <a:off x="4914106" y="4687094"/>
            <a:ext cx="9906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6"/>
            <a:endCxn id="50" idx="2"/>
          </p:cNvCxnSpPr>
          <p:nvPr/>
        </p:nvCxnSpPr>
        <p:spPr>
          <a:xfrm>
            <a:off x="6133306" y="4687094"/>
            <a:ext cx="9144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057400" y="4343400"/>
            <a:ext cx="1143000" cy="304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3473369" y="4418442"/>
            <a:ext cx="1219200" cy="228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4914804" y="4495800"/>
            <a:ext cx="990600" cy="14772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145434" y="4564380"/>
            <a:ext cx="891636" cy="8382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3505200" y="4800600"/>
            <a:ext cx="534365" cy="558478"/>
            <a:chOff x="6858002" y="4005553"/>
            <a:chExt cx="1851554" cy="2242848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72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Isosceles Triangle 69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953000" y="4800600"/>
            <a:ext cx="381000" cy="398192"/>
            <a:chOff x="6858002" y="4005553"/>
            <a:chExt cx="1851554" cy="2242848"/>
          </a:xfrm>
        </p:grpSpPr>
        <p:cxnSp>
          <p:nvCxnSpPr>
            <p:cNvPr id="74" name="Straight Connector 73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endCxn id="80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Isosceles Triangle 77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72200" y="4800600"/>
            <a:ext cx="228600" cy="238915"/>
            <a:chOff x="6858002" y="4005553"/>
            <a:chExt cx="1851554" cy="2242848"/>
          </a:xfrm>
        </p:grpSpPr>
        <p:cxnSp>
          <p:nvCxnSpPr>
            <p:cNvPr id="82" name="Straight Connector 81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88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Isosceles Triangle 85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val 129"/>
          <p:cNvSpPr/>
          <p:nvPr/>
        </p:nvSpPr>
        <p:spPr>
          <a:xfrm>
            <a:off x="5867400" y="4495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858000" y="41910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858000" y="4038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648200" y="4419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086600" y="4419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200400" y="43434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Price of Anarchy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33400" y="1447800"/>
            <a:ext cx="494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Lower bound of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 ~ 1.6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[KS ‘09]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47800" y="5410200"/>
            <a:ext cx="6633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i.e., flow rate at </a:t>
            </a:r>
            <a:r>
              <a:rPr lang="en-US" sz="2400" i="1" dirty="0" smtClean="0"/>
              <a:t>t</a:t>
            </a:r>
            <a:r>
              <a:rPr lang="en-US" sz="2400" dirty="0" smtClean="0"/>
              <a:t> increases to maximum in one step</a:t>
            </a:r>
            <a:endParaRPr lang="en-US" sz="2400" i="1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533400" y="6019800"/>
            <a:ext cx="228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Upper bounds?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34</a:t>
            </a:fld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6515100" y="2206586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62800" y="285428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3914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76962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80010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3058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86106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 bwMode="auto">
          <a:xfrm>
            <a:off x="7162800" y="2438400"/>
            <a:ext cx="457200" cy="4094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096000" y="1524000"/>
            <a:ext cx="110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rate </a:t>
            </a:r>
          </a:p>
          <a:p>
            <a:pPr algn="ctr"/>
            <a:r>
              <a:rPr lang="en-US" dirty="0" smtClean="0"/>
              <a:t>at </a:t>
            </a:r>
            <a:r>
              <a:rPr lang="en-US" i="1" dirty="0" smtClean="0"/>
              <a:t>t</a:t>
            </a:r>
            <a:endParaRPr lang="en-US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7772400" y="31242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7620000" y="1828800"/>
            <a:ext cx="152400" cy="101906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377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408906" y="442039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pic>
        <p:nvPicPr>
          <p:cNvPr id="51" name="Picture 30" descr="red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706" y="4267994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Oval 51"/>
          <p:cNvSpPr/>
          <p:nvPr/>
        </p:nvSpPr>
        <p:spPr>
          <a:xfrm>
            <a:off x="46855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9047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0477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hape 90"/>
          <p:cNvCxnSpPr>
            <a:stCxn id="53" idx="0"/>
            <a:endCxn id="54" idx="0"/>
          </p:cNvCxnSpPr>
          <p:nvPr/>
        </p:nvCxnSpPr>
        <p:spPr>
          <a:xfrm rot="5400000" flipH="1" flipV="1">
            <a:off x="6590506" y="4001294"/>
            <a:ext cx="1588" cy="1143000"/>
          </a:xfrm>
          <a:prstGeom prst="curvedConnector3">
            <a:avLst>
              <a:gd name="adj1" fmla="val 2198867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428706" y="4382294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cxnSp>
        <p:nvCxnSpPr>
          <p:cNvPr id="57" name="Curved Connector 56"/>
          <p:cNvCxnSpPr>
            <a:stCxn id="52" idx="0"/>
            <a:endCxn id="54" idx="0"/>
          </p:cNvCxnSpPr>
          <p:nvPr/>
        </p:nvCxnSpPr>
        <p:spPr>
          <a:xfrm rot="5400000" flipH="1" flipV="1">
            <a:off x="5980906" y="3391694"/>
            <a:ext cx="1588" cy="2362200"/>
          </a:xfrm>
          <a:prstGeom prst="curvedConnector3">
            <a:avLst>
              <a:gd name="adj1" fmla="val 4729944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7899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Curved Connector 58"/>
          <p:cNvCxnSpPr>
            <a:stCxn id="48" idx="0"/>
            <a:endCxn id="54" idx="0"/>
          </p:cNvCxnSpPr>
          <p:nvPr/>
        </p:nvCxnSpPr>
        <p:spPr>
          <a:xfrm rot="5400000" flipH="1" flipV="1">
            <a:off x="5257006" y="2667794"/>
            <a:ext cx="1588" cy="3810000"/>
          </a:xfrm>
          <a:prstGeom prst="curvedConnector3">
            <a:avLst>
              <a:gd name="adj1" fmla="val 8779656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8" idx="6"/>
            <a:endCxn id="48" idx="2"/>
          </p:cNvCxnSpPr>
          <p:nvPr/>
        </p:nvCxnSpPr>
        <p:spPr>
          <a:xfrm>
            <a:off x="2018506" y="4687094"/>
            <a:ext cx="12192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8" idx="6"/>
            <a:endCxn id="52" idx="2"/>
          </p:cNvCxnSpPr>
          <p:nvPr/>
        </p:nvCxnSpPr>
        <p:spPr>
          <a:xfrm>
            <a:off x="3466306" y="4687094"/>
            <a:ext cx="12192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2" idx="6"/>
            <a:endCxn id="53" idx="2"/>
          </p:cNvCxnSpPr>
          <p:nvPr/>
        </p:nvCxnSpPr>
        <p:spPr>
          <a:xfrm>
            <a:off x="4914106" y="4687094"/>
            <a:ext cx="9906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3" idx="6"/>
            <a:endCxn id="54" idx="2"/>
          </p:cNvCxnSpPr>
          <p:nvPr/>
        </p:nvCxnSpPr>
        <p:spPr>
          <a:xfrm>
            <a:off x="6133306" y="4687094"/>
            <a:ext cx="9144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2057400" y="4343400"/>
            <a:ext cx="1143000" cy="304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473369" y="4418442"/>
            <a:ext cx="1219200" cy="228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914804" y="4495800"/>
            <a:ext cx="990600" cy="14772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145434" y="4564380"/>
            <a:ext cx="891636" cy="8382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3505200" y="4800600"/>
            <a:ext cx="534365" cy="558478"/>
            <a:chOff x="6858002" y="4005553"/>
            <a:chExt cx="1851554" cy="2242848"/>
          </a:xfrm>
        </p:grpSpPr>
        <p:cxnSp>
          <p:nvCxnSpPr>
            <p:cNvPr id="69" name="Straight Connector 68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75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Isosceles Triangle 72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953000" y="4800600"/>
            <a:ext cx="381000" cy="398192"/>
            <a:chOff x="6858002" y="4005553"/>
            <a:chExt cx="1851554" cy="2242848"/>
          </a:xfrm>
        </p:grpSpPr>
        <p:cxnSp>
          <p:nvCxnSpPr>
            <p:cNvPr id="77" name="Straight Connector 76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endCxn id="83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Isosceles Triangle 80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72200" y="4800600"/>
            <a:ext cx="228600" cy="238915"/>
            <a:chOff x="6858002" y="4005553"/>
            <a:chExt cx="1851554" cy="2242848"/>
          </a:xfrm>
        </p:grpSpPr>
        <p:cxnSp>
          <p:nvCxnSpPr>
            <p:cNvPr id="85" name="Straight Connector 84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91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Isosceles Triangle 88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04" name="Curved Connector 103"/>
          <p:cNvCxnSpPr>
            <a:stCxn id="101" idx="0"/>
            <a:endCxn id="102" idx="0"/>
          </p:cNvCxnSpPr>
          <p:nvPr/>
        </p:nvCxnSpPr>
        <p:spPr>
          <a:xfrm rot="16200000" flipH="1">
            <a:off x="5219700" y="2438400"/>
            <a:ext cx="76200" cy="3886200"/>
          </a:xfrm>
          <a:prstGeom prst="curvedConnector3">
            <a:avLst>
              <a:gd name="adj1" fmla="val -1682280"/>
            </a:avLst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>
            <a:stCxn id="113" idx="0"/>
            <a:endCxn id="114" idx="1"/>
          </p:cNvCxnSpPr>
          <p:nvPr/>
        </p:nvCxnSpPr>
        <p:spPr>
          <a:xfrm rot="5400000" flipH="1" flipV="1">
            <a:off x="5653228" y="3181350"/>
            <a:ext cx="347522" cy="2128978"/>
          </a:xfrm>
          <a:prstGeom prst="curvedConnector3">
            <a:avLst>
              <a:gd name="adj1" fmla="val 202058"/>
            </a:avLst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130" idx="0"/>
            <a:endCxn id="129" idx="1"/>
          </p:cNvCxnSpPr>
          <p:nvPr/>
        </p:nvCxnSpPr>
        <p:spPr>
          <a:xfrm rot="5400000" flipH="1" flipV="1">
            <a:off x="6300928" y="3905250"/>
            <a:ext cx="271322" cy="909778"/>
          </a:xfrm>
          <a:prstGeom prst="curvedConnector3">
            <a:avLst>
              <a:gd name="adj1" fmla="val 132603"/>
            </a:avLst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a bound on the </a:t>
            </a:r>
            <a:r>
              <a:rPr lang="en-US" dirty="0" err="1" smtClean="0"/>
              <a:t>PoA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33400" y="1600200"/>
            <a:ext cx="7467600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We show (to appear in SODA ‘11):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The network administrator can </a:t>
            </a:r>
            <a:r>
              <a:rPr lang="en-US" sz="2400" i="1" dirty="0" smtClean="0"/>
              <a:t>enforce</a:t>
            </a:r>
            <a:r>
              <a:rPr lang="en-US" sz="2400" dirty="0" smtClean="0"/>
              <a:t> a bound of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 on the Price of Anarchy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657600"/>
            <a:ext cx="7486024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a network with </a:t>
            </a:r>
            <a:r>
              <a:rPr lang="en-US" sz="2400" i="1" dirty="0" smtClean="0"/>
              <a:t>reduced capacity</a:t>
            </a:r>
            <a:r>
              <a:rPr lang="en-US" sz="2400" dirty="0" smtClean="0"/>
              <a:t>, equilibrium takes time</a:t>
            </a:r>
          </a:p>
          <a:p>
            <a:r>
              <a:rPr lang="en-US" sz="2400" dirty="0" smtClean="0"/>
              <a:t>≤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 ~ 1.6 times the minimum in original graph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a bound on the </a:t>
            </a:r>
            <a:r>
              <a:rPr lang="en-US" dirty="0" err="1" smtClean="0"/>
              <a:t>PoA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2895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/>
            <a:r>
              <a:rPr lang="en-US" sz="2400" dirty="0" smtClean="0"/>
              <a:t>1. Modify network so that quickest flow is unchanged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9600" y="3733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dirty="0" smtClean="0"/>
              <a:t>2.</a:t>
            </a:r>
            <a:r>
              <a:rPr lang="en-US" sz="2400" b="1" dirty="0" smtClean="0"/>
              <a:t> Main Lemma</a:t>
            </a:r>
            <a:r>
              <a:rPr lang="en-US" sz="2400" dirty="0" smtClean="0"/>
              <a:t>: In modified network, the example shown in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[KS ’09]</a:t>
            </a:r>
            <a:r>
              <a:rPr lang="en-US" sz="2400" dirty="0" smtClean="0"/>
              <a:t> has largest </a:t>
            </a:r>
            <a:r>
              <a:rPr lang="en-US" sz="2400" dirty="0" err="1" smtClean="0"/>
              <a:t>PoA</a:t>
            </a:r>
            <a:r>
              <a:rPr lang="en-US" sz="2400" dirty="0" smtClean="0"/>
              <a:t> =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7486024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a network with </a:t>
            </a:r>
            <a:r>
              <a:rPr lang="en-US" sz="2400" i="1" dirty="0" smtClean="0"/>
              <a:t>reduced capacity</a:t>
            </a:r>
            <a:r>
              <a:rPr lang="en-US" sz="2400" dirty="0" smtClean="0"/>
              <a:t>, equilibrium takes time</a:t>
            </a:r>
          </a:p>
          <a:p>
            <a:r>
              <a:rPr lang="en-US" sz="2400" dirty="0" smtClean="0"/>
              <a:t>≤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 ~ 1.6 times the minimum in original graph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724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6038" indent="-1316038"/>
            <a:r>
              <a:rPr lang="en-US" sz="2400" b="1" dirty="0" smtClean="0"/>
              <a:t>Corollary</a:t>
            </a:r>
            <a:r>
              <a:rPr lang="en-US" sz="2400" dirty="0" smtClean="0"/>
              <a:t>: Equilibrium in modified network takes time             ≤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 times the quickest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a bound on the </a:t>
            </a:r>
            <a:r>
              <a:rPr lang="en-US" dirty="0" err="1" smtClean="0"/>
              <a:t>PoA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2895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/>
            <a:r>
              <a:rPr lang="en-US" sz="2400" dirty="0" smtClean="0">
                <a:solidFill>
                  <a:srgbClr val="FF0000"/>
                </a:solidFill>
              </a:rPr>
              <a:t>1. Modify network so that quickest flow is unchanged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9600" y="3733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dirty="0" smtClean="0"/>
              <a:t>2.</a:t>
            </a:r>
            <a:r>
              <a:rPr lang="en-US" sz="2400" b="1" dirty="0" smtClean="0"/>
              <a:t> Main Lemma</a:t>
            </a:r>
            <a:r>
              <a:rPr lang="en-US" sz="2400" dirty="0" smtClean="0"/>
              <a:t>: In modified network, the example shown in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[KS ’09]</a:t>
            </a:r>
            <a:r>
              <a:rPr lang="en-US" sz="2400" dirty="0" smtClean="0"/>
              <a:t> has largest </a:t>
            </a:r>
            <a:r>
              <a:rPr lang="en-US" sz="2400" dirty="0" err="1" smtClean="0"/>
              <a:t>PoA</a:t>
            </a:r>
            <a:r>
              <a:rPr lang="en-US" sz="2400" dirty="0" smtClean="0"/>
              <a:t> =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7486024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a network with </a:t>
            </a:r>
            <a:r>
              <a:rPr lang="en-US" sz="2400" i="1" dirty="0" smtClean="0"/>
              <a:t>reduced capacity</a:t>
            </a:r>
            <a:r>
              <a:rPr lang="en-US" sz="2400" dirty="0" smtClean="0"/>
              <a:t>, equilibrium takes time</a:t>
            </a:r>
          </a:p>
          <a:p>
            <a:r>
              <a:rPr lang="en-US" sz="2400" dirty="0" smtClean="0"/>
              <a:t>≤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 ~ 1.6 times the minimum in original graph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724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6038" indent="-1316038"/>
            <a:r>
              <a:rPr lang="en-US" sz="2400" b="1" dirty="0" smtClean="0"/>
              <a:t>Corollary</a:t>
            </a:r>
            <a:r>
              <a:rPr lang="en-US" sz="2400" dirty="0" smtClean="0"/>
              <a:t>: Equilibrium in modified network takes time             ≤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 times the quickest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533400" y="1676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/>
            <a:r>
              <a:rPr lang="en-US" sz="2400" dirty="0" smtClean="0">
                <a:solidFill>
                  <a:srgbClr val="FF0000"/>
                </a:solidFill>
              </a:rPr>
              <a:t>1. Modify network so that quickest flow is unchanged</a:t>
            </a:r>
          </a:p>
        </p:txBody>
      </p:sp>
      <p:cxnSp>
        <p:nvCxnSpPr>
          <p:cNvPr id="41" name="Straight Connector 40"/>
          <p:cNvCxnSpPr>
            <a:stCxn id="45" idx="6"/>
            <a:endCxn id="49" idx="2"/>
          </p:cNvCxnSpPr>
          <p:nvPr/>
        </p:nvCxnSpPr>
        <p:spPr>
          <a:xfrm flipV="1">
            <a:off x="5791200" y="2797277"/>
            <a:ext cx="703081" cy="22123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673213" y="2760406"/>
            <a:ext cx="117987" cy="117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910127" y="2698954"/>
            <a:ext cx="117987" cy="117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444613" y="2760406"/>
            <a:ext cx="157364" cy="238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67443" y="2659625"/>
            <a:ext cx="148262" cy="238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49" name="Oval 48"/>
          <p:cNvSpPr/>
          <p:nvPr/>
        </p:nvSpPr>
        <p:spPr>
          <a:xfrm>
            <a:off x="6494281" y="2738283"/>
            <a:ext cx="117987" cy="117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121013" y="2303206"/>
            <a:ext cx="117987" cy="117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9" idx="7"/>
            <a:endCxn id="50" idx="3"/>
          </p:cNvCxnSpPr>
          <p:nvPr/>
        </p:nvCxnSpPr>
        <p:spPr>
          <a:xfrm rot="5400000" flipH="1" flipV="1">
            <a:off x="6690816" y="2308087"/>
            <a:ext cx="351648" cy="543303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740013" y="3370006"/>
            <a:ext cx="117987" cy="117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49" idx="4"/>
            <a:endCxn id="52" idx="1"/>
          </p:cNvCxnSpPr>
          <p:nvPr/>
        </p:nvCxnSpPr>
        <p:spPr>
          <a:xfrm rot="16200000" flipH="1">
            <a:off x="6389776" y="3019768"/>
            <a:ext cx="531015" cy="20401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349613" y="3065206"/>
            <a:ext cx="117987" cy="117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stCxn id="54" idx="1"/>
            <a:endCxn id="49" idx="5"/>
          </p:cNvCxnSpPr>
          <p:nvPr/>
        </p:nvCxnSpPr>
        <p:spPr>
          <a:xfrm rot="16200000" flipV="1">
            <a:off x="6859194" y="2574786"/>
            <a:ext cx="243494" cy="77190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0" idx="6"/>
            <a:endCxn id="46" idx="2"/>
          </p:cNvCxnSpPr>
          <p:nvPr/>
        </p:nvCxnSpPr>
        <p:spPr>
          <a:xfrm>
            <a:off x="7239000" y="2362200"/>
            <a:ext cx="671127" cy="39574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4" idx="3"/>
            <a:endCxn id="52" idx="6"/>
          </p:cNvCxnSpPr>
          <p:nvPr/>
        </p:nvCxnSpPr>
        <p:spPr>
          <a:xfrm rot="5400000">
            <a:off x="6980903" y="3043011"/>
            <a:ext cx="263086" cy="508892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4" idx="7"/>
            <a:endCxn id="46" idx="3"/>
          </p:cNvCxnSpPr>
          <p:nvPr/>
        </p:nvCxnSpPr>
        <p:spPr>
          <a:xfrm rot="5400000" flipH="1" flipV="1">
            <a:off x="7547452" y="2702532"/>
            <a:ext cx="282823" cy="47708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38200" y="2667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/>
            <a:r>
              <a:rPr lang="en-US" sz="2400" dirty="0" smtClean="0"/>
              <a:t>a. Compute quickest flow in the original network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838200" y="4114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/>
            <a:r>
              <a:rPr lang="en-US" sz="2400" dirty="0" smtClean="0"/>
              <a:t>b. On every edge, remove capacity in excess of quickest flow</a:t>
            </a:r>
          </a:p>
        </p:txBody>
      </p:sp>
      <p:cxnSp>
        <p:nvCxnSpPr>
          <p:cNvPr id="119" name="Straight Connector 118"/>
          <p:cNvCxnSpPr>
            <a:stCxn id="120" idx="6"/>
            <a:endCxn id="124" idx="2"/>
          </p:cNvCxnSpPr>
          <p:nvPr/>
        </p:nvCxnSpPr>
        <p:spPr>
          <a:xfrm flipV="1">
            <a:off x="5791200" y="4876800"/>
            <a:ext cx="703081" cy="22123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5673213" y="4839929"/>
            <a:ext cx="117987" cy="117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7910127" y="4778477"/>
            <a:ext cx="117987" cy="117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5444613" y="4839929"/>
            <a:ext cx="157364" cy="238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067443" y="4739148"/>
            <a:ext cx="148262" cy="238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124" name="Oval 123"/>
          <p:cNvSpPr/>
          <p:nvPr/>
        </p:nvSpPr>
        <p:spPr>
          <a:xfrm>
            <a:off x="6494281" y="4817806"/>
            <a:ext cx="117987" cy="117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7121013" y="4382729"/>
            <a:ext cx="117987" cy="117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Connector 125"/>
          <p:cNvCxnSpPr>
            <a:stCxn id="124" idx="7"/>
            <a:endCxn id="125" idx="3"/>
          </p:cNvCxnSpPr>
          <p:nvPr/>
        </p:nvCxnSpPr>
        <p:spPr>
          <a:xfrm rot="5400000" flipH="1" flipV="1">
            <a:off x="6690816" y="4387610"/>
            <a:ext cx="351648" cy="543303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6740013" y="5449529"/>
            <a:ext cx="117987" cy="117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/>
          <p:cNvCxnSpPr>
            <a:stCxn id="124" idx="4"/>
            <a:endCxn id="127" idx="1"/>
          </p:cNvCxnSpPr>
          <p:nvPr/>
        </p:nvCxnSpPr>
        <p:spPr>
          <a:xfrm rot="16200000" flipH="1">
            <a:off x="6389776" y="5099291"/>
            <a:ext cx="531015" cy="204017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7349613" y="5144729"/>
            <a:ext cx="117987" cy="117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>
            <a:stCxn id="129" idx="1"/>
            <a:endCxn id="124" idx="5"/>
          </p:cNvCxnSpPr>
          <p:nvPr/>
        </p:nvCxnSpPr>
        <p:spPr>
          <a:xfrm rot="16200000" flipV="1">
            <a:off x="6859194" y="4654309"/>
            <a:ext cx="243494" cy="77190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5" idx="6"/>
            <a:endCxn id="121" idx="2"/>
          </p:cNvCxnSpPr>
          <p:nvPr/>
        </p:nvCxnSpPr>
        <p:spPr>
          <a:xfrm>
            <a:off x="7239000" y="4441723"/>
            <a:ext cx="671127" cy="395748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9" idx="3"/>
            <a:endCxn id="127" idx="6"/>
          </p:cNvCxnSpPr>
          <p:nvPr/>
        </p:nvCxnSpPr>
        <p:spPr>
          <a:xfrm rot="5400000">
            <a:off x="6980903" y="5122534"/>
            <a:ext cx="263086" cy="508892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9" idx="7"/>
            <a:endCxn id="121" idx="3"/>
          </p:cNvCxnSpPr>
          <p:nvPr/>
        </p:nvCxnSpPr>
        <p:spPr>
          <a:xfrm rot="5400000" flipH="1" flipV="1">
            <a:off x="7547452" y="4782055"/>
            <a:ext cx="282823" cy="47708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4" name="Down Arrow 133"/>
          <p:cNvSpPr/>
          <p:nvPr/>
        </p:nvSpPr>
        <p:spPr>
          <a:xfrm>
            <a:off x="7010400" y="38100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5867400" y="2416277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c, d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867400" y="449580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c', d</a:t>
            </a:r>
          </a:p>
        </p:txBody>
      </p:sp>
      <p:sp>
        <p:nvSpPr>
          <p:cNvPr id="137" name="Title 13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a bound on the </a:t>
            </a:r>
            <a:r>
              <a:rPr lang="en-US" dirty="0" err="1" smtClean="0"/>
              <a:t>PoA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0" y="5715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/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[FF ‘62]</a:t>
            </a:r>
            <a:r>
              <a:rPr lang="en-US" sz="2400" dirty="0" smtClean="0"/>
              <a:t> gave a polynomial-time algorithm for computing quickest flow)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a bound on the </a:t>
            </a:r>
            <a:r>
              <a:rPr lang="en-US" dirty="0" err="1" smtClean="0"/>
              <a:t>PoA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5257800"/>
            <a:ext cx="7412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i.e., </a:t>
            </a:r>
            <a:r>
              <a:rPr lang="en-US" sz="2400" dirty="0" err="1" smtClean="0"/>
              <a:t>PoA</a:t>
            </a:r>
            <a:r>
              <a:rPr lang="en-US" sz="2400" dirty="0" smtClean="0"/>
              <a:t> is largest when flow rate at </a:t>
            </a:r>
            <a:r>
              <a:rPr lang="en-US" sz="2400" i="1" dirty="0" smtClean="0"/>
              <a:t>t</a:t>
            </a:r>
            <a:r>
              <a:rPr lang="en-US" sz="2400" dirty="0" smtClean="0"/>
              <a:t> increases in one step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5867400"/>
            <a:ext cx="457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PoA</a:t>
            </a:r>
            <a:r>
              <a:rPr lang="en-US" sz="2400" dirty="0" smtClean="0"/>
              <a:t> of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[KS ‘09]</a:t>
            </a:r>
            <a:r>
              <a:rPr lang="en-US" sz="2400" dirty="0" smtClean="0"/>
              <a:t> example is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 )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" y="1447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dirty="0" smtClean="0">
                <a:solidFill>
                  <a:srgbClr val="FF0000"/>
                </a:solidFill>
              </a:rPr>
              <a:t>2.</a:t>
            </a:r>
            <a:r>
              <a:rPr lang="en-US" sz="2400" b="1" dirty="0" smtClean="0">
                <a:solidFill>
                  <a:srgbClr val="FF0000"/>
                </a:solidFill>
              </a:rPr>
              <a:t> Main Lemma</a:t>
            </a:r>
            <a:r>
              <a:rPr lang="en-US" sz="2400" dirty="0" smtClean="0">
                <a:solidFill>
                  <a:srgbClr val="FF0000"/>
                </a:solidFill>
              </a:rPr>
              <a:t>: In modified network, the example shown in [KS ’09] has largest </a:t>
            </a:r>
            <a:r>
              <a:rPr lang="en-US" sz="2400" dirty="0" err="1" smtClean="0">
                <a:solidFill>
                  <a:srgbClr val="FF0000"/>
                </a:solidFill>
              </a:rPr>
              <a:t>PoA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867400" y="44958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58000" y="41910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858000" y="4038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48200" y="4419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86600" y="4419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200400" y="43434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2377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08906" y="442039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pic>
        <p:nvPicPr>
          <p:cNvPr id="48" name="Picture 30" descr="red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706" y="4267994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val 48"/>
          <p:cNvSpPr/>
          <p:nvPr/>
        </p:nvSpPr>
        <p:spPr>
          <a:xfrm>
            <a:off x="46855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9047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477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hape 90"/>
          <p:cNvCxnSpPr>
            <a:stCxn id="50" idx="0"/>
            <a:endCxn id="51" idx="0"/>
          </p:cNvCxnSpPr>
          <p:nvPr/>
        </p:nvCxnSpPr>
        <p:spPr>
          <a:xfrm rot="5400000" flipH="1" flipV="1">
            <a:off x="6590506" y="4001294"/>
            <a:ext cx="1588" cy="1143000"/>
          </a:xfrm>
          <a:prstGeom prst="curvedConnector3">
            <a:avLst>
              <a:gd name="adj1" fmla="val 2198867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428706" y="4382294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cxnSp>
        <p:nvCxnSpPr>
          <p:cNvPr id="54" name="Curved Connector 53"/>
          <p:cNvCxnSpPr>
            <a:stCxn id="49" idx="0"/>
            <a:endCxn id="51" idx="0"/>
          </p:cNvCxnSpPr>
          <p:nvPr/>
        </p:nvCxnSpPr>
        <p:spPr>
          <a:xfrm rot="5400000" flipH="1" flipV="1">
            <a:off x="5980906" y="3391694"/>
            <a:ext cx="1588" cy="2362200"/>
          </a:xfrm>
          <a:prstGeom prst="curvedConnector3">
            <a:avLst>
              <a:gd name="adj1" fmla="val 4729944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17899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Curved Connector 56"/>
          <p:cNvCxnSpPr>
            <a:stCxn id="46" idx="0"/>
            <a:endCxn id="51" idx="0"/>
          </p:cNvCxnSpPr>
          <p:nvPr/>
        </p:nvCxnSpPr>
        <p:spPr>
          <a:xfrm rot="5400000" flipH="1" flipV="1">
            <a:off x="5257006" y="2667794"/>
            <a:ext cx="1588" cy="3810000"/>
          </a:xfrm>
          <a:prstGeom prst="curvedConnector3">
            <a:avLst>
              <a:gd name="adj1" fmla="val 8779656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6"/>
            <a:endCxn id="46" idx="2"/>
          </p:cNvCxnSpPr>
          <p:nvPr/>
        </p:nvCxnSpPr>
        <p:spPr>
          <a:xfrm>
            <a:off x="2018506" y="4687094"/>
            <a:ext cx="12192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6" idx="6"/>
            <a:endCxn id="49" idx="2"/>
          </p:cNvCxnSpPr>
          <p:nvPr/>
        </p:nvCxnSpPr>
        <p:spPr>
          <a:xfrm>
            <a:off x="3466306" y="4687094"/>
            <a:ext cx="12192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9" idx="6"/>
            <a:endCxn id="50" idx="2"/>
          </p:cNvCxnSpPr>
          <p:nvPr/>
        </p:nvCxnSpPr>
        <p:spPr>
          <a:xfrm>
            <a:off x="4914106" y="4687094"/>
            <a:ext cx="9906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0" idx="6"/>
            <a:endCxn id="51" idx="2"/>
          </p:cNvCxnSpPr>
          <p:nvPr/>
        </p:nvCxnSpPr>
        <p:spPr>
          <a:xfrm>
            <a:off x="6133306" y="4687094"/>
            <a:ext cx="9144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2057400" y="4343400"/>
            <a:ext cx="1143000" cy="304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473369" y="4418442"/>
            <a:ext cx="1219200" cy="228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4914804" y="4495800"/>
            <a:ext cx="990600" cy="14772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6145434" y="4564380"/>
            <a:ext cx="891636" cy="8382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3505200" y="4800600"/>
            <a:ext cx="534365" cy="558478"/>
            <a:chOff x="6858002" y="4005553"/>
            <a:chExt cx="1851554" cy="2242848"/>
          </a:xfrm>
        </p:grpSpPr>
        <p:cxnSp>
          <p:nvCxnSpPr>
            <p:cNvPr id="74" name="Straight Connector 73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endCxn id="80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Isosceles Triangle 77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953000" y="4800600"/>
            <a:ext cx="381000" cy="398192"/>
            <a:chOff x="6858002" y="4005553"/>
            <a:chExt cx="1851554" cy="2242848"/>
          </a:xfrm>
        </p:grpSpPr>
        <p:cxnSp>
          <p:nvCxnSpPr>
            <p:cNvPr id="82" name="Straight Connector 81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90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Isosceles Triangle 85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72200" y="4800600"/>
            <a:ext cx="228600" cy="238915"/>
            <a:chOff x="6858002" y="4005553"/>
            <a:chExt cx="1851554" cy="2242848"/>
          </a:xfrm>
        </p:grpSpPr>
        <p:cxnSp>
          <p:nvCxnSpPr>
            <p:cNvPr id="92" name="Straight Connector 91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endCxn id="99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Isosceles Triangle 96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00" name="Curved Connector 99"/>
          <p:cNvCxnSpPr>
            <a:stCxn id="45" idx="0"/>
            <a:endCxn id="41" idx="0"/>
          </p:cNvCxnSpPr>
          <p:nvPr/>
        </p:nvCxnSpPr>
        <p:spPr>
          <a:xfrm rot="16200000" flipH="1">
            <a:off x="5219700" y="2438400"/>
            <a:ext cx="76200" cy="3886200"/>
          </a:xfrm>
          <a:prstGeom prst="curvedConnector3">
            <a:avLst>
              <a:gd name="adj1" fmla="val -1682280"/>
            </a:avLst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>
            <a:stCxn id="39" idx="0"/>
            <a:endCxn id="38" idx="1"/>
          </p:cNvCxnSpPr>
          <p:nvPr/>
        </p:nvCxnSpPr>
        <p:spPr>
          <a:xfrm rot="5400000" flipH="1" flipV="1">
            <a:off x="5653228" y="3181350"/>
            <a:ext cx="347522" cy="2128978"/>
          </a:xfrm>
          <a:prstGeom prst="curvedConnector3">
            <a:avLst>
              <a:gd name="adj1" fmla="val 202058"/>
            </a:avLst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36" idx="0"/>
            <a:endCxn id="37" idx="1"/>
          </p:cNvCxnSpPr>
          <p:nvPr/>
        </p:nvCxnSpPr>
        <p:spPr>
          <a:xfrm rot="5400000" flipH="1" flipV="1">
            <a:off x="6300928" y="3905250"/>
            <a:ext cx="271322" cy="909778"/>
          </a:xfrm>
          <a:prstGeom prst="curvedConnector3">
            <a:avLst>
              <a:gd name="adj1" fmla="val 132603"/>
            </a:avLst>
          </a:prstGeom>
          <a:ln w="762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6362700" y="2892386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010400" y="354008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7239000" y="35400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7543800" y="35400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7848600" y="35400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8153400" y="35400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8458200" y="35400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 bwMode="auto">
          <a:xfrm>
            <a:off x="7010400" y="3124200"/>
            <a:ext cx="457200" cy="4094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5943600" y="2209800"/>
            <a:ext cx="110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rate </a:t>
            </a:r>
          </a:p>
          <a:p>
            <a:pPr algn="ctr"/>
            <a:r>
              <a:rPr lang="en-US" dirty="0" smtClean="0"/>
              <a:t>at </a:t>
            </a:r>
            <a:r>
              <a:rPr lang="en-US" i="1" dirty="0" smtClean="0"/>
              <a:t>t</a:t>
            </a:r>
            <a:endParaRPr lang="en-US" dirty="0" smtClean="0"/>
          </a:p>
        </p:txBody>
      </p:sp>
      <p:sp>
        <p:nvSpPr>
          <p:cNvPr id="112" name="TextBox 111"/>
          <p:cNvSpPr txBox="1"/>
          <p:nvPr/>
        </p:nvSpPr>
        <p:spPr>
          <a:xfrm>
            <a:off x="7620000" y="38100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7467600" y="2514600"/>
            <a:ext cx="152400" cy="101906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Uncoordinated Traffic</a:t>
            </a:r>
            <a:endParaRPr lang="en-US" dirty="0"/>
          </a:p>
        </p:txBody>
      </p:sp>
      <p:pic>
        <p:nvPicPr>
          <p:cNvPr id="20" name="Picture 18" descr="cartoon-car-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447800"/>
            <a:ext cx="45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9" descr="cartoon-ca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624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619500"/>
            <a:ext cx="457200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543300"/>
            <a:ext cx="457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81400"/>
            <a:ext cx="4572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4229100"/>
            <a:ext cx="5334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" name="Picture 5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2857500"/>
            <a:ext cx="5334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" name="Picture 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124200"/>
            <a:ext cx="5334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2" name="Oval 31"/>
          <p:cNvSpPr/>
          <p:nvPr/>
        </p:nvSpPr>
        <p:spPr>
          <a:xfrm>
            <a:off x="6553200" y="3314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24200" y="3238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91000" y="1790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33" idx="7"/>
            <a:endCxn id="34" idx="3"/>
          </p:cNvCxnSpPr>
          <p:nvPr/>
        </p:nvCxnSpPr>
        <p:spPr>
          <a:xfrm rot="5400000" flipH="1" flipV="1">
            <a:off x="3128822" y="2176322"/>
            <a:ext cx="1286156" cy="9051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3434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3" idx="5"/>
            <a:endCxn id="36" idx="2"/>
          </p:cNvCxnSpPr>
          <p:nvPr/>
        </p:nvCxnSpPr>
        <p:spPr>
          <a:xfrm rot="16200000" flipH="1">
            <a:off x="3586022" y="3166922"/>
            <a:ext cx="490678" cy="1024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962400" y="4610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8" idx="1"/>
            <a:endCxn id="33" idx="4"/>
          </p:cNvCxnSpPr>
          <p:nvPr/>
        </p:nvCxnSpPr>
        <p:spPr>
          <a:xfrm rot="16200000" flipV="1">
            <a:off x="3028950" y="3676650"/>
            <a:ext cx="1176478" cy="7573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105400" y="2476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stCxn id="34" idx="5"/>
            <a:endCxn id="40" idx="1"/>
          </p:cNvCxnSpPr>
          <p:nvPr/>
        </p:nvCxnSpPr>
        <p:spPr>
          <a:xfrm rot="16200000" flipH="1">
            <a:off x="4500422" y="1871522"/>
            <a:ext cx="524156" cy="75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7"/>
            <a:endCxn id="40" idx="3"/>
          </p:cNvCxnSpPr>
          <p:nvPr/>
        </p:nvCxnSpPr>
        <p:spPr>
          <a:xfrm rot="5400000" flipH="1" flipV="1">
            <a:off x="4252772" y="2957372"/>
            <a:ext cx="1171856" cy="60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8" idx="0"/>
            <a:endCxn id="36" idx="4"/>
          </p:cNvCxnSpPr>
          <p:nvPr/>
        </p:nvCxnSpPr>
        <p:spPr>
          <a:xfrm rot="5400000" flipH="1" flipV="1">
            <a:off x="3981450" y="4133850"/>
            <a:ext cx="571500" cy="381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8" idx="6"/>
            <a:endCxn id="53" idx="2"/>
          </p:cNvCxnSpPr>
          <p:nvPr/>
        </p:nvCxnSpPr>
        <p:spPr>
          <a:xfrm flipV="1">
            <a:off x="4191000" y="4572000"/>
            <a:ext cx="1600200" cy="152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791200" y="4457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3" idx="7"/>
            <a:endCxn id="32" idx="2"/>
          </p:cNvCxnSpPr>
          <p:nvPr/>
        </p:nvCxnSpPr>
        <p:spPr>
          <a:xfrm rot="5400000" flipH="1" flipV="1">
            <a:off x="5738672" y="3676650"/>
            <a:ext cx="10621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0" idx="6"/>
            <a:endCxn id="32" idx="2"/>
          </p:cNvCxnSpPr>
          <p:nvPr/>
        </p:nvCxnSpPr>
        <p:spPr>
          <a:xfrm>
            <a:off x="5334000" y="25908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8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236220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0" name="Picture 19" descr="cartoon-ca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6670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19" descr="cartoon-ca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352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19" descr="cartoon-ca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862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TextBox 62"/>
          <p:cNvSpPr txBox="1"/>
          <p:nvPr/>
        </p:nvSpPr>
        <p:spPr>
          <a:xfrm>
            <a:off x="4419600" y="14478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81400" y="44958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2" name="Freeform 71"/>
          <p:cNvSpPr/>
          <p:nvPr/>
        </p:nvSpPr>
        <p:spPr>
          <a:xfrm>
            <a:off x="4043190" y="1983036"/>
            <a:ext cx="3257321" cy="3231615"/>
          </a:xfrm>
          <a:custGeom>
            <a:avLst/>
            <a:gdLst>
              <a:gd name="connsiteX0" fmla="*/ 672029 w 3257321"/>
              <a:gd name="connsiteY0" fmla="*/ 0 h 3231615"/>
              <a:gd name="connsiteX1" fmla="*/ 3018622 w 3257321"/>
              <a:gd name="connsiteY1" fmla="*/ 1233889 h 3231615"/>
              <a:gd name="connsiteX2" fmla="*/ 2104222 w 3257321"/>
              <a:gd name="connsiteY2" fmla="*/ 2930487 h 3231615"/>
              <a:gd name="connsiteX3" fmla="*/ 0 w 3257321"/>
              <a:gd name="connsiteY3" fmla="*/ 3040656 h 323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321" h="3231615">
                <a:moveTo>
                  <a:pt x="672029" y="0"/>
                </a:moveTo>
                <a:cubicBezTo>
                  <a:pt x="1725976" y="372737"/>
                  <a:pt x="2779923" y="745475"/>
                  <a:pt x="3018622" y="1233889"/>
                </a:cubicBezTo>
                <a:cubicBezTo>
                  <a:pt x="3257321" y="1722303"/>
                  <a:pt x="2607326" y="2629359"/>
                  <a:pt x="2104222" y="2930487"/>
                </a:cubicBezTo>
                <a:cubicBezTo>
                  <a:pt x="1601118" y="3231615"/>
                  <a:pt x="800559" y="3136135"/>
                  <a:pt x="0" y="3040656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274545" y="1795749"/>
            <a:ext cx="1479932" cy="2787268"/>
          </a:xfrm>
          <a:custGeom>
            <a:avLst/>
            <a:gdLst>
              <a:gd name="connsiteX0" fmla="*/ 550843 w 1479932"/>
              <a:gd name="connsiteY0" fmla="*/ 0 h 2787268"/>
              <a:gd name="connsiteX1" fmla="*/ 1388125 w 1479932"/>
              <a:gd name="connsiteY1" fmla="*/ 694063 h 2787268"/>
              <a:gd name="connsiteX2" fmla="*/ 0 w 1479932"/>
              <a:gd name="connsiteY2" fmla="*/ 2787268 h 278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9932" h="2787268">
                <a:moveTo>
                  <a:pt x="550843" y="0"/>
                </a:moveTo>
                <a:cubicBezTo>
                  <a:pt x="1015387" y="114759"/>
                  <a:pt x="1479932" y="229518"/>
                  <a:pt x="1388125" y="694063"/>
                </a:cubicBezTo>
                <a:cubicBezTo>
                  <a:pt x="1296318" y="1158608"/>
                  <a:pt x="648159" y="1972938"/>
                  <a:pt x="0" y="2787268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2704641" y="1983036"/>
            <a:ext cx="1118212" cy="2699133"/>
          </a:xfrm>
          <a:custGeom>
            <a:avLst/>
            <a:gdLst>
              <a:gd name="connsiteX0" fmla="*/ 1118212 w 1118212"/>
              <a:gd name="connsiteY0" fmla="*/ 0 h 2699133"/>
              <a:gd name="connsiteX1" fmla="*/ 49576 w 1118212"/>
              <a:gd name="connsiteY1" fmla="*/ 1454227 h 2699133"/>
              <a:gd name="connsiteX2" fmla="*/ 820757 w 1118212"/>
              <a:gd name="connsiteY2" fmla="*/ 2699133 h 269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212" h="2699133">
                <a:moveTo>
                  <a:pt x="1118212" y="0"/>
                </a:moveTo>
                <a:cubicBezTo>
                  <a:pt x="608682" y="502186"/>
                  <a:pt x="99152" y="1004372"/>
                  <a:pt x="49576" y="1454227"/>
                </a:cubicBezTo>
                <a:cubicBezTo>
                  <a:pt x="0" y="1904082"/>
                  <a:pt x="410378" y="2301607"/>
                  <a:pt x="820757" y="2699133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1447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/>
            <a:r>
              <a:rPr lang="en-US" sz="2400" dirty="0" smtClean="0"/>
              <a:t>1. If we don’t remove excess capacity, can </a:t>
            </a:r>
            <a:r>
              <a:rPr lang="en-US" sz="2400" dirty="0" err="1" smtClean="0"/>
              <a:t>PoA</a:t>
            </a:r>
            <a:r>
              <a:rPr lang="en-US" sz="2400" dirty="0" smtClean="0"/>
              <a:t> exceed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971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/>
            <a:r>
              <a:rPr lang="en-US" sz="2400" dirty="0" smtClean="0"/>
              <a:t>3. What if players have imperfect information?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581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/>
            <a:r>
              <a:rPr lang="en-US" sz="2400" dirty="0" smtClean="0"/>
              <a:t>4.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362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/>
            <a:r>
              <a:rPr lang="en-US" sz="2400" dirty="0" smtClean="0"/>
              <a:t>2. </a:t>
            </a:r>
            <a:r>
              <a:rPr lang="en-US" sz="2400" dirty="0" err="1" smtClean="0"/>
              <a:t>PoA</a:t>
            </a:r>
            <a:r>
              <a:rPr lang="en-US" sz="2400" dirty="0" smtClean="0"/>
              <a:t> for multiple sources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3" name="Title 2"/>
          <p:cNvSpPr txBox="1">
            <a:spLocks/>
          </p:cNvSpPr>
          <p:nvPr/>
        </p:nvSpPr>
        <p:spPr>
          <a:xfrm>
            <a:off x="457200" y="472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Thanks for listening!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4" name="Group 4"/>
          <p:cNvGrpSpPr>
            <a:grpSpLocks noChangeAspect="1"/>
          </p:cNvGrpSpPr>
          <p:nvPr/>
        </p:nvGrpSpPr>
        <p:grpSpPr bwMode="auto">
          <a:xfrm>
            <a:off x="762000" y="4953000"/>
            <a:ext cx="533400" cy="663294"/>
            <a:chOff x="1248" y="1968"/>
            <a:chExt cx="193" cy="240"/>
          </a:xfrm>
        </p:grpSpPr>
        <p:sp>
          <p:nvSpPr>
            <p:cNvPr id="5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8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>
              <a:off x="1366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1317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1302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1360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1337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1248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13"/>
          <p:cNvGrpSpPr>
            <a:grpSpLocks noChangeAspect="1"/>
          </p:cNvGrpSpPr>
          <p:nvPr/>
        </p:nvGrpSpPr>
        <p:grpSpPr bwMode="auto">
          <a:xfrm>
            <a:off x="7848600" y="4876800"/>
            <a:ext cx="533400" cy="663295"/>
            <a:chOff x="3072" y="1968"/>
            <a:chExt cx="193" cy="240"/>
          </a:xfrm>
        </p:grpSpPr>
        <p:sp>
          <p:nvSpPr>
            <p:cNvPr id="6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072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3190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3141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6"/>
            <p:cNvSpPr>
              <a:spLocks/>
            </p:cNvSpPr>
            <p:nvPr/>
          </p:nvSpPr>
          <p:spPr bwMode="auto">
            <a:xfrm>
              <a:off x="3126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3184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3161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3072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276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Thanks for listening!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2895600" y="1981200"/>
            <a:ext cx="762000" cy="947563"/>
            <a:chOff x="1248" y="1968"/>
            <a:chExt cx="193" cy="240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8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366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317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302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360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337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248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Picture 18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648200"/>
            <a:ext cx="797285" cy="990600"/>
          </a:xfrm>
          <a:prstGeom prst="rect">
            <a:avLst/>
          </a:prstGeom>
        </p:spPr>
      </p:pic>
      <p:grpSp>
        <p:nvGrpSpPr>
          <p:cNvPr id="20" name="Group 13"/>
          <p:cNvGrpSpPr>
            <a:grpSpLocks noChangeAspect="1"/>
          </p:cNvGrpSpPr>
          <p:nvPr/>
        </p:nvGrpSpPr>
        <p:grpSpPr bwMode="auto">
          <a:xfrm>
            <a:off x="4876800" y="1981200"/>
            <a:ext cx="838200" cy="1042320"/>
            <a:chOff x="3072" y="1968"/>
            <a:chExt cx="193" cy="240"/>
          </a:xfrm>
        </p:grpSpPr>
        <p:sp>
          <p:nvSpPr>
            <p:cNvPr id="21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072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190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3141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3126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3184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3161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072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76800" y="4648200"/>
            <a:ext cx="796925" cy="990601"/>
            <a:chOff x="4572000" y="1600200"/>
            <a:chExt cx="796925" cy="990601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572000" y="1600200"/>
              <a:ext cx="796925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5057775" y="1600200"/>
              <a:ext cx="241300" cy="233363"/>
            </a:xfrm>
            <a:custGeom>
              <a:avLst/>
              <a:gdLst/>
              <a:ahLst/>
              <a:cxnLst>
                <a:cxn ang="0">
                  <a:pos x="405" y="402"/>
                </a:cxn>
                <a:cxn ang="0">
                  <a:pos x="453" y="291"/>
                </a:cxn>
                <a:cxn ang="0">
                  <a:pos x="479" y="185"/>
                </a:cxn>
                <a:cxn ang="0">
                  <a:pos x="453" y="99"/>
                </a:cxn>
                <a:cxn ang="0">
                  <a:pos x="376" y="25"/>
                </a:cxn>
                <a:cxn ang="0">
                  <a:pos x="282" y="0"/>
                </a:cxn>
                <a:cxn ang="0">
                  <a:pos x="155" y="49"/>
                </a:cxn>
                <a:cxn ang="0">
                  <a:pos x="73" y="148"/>
                </a:cxn>
                <a:cxn ang="0">
                  <a:pos x="24" y="271"/>
                </a:cxn>
                <a:cxn ang="0">
                  <a:pos x="8" y="357"/>
                </a:cxn>
                <a:cxn ang="0">
                  <a:pos x="0" y="455"/>
                </a:cxn>
                <a:cxn ang="0">
                  <a:pos x="8" y="524"/>
                </a:cxn>
                <a:cxn ang="0">
                  <a:pos x="36" y="578"/>
                </a:cxn>
                <a:cxn ang="0">
                  <a:pos x="110" y="590"/>
                </a:cxn>
                <a:cxn ang="0">
                  <a:pos x="195" y="578"/>
                </a:cxn>
                <a:cxn ang="0">
                  <a:pos x="278" y="529"/>
                </a:cxn>
                <a:cxn ang="0">
                  <a:pos x="352" y="492"/>
                </a:cxn>
                <a:cxn ang="0">
                  <a:pos x="380" y="464"/>
                </a:cxn>
                <a:cxn ang="0">
                  <a:pos x="564" y="504"/>
                </a:cxn>
                <a:cxn ang="0">
                  <a:pos x="610" y="500"/>
                </a:cxn>
                <a:cxn ang="0">
                  <a:pos x="610" y="455"/>
                </a:cxn>
                <a:cxn ang="0">
                  <a:pos x="405" y="402"/>
                </a:cxn>
              </a:cxnLst>
              <a:rect l="0" t="0" r="r" b="b"/>
              <a:pathLst>
                <a:path w="610" h="590">
                  <a:moveTo>
                    <a:pt x="405" y="402"/>
                  </a:moveTo>
                  <a:lnTo>
                    <a:pt x="453" y="291"/>
                  </a:lnTo>
                  <a:lnTo>
                    <a:pt x="479" y="185"/>
                  </a:lnTo>
                  <a:lnTo>
                    <a:pt x="453" y="99"/>
                  </a:lnTo>
                  <a:lnTo>
                    <a:pt x="376" y="25"/>
                  </a:lnTo>
                  <a:lnTo>
                    <a:pt x="282" y="0"/>
                  </a:lnTo>
                  <a:lnTo>
                    <a:pt x="155" y="49"/>
                  </a:lnTo>
                  <a:lnTo>
                    <a:pt x="73" y="148"/>
                  </a:lnTo>
                  <a:lnTo>
                    <a:pt x="24" y="271"/>
                  </a:lnTo>
                  <a:lnTo>
                    <a:pt x="8" y="357"/>
                  </a:lnTo>
                  <a:lnTo>
                    <a:pt x="0" y="455"/>
                  </a:lnTo>
                  <a:lnTo>
                    <a:pt x="8" y="524"/>
                  </a:lnTo>
                  <a:lnTo>
                    <a:pt x="36" y="578"/>
                  </a:lnTo>
                  <a:lnTo>
                    <a:pt x="110" y="590"/>
                  </a:lnTo>
                  <a:lnTo>
                    <a:pt x="195" y="578"/>
                  </a:lnTo>
                  <a:lnTo>
                    <a:pt x="278" y="529"/>
                  </a:lnTo>
                  <a:lnTo>
                    <a:pt x="352" y="492"/>
                  </a:lnTo>
                  <a:lnTo>
                    <a:pt x="380" y="464"/>
                  </a:lnTo>
                  <a:lnTo>
                    <a:pt x="564" y="504"/>
                  </a:lnTo>
                  <a:lnTo>
                    <a:pt x="610" y="500"/>
                  </a:lnTo>
                  <a:lnTo>
                    <a:pt x="610" y="455"/>
                  </a:lnTo>
                  <a:lnTo>
                    <a:pt x="405" y="402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4857750" y="1881188"/>
              <a:ext cx="260350" cy="458788"/>
            </a:xfrm>
            <a:custGeom>
              <a:avLst/>
              <a:gdLst/>
              <a:ahLst/>
              <a:cxnLst>
                <a:cxn ang="0">
                  <a:pos x="220" y="171"/>
                </a:cxn>
                <a:cxn ang="0">
                  <a:pos x="303" y="86"/>
                </a:cxn>
                <a:cxn ang="0">
                  <a:pos x="438" y="4"/>
                </a:cxn>
                <a:cxn ang="0">
                  <a:pos x="500" y="0"/>
                </a:cxn>
                <a:cxn ang="0">
                  <a:pos x="610" y="36"/>
                </a:cxn>
                <a:cxn ang="0">
                  <a:pos x="659" y="90"/>
                </a:cxn>
                <a:cxn ang="0">
                  <a:pos x="659" y="171"/>
                </a:cxn>
                <a:cxn ang="0">
                  <a:pos x="577" y="323"/>
                </a:cxn>
                <a:cxn ang="0">
                  <a:pos x="487" y="442"/>
                </a:cxn>
                <a:cxn ang="0">
                  <a:pos x="450" y="540"/>
                </a:cxn>
                <a:cxn ang="0">
                  <a:pos x="425" y="654"/>
                </a:cxn>
                <a:cxn ang="0">
                  <a:pos x="450" y="765"/>
                </a:cxn>
                <a:cxn ang="0">
                  <a:pos x="475" y="871"/>
                </a:cxn>
                <a:cxn ang="0">
                  <a:pos x="475" y="994"/>
                </a:cxn>
                <a:cxn ang="0">
                  <a:pos x="438" y="1068"/>
                </a:cxn>
                <a:cxn ang="0">
                  <a:pos x="356" y="1109"/>
                </a:cxn>
                <a:cxn ang="0">
                  <a:pos x="258" y="1155"/>
                </a:cxn>
                <a:cxn ang="0">
                  <a:pos x="168" y="1155"/>
                </a:cxn>
                <a:cxn ang="0">
                  <a:pos x="107" y="1121"/>
                </a:cxn>
                <a:cxn ang="0">
                  <a:pos x="24" y="986"/>
                </a:cxn>
                <a:cxn ang="0">
                  <a:pos x="0" y="847"/>
                </a:cxn>
                <a:cxn ang="0">
                  <a:pos x="8" y="667"/>
                </a:cxn>
                <a:cxn ang="0">
                  <a:pos x="69" y="442"/>
                </a:cxn>
                <a:cxn ang="0">
                  <a:pos x="131" y="294"/>
                </a:cxn>
                <a:cxn ang="0">
                  <a:pos x="220" y="171"/>
                </a:cxn>
              </a:cxnLst>
              <a:rect l="0" t="0" r="r" b="b"/>
              <a:pathLst>
                <a:path w="659" h="1155">
                  <a:moveTo>
                    <a:pt x="220" y="171"/>
                  </a:moveTo>
                  <a:lnTo>
                    <a:pt x="303" y="86"/>
                  </a:lnTo>
                  <a:lnTo>
                    <a:pt x="438" y="4"/>
                  </a:lnTo>
                  <a:lnTo>
                    <a:pt x="500" y="0"/>
                  </a:lnTo>
                  <a:lnTo>
                    <a:pt x="610" y="36"/>
                  </a:lnTo>
                  <a:lnTo>
                    <a:pt x="659" y="90"/>
                  </a:lnTo>
                  <a:lnTo>
                    <a:pt x="659" y="171"/>
                  </a:lnTo>
                  <a:lnTo>
                    <a:pt x="577" y="323"/>
                  </a:lnTo>
                  <a:lnTo>
                    <a:pt x="487" y="442"/>
                  </a:lnTo>
                  <a:lnTo>
                    <a:pt x="450" y="540"/>
                  </a:lnTo>
                  <a:lnTo>
                    <a:pt x="425" y="654"/>
                  </a:lnTo>
                  <a:lnTo>
                    <a:pt x="450" y="765"/>
                  </a:lnTo>
                  <a:lnTo>
                    <a:pt x="475" y="871"/>
                  </a:lnTo>
                  <a:lnTo>
                    <a:pt x="475" y="994"/>
                  </a:lnTo>
                  <a:lnTo>
                    <a:pt x="438" y="1068"/>
                  </a:lnTo>
                  <a:lnTo>
                    <a:pt x="356" y="1109"/>
                  </a:lnTo>
                  <a:lnTo>
                    <a:pt x="258" y="1155"/>
                  </a:lnTo>
                  <a:lnTo>
                    <a:pt x="168" y="1155"/>
                  </a:lnTo>
                  <a:lnTo>
                    <a:pt x="107" y="1121"/>
                  </a:lnTo>
                  <a:lnTo>
                    <a:pt x="24" y="986"/>
                  </a:lnTo>
                  <a:lnTo>
                    <a:pt x="0" y="847"/>
                  </a:lnTo>
                  <a:lnTo>
                    <a:pt x="8" y="667"/>
                  </a:lnTo>
                  <a:lnTo>
                    <a:pt x="69" y="442"/>
                  </a:lnTo>
                  <a:lnTo>
                    <a:pt x="131" y="294"/>
                  </a:lnTo>
                  <a:lnTo>
                    <a:pt x="220" y="171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794250" y="1827213"/>
              <a:ext cx="247650" cy="290513"/>
            </a:xfrm>
            <a:custGeom>
              <a:avLst/>
              <a:gdLst/>
              <a:ahLst/>
              <a:cxnLst>
                <a:cxn ang="0">
                  <a:pos x="327" y="64"/>
                </a:cxn>
                <a:cxn ang="0">
                  <a:pos x="474" y="110"/>
                </a:cxn>
                <a:cxn ang="0">
                  <a:pos x="597" y="135"/>
                </a:cxn>
                <a:cxn ang="0">
                  <a:pos x="626" y="175"/>
                </a:cxn>
                <a:cxn ang="0">
                  <a:pos x="613" y="225"/>
                </a:cxn>
                <a:cxn ang="0">
                  <a:pos x="536" y="261"/>
                </a:cxn>
                <a:cxn ang="0">
                  <a:pos x="466" y="249"/>
                </a:cxn>
                <a:cxn ang="0">
                  <a:pos x="303" y="171"/>
                </a:cxn>
                <a:cxn ang="0">
                  <a:pos x="229" y="90"/>
                </a:cxn>
                <a:cxn ang="0">
                  <a:pos x="160" y="73"/>
                </a:cxn>
                <a:cxn ang="0">
                  <a:pos x="110" y="139"/>
                </a:cxn>
                <a:cxn ang="0">
                  <a:pos x="86" y="298"/>
                </a:cxn>
                <a:cxn ang="0">
                  <a:pos x="86" y="319"/>
                </a:cxn>
                <a:cxn ang="0">
                  <a:pos x="86" y="454"/>
                </a:cxn>
                <a:cxn ang="0">
                  <a:pos x="110" y="515"/>
                </a:cxn>
                <a:cxn ang="0">
                  <a:pos x="180" y="569"/>
                </a:cxn>
                <a:cxn ang="0">
                  <a:pos x="172" y="654"/>
                </a:cxn>
                <a:cxn ang="0">
                  <a:pos x="118" y="716"/>
                </a:cxn>
                <a:cxn ang="0">
                  <a:pos x="37" y="729"/>
                </a:cxn>
                <a:cxn ang="0">
                  <a:pos x="13" y="680"/>
                </a:cxn>
                <a:cxn ang="0">
                  <a:pos x="0" y="527"/>
                </a:cxn>
                <a:cxn ang="0">
                  <a:pos x="25" y="274"/>
                </a:cxn>
                <a:cxn ang="0">
                  <a:pos x="61" y="64"/>
                </a:cxn>
                <a:cxn ang="0">
                  <a:pos x="98" y="16"/>
                </a:cxn>
                <a:cxn ang="0">
                  <a:pos x="148" y="0"/>
                </a:cxn>
                <a:cxn ang="0">
                  <a:pos x="196" y="0"/>
                </a:cxn>
                <a:cxn ang="0">
                  <a:pos x="279" y="40"/>
                </a:cxn>
                <a:cxn ang="0">
                  <a:pos x="327" y="64"/>
                </a:cxn>
              </a:cxnLst>
              <a:rect l="0" t="0" r="r" b="b"/>
              <a:pathLst>
                <a:path w="626" h="729">
                  <a:moveTo>
                    <a:pt x="327" y="64"/>
                  </a:moveTo>
                  <a:lnTo>
                    <a:pt x="474" y="110"/>
                  </a:lnTo>
                  <a:lnTo>
                    <a:pt x="597" y="135"/>
                  </a:lnTo>
                  <a:lnTo>
                    <a:pt x="626" y="175"/>
                  </a:lnTo>
                  <a:lnTo>
                    <a:pt x="613" y="225"/>
                  </a:lnTo>
                  <a:lnTo>
                    <a:pt x="536" y="261"/>
                  </a:lnTo>
                  <a:lnTo>
                    <a:pt x="466" y="249"/>
                  </a:lnTo>
                  <a:lnTo>
                    <a:pt x="303" y="171"/>
                  </a:lnTo>
                  <a:lnTo>
                    <a:pt x="229" y="90"/>
                  </a:lnTo>
                  <a:lnTo>
                    <a:pt x="160" y="73"/>
                  </a:lnTo>
                  <a:lnTo>
                    <a:pt x="110" y="139"/>
                  </a:lnTo>
                  <a:lnTo>
                    <a:pt x="86" y="298"/>
                  </a:lnTo>
                  <a:lnTo>
                    <a:pt x="86" y="319"/>
                  </a:lnTo>
                  <a:lnTo>
                    <a:pt x="86" y="454"/>
                  </a:lnTo>
                  <a:lnTo>
                    <a:pt x="110" y="515"/>
                  </a:lnTo>
                  <a:lnTo>
                    <a:pt x="180" y="569"/>
                  </a:lnTo>
                  <a:lnTo>
                    <a:pt x="172" y="654"/>
                  </a:lnTo>
                  <a:lnTo>
                    <a:pt x="118" y="716"/>
                  </a:lnTo>
                  <a:lnTo>
                    <a:pt x="37" y="729"/>
                  </a:lnTo>
                  <a:lnTo>
                    <a:pt x="13" y="680"/>
                  </a:lnTo>
                  <a:lnTo>
                    <a:pt x="0" y="527"/>
                  </a:lnTo>
                  <a:lnTo>
                    <a:pt x="25" y="274"/>
                  </a:lnTo>
                  <a:lnTo>
                    <a:pt x="61" y="64"/>
                  </a:lnTo>
                  <a:lnTo>
                    <a:pt x="98" y="16"/>
                  </a:lnTo>
                  <a:lnTo>
                    <a:pt x="148" y="0"/>
                  </a:lnTo>
                  <a:lnTo>
                    <a:pt x="196" y="0"/>
                  </a:lnTo>
                  <a:lnTo>
                    <a:pt x="279" y="40"/>
                  </a:lnTo>
                  <a:lnTo>
                    <a:pt x="327" y="64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5035550" y="1920875"/>
              <a:ext cx="333375" cy="227013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0" y="36"/>
                </a:cxn>
                <a:cxn ang="0">
                  <a:pos x="53" y="0"/>
                </a:cxn>
                <a:cxn ang="0">
                  <a:pos x="110" y="4"/>
                </a:cxn>
                <a:cxn ang="0">
                  <a:pos x="147" y="90"/>
                </a:cxn>
                <a:cxn ang="0">
                  <a:pos x="160" y="213"/>
                </a:cxn>
                <a:cxn ang="0">
                  <a:pos x="213" y="360"/>
                </a:cxn>
                <a:cxn ang="0">
                  <a:pos x="275" y="467"/>
                </a:cxn>
                <a:cxn ang="0">
                  <a:pos x="344" y="503"/>
                </a:cxn>
                <a:cxn ang="0">
                  <a:pos x="410" y="491"/>
                </a:cxn>
                <a:cxn ang="0">
                  <a:pos x="479" y="433"/>
                </a:cxn>
                <a:cxn ang="0">
                  <a:pos x="606" y="324"/>
                </a:cxn>
                <a:cxn ang="0">
                  <a:pos x="676" y="225"/>
                </a:cxn>
                <a:cxn ang="0">
                  <a:pos x="676" y="171"/>
                </a:cxn>
                <a:cxn ang="0">
                  <a:pos x="656" y="127"/>
                </a:cxn>
                <a:cxn ang="0">
                  <a:pos x="700" y="48"/>
                </a:cxn>
                <a:cxn ang="0">
                  <a:pos x="765" y="12"/>
                </a:cxn>
                <a:cxn ang="0">
                  <a:pos x="823" y="40"/>
                </a:cxn>
                <a:cxn ang="0">
                  <a:pos x="840" y="98"/>
                </a:cxn>
                <a:cxn ang="0">
                  <a:pos x="791" y="225"/>
                </a:cxn>
                <a:cxn ang="0">
                  <a:pos x="626" y="409"/>
                </a:cxn>
                <a:cxn ang="0">
                  <a:pos x="442" y="552"/>
                </a:cxn>
                <a:cxn ang="0">
                  <a:pos x="332" y="570"/>
                </a:cxn>
                <a:cxn ang="0">
                  <a:pos x="237" y="544"/>
                </a:cxn>
                <a:cxn ang="0">
                  <a:pos x="160" y="433"/>
                </a:cxn>
                <a:cxn ang="0">
                  <a:pos x="86" y="298"/>
                </a:cxn>
                <a:cxn ang="0">
                  <a:pos x="29" y="200"/>
                </a:cxn>
                <a:cxn ang="0">
                  <a:pos x="0" y="122"/>
                </a:cxn>
              </a:cxnLst>
              <a:rect l="0" t="0" r="r" b="b"/>
              <a:pathLst>
                <a:path w="840" h="570">
                  <a:moveTo>
                    <a:pt x="0" y="122"/>
                  </a:moveTo>
                  <a:lnTo>
                    <a:pt x="0" y="36"/>
                  </a:lnTo>
                  <a:lnTo>
                    <a:pt x="53" y="0"/>
                  </a:lnTo>
                  <a:lnTo>
                    <a:pt x="110" y="4"/>
                  </a:lnTo>
                  <a:lnTo>
                    <a:pt x="147" y="90"/>
                  </a:lnTo>
                  <a:lnTo>
                    <a:pt x="160" y="213"/>
                  </a:lnTo>
                  <a:lnTo>
                    <a:pt x="213" y="360"/>
                  </a:lnTo>
                  <a:lnTo>
                    <a:pt x="275" y="467"/>
                  </a:lnTo>
                  <a:lnTo>
                    <a:pt x="344" y="503"/>
                  </a:lnTo>
                  <a:lnTo>
                    <a:pt x="410" y="491"/>
                  </a:lnTo>
                  <a:lnTo>
                    <a:pt x="479" y="433"/>
                  </a:lnTo>
                  <a:lnTo>
                    <a:pt x="606" y="324"/>
                  </a:lnTo>
                  <a:lnTo>
                    <a:pt x="676" y="225"/>
                  </a:lnTo>
                  <a:lnTo>
                    <a:pt x="676" y="171"/>
                  </a:lnTo>
                  <a:lnTo>
                    <a:pt x="656" y="127"/>
                  </a:lnTo>
                  <a:lnTo>
                    <a:pt x="700" y="48"/>
                  </a:lnTo>
                  <a:lnTo>
                    <a:pt x="765" y="12"/>
                  </a:lnTo>
                  <a:lnTo>
                    <a:pt x="823" y="40"/>
                  </a:lnTo>
                  <a:lnTo>
                    <a:pt x="840" y="98"/>
                  </a:lnTo>
                  <a:lnTo>
                    <a:pt x="791" y="225"/>
                  </a:lnTo>
                  <a:lnTo>
                    <a:pt x="626" y="409"/>
                  </a:lnTo>
                  <a:lnTo>
                    <a:pt x="442" y="552"/>
                  </a:lnTo>
                  <a:lnTo>
                    <a:pt x="332" y="570"/>
                  </a:lnTo>
                  <a:lnTo>
                    <a:pt x="237" y="544"/>
                  </a:lnTo>
                  <a:lnTo>
                    <a:pt x="160" y="433"/>
                  </a:lnTo>
                  <a:lnTo>
                    <a:pt x="86" y="298"/>
                  </a:lnTo>
                  <a:lnTo>
                    <a:pt x="29" y="2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940300" y="2249488"/>
              <a:ext cx="330200" cy="341313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70" y="0"/>
                </a:cxn>
                <a:cxn ang="0">
                  <a:pos x="172" y="0"/>
                </a:cxn>
                <a:cxn ang="0">
                  <a:pos x="364" y="20"/>
                </a:cxn>
                <a:cxn ang="0">
                  <a:pos x="590" y="32"/>
                </a:cxn>
                <a:cxn ang="0">
                  <a:pos x="676" y="69"/>
                </a:cxn>
                <a:cxn ang="0">
                  <a:pos x="713" y="118"/>
                </a:cxn>
                <a:cxn ang="0">
                  <a:pos x="721" y="191"/>
                </a:cxn>
                <a:cxn ang="0">
                  <a:pos x="696" y="270"/>
                </a:cxn>
                <a:cxn ang="0">
                  <a:pos x="626" y="388"/>
                </a:cxn>
                <a:cxn ang="0">
                  <a:pos x="537" y="487"/>
                </a:cxn>
                <a:cxn ang="0">
                  <a:pos x="467" y="577"/>
                </a:cxn>
                <a:cxn ang="0">
                  <a:pos x="438" y="646"/>
                </a:cxn>
                <a:cxn ang="0">
                  <a:pos x="418" y="696"/>
                </a:cxn>
                <a:cxn ang="0">
                  <a:pos x="426" y="733"/>
                </a:cxn>
                <a:cxn ang="0">
                  <a:pos x="430" y="757"/>
                </a:cxn>
                <a:cxn ang="0">
                  <a:pos x="512" y="757"/>
                </a:cxn>
                <a:cxn ang="0">
                  <a:pos x="639" y="737"/>
                </a:cxn>
                <a:cxn ang="0">
                  <a:pos x="721" y="737"/>
                </a:cxn>
                <a:cxn ang="0">
                  <a:pos x="807" y="769"/>
                </a:cxn>
                <a:cxn ang="0">
                  <a:pos x="832" y="811"/>
                </a:cxn>
                <a:cxn ang="0">
                  <a:pos x="807" y="847"/>
                </a:cxn>
                <a:cxn ang="0">
                  <a:pos x="771" y="860"/>
                </a:cxn>
                <a:cxn ang="0">
                  <a:pos x="713" y="843"/>
                </a:cxn>
                <a:cxn ang="0">
                  <a:pos x="634" y="798"/>
                </a:cxn>
                <a:cxn ang="0">
                  <a:pos x="553" y="807"/>
                </a:cxn>
                <a:cxn ang="0">
                  <a:pos x="418" y="831"/>
                </a:cxn>
                <a:cxn ang="0">
                  <a:pos x="376" y="823"/>
                </a:cxn>
                <a:cxn ang="0">
                  <a:pos x="356" y="794"/>
                </a:cxn>
                <a:cxn ang="0">
                  <a:pos x="356" y="724"/>
                </a:cxn>
                <a:cxn ang="0">
                  <a:pos x="356" y="626"/>
                </a:cxn>
                <a:cxn ang="0">
                  <a:pos x="414" y="552"/>
                </a:cxn>
                <a:cxn ang="0">
                  <a:pos x="499" y="441"/>
                </a:cxn>
                <a:cxn ang="0">
                  <a:pos x="573" y="344"/>
                </a:cxn>
                <a:cxn ang="0">
                  <a:pos x="622" y="270"/>
                </a:cxn>
                <a:cxn ang="0">
                  <a:pos x="648" y="204"/>
                </a:cxn>
                <a:cxn ang="0">
                  <a:pos x="634" y="167"/>
                </a:cxn>
                <a:cxn ang="0">
                  <a:pos x="602" y="122"/>
                </a:cxn>
                <a:cxn ang="0">
                  <a:pos x="553" y="110"/>
                </a:cxn>
                <a:cxn ang="0">
                  <a:pos x="499" y="110"/>
                </a:cxn>
                <a:cxn ang="0">
                  <a:pos x="380" y="110"/>
                </a:cxn>
                <a:cxn ang="0">
                  <a:pos x="205" y="143"/>
                </a:cxn>
                <a:cxn ang="0">
                  <a:pos x="74" y="155"/>
                </a:cxn>
                <a:cxn ang="0">
                  <a:pos x="21" y="143"/>
                </a:cxn>
                <a:cxn ang="0">
                  <a:pos x="0" y="122"/>
                </a:cxn>
                <a:cxn ang="0">
                  <a:pos x="0" y="81"/>
                </a:cxn>
              </a:cxnLst>
              <a:rect l="0" t="0" r="r" b="b"/>
              <a:pathLst>
                <a:path w="832" h="860">
                  <a:moveTo>
                    <a:pt x="0" y="81"/>
                  </a:moveTo>
                  <a:lnTo>
                    <a:pt x="70" y="0"/>
                  </a:lnTo>
                  <a:lnTo>
                    <a:pt x="172" y="0"/>
                  </a:lnTo>
                  <a:lnTo>
                    <a:pt x="364" y="20"/>
                  </a:lnTo>
                  <a:lnTo>
                    <a:pt x="590" y="32"/>
                  </a:lnTo>
                  <a:lnTo>
                    <a:pt x="676" y="69"/>
                  </a:lnTo>
                  <a:lnTo>
                    <a:pt x="713" y="118"/>
                  </a:lnTo>
                  <a:lnTo>
                    <a:pt x="721" y="191"/>
                  </a:lnTo>
                  <a:lnTo>
                    <a:pt x="696" y="270"/>
                  </a:lnTo>
                  <a:lnTo>
                    <a:pt x="626" y="388"/>
                  </a:lnTo>
                  <a:lnTo>
                    <a:pt x="537" y="487"/>
                  </a:lnTo>
                  <a:lnTo>
                    <a:pt x="467" y="577"/>
                  </a:lnTo>
                  <a:lnTo>
                    <a:pt x="438" y="646"/>
                  </a:lnTo>
                  <a:lnTo>
                    <a:pt x="418" y="696"/>
                  </a:lnTo>
                  <a:lnTo>
                    <a:pt x="426" y="733"/>
                  </a:lnTo>
                  <a:lnTo>
                    <a:pt x="430" y="757"/>
                  </a:lnTo>
                  <a:lnTo>
                    <a:pt x="512" y="757"/>
                  </a:lnTo>
                  <a:lnTo>
                    <a:pt x="639" y="737"/>
                  </a:lnTo>
                  <a:lnTo>
                    <a:pt x="721" y="737"/>
                  </a:lnTo>
                  <a:lnTo>
                    <a:pt x="807" y="769"/>
                  </a:lnTo>
                  <a:lnTo>
                    <a:pt x="832" y="811"/>
                  </a:lnTo>
                  <a:lnTo>
                    <a:pt x="807" y="847"/>
                  </a:lnTo>
                  <a:lnTo>
                    <a:pt x="771" y="860"/>
                  </a:lnTo>
                  <a:lnTo>
                    <a:pt x="713" y="843"/>
                  </a:lnTo>
                  <a:lnTo>
                    <a:pt x="634" y="798"/>
                  </a:lnTo>
                  <a:lnTo>
                    <a:pt x="553" y="807"/>
                  </a:lnTo>
                  <a:lnTo>
                    <a:pt x="418" y="831"/>
                  </a:lnTo>
                  <a:lnTo>
                    <a:pt x="376" y="823"/>
                  </a:lnTo>
                  <a:lnTo>
                    <a:pt x="356" y="794"/>
                  </a:lnTo>
                  <a:lnTo>
                    <a:pt x="356" y="724"/>
                  </a:lnTo>
                  <a:lnTo>
                    <a:pt x="356" y="626"/>
                  </a:lnTo>
                  <a:lnTo>
                    <a:pt x="414" y="552"/>
                  </a:lnTo>
                  <a:lnTo>
                    <a:pt x="499" y="441"/>
                  </a:lnTo>
                  <a:lnTo>
                    <a:pt x="573" y="344"/>
                  </a:lnTo>
                  <a:lnTo>
                    <a:pt x="622" y="270"/>
                  </a:lnTo>
                  <a:lnTo>
                    <a:pt x="648" y="204"/>
                  </a:lnTo>
                  <a:lnTo>
                    <a:pt x="634" y="167"/>
                  </a:lnTo>
                  <a:lnTo>
                    <a:pt x="602" y="122"/>
                  </a:lnTo>
                  <a:lnTo>
                    <a:pt x="553" y="110"/>
                  </a:lnTo>
                  <a:lnTo>
                    <a:pt x="499" y="110"/>
                  </a:lnTo>
                  <a:lnTo>
                    <a:pt x="380" y="110"/>
                  </a:lnTo>
                  <a:lnTo>
                    <a:pt x="205" y="143"/>
                  </a:lnTo>
                  <a:lnTo>
                    <a:pt x="74" y="155"/>
                  </a:lnTo>
                  <a:lnTo>
                    <a:pt x="21" y="143"/>
                  </a:lnTo>
                  <a:lnTo>
                    <a:pt x="0" y="122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572000" y="2185988"/>
              <a:ext cx="419100" cy="325438"/>
            </a:xfrm>
            <a:custGeom>
              <a:avLst/>
              <a:gdLst/>
              <a:ahLst/>
              <a:cxnLst>
                <a:cxn ang="0">
                  <a:pos x="860" y="340"/>
                </a:cxn>
                <a:cxn ang="0">
                  <a:pos x="876" y="233"/>
                </a:cxn>
                <a:cxn ang="0">
                  <a:pos x="937" y="193"/>
                </a:cxn>
                <a:cxn ang="0">
                  <a:pos x="1011" y="184"/>
                </a:cxn>
                <a:cxn ang="0">
                  <a:pos x="1056" y="233"/>
                </a:cxn>
                <a:cxn ang="0">
                  <a:pos x="1036" y="328"/>
                </a:cxn>
                <a:cxn ang="0">
                  <a:pos x="995" y="455"/>
                </a:cxn>
                <a:cxn ang="0">
                  <a:pos x="913" y="598"/>
                </a:cxn>
                <a:cxn ang="0">
                  <a:pos x="810" y="721"/>
                </a:cxn>
                <a:cxn ang="0">
                  <a:pos x="725" y="787"/>
                </a:cxn>
                <a:cxn ang="0">
                  <a:pos x="631" y="820"/>
                </a:cxn>
                <a:cxn ang="0">
                  <a:pos x="540" y="807"/>
                </a:cxn>
                <a:cxn ang="0">
                  <a:pos x="471" y="771"/>
                </a:cxn>
                <a:cxn ang="0">
                  <a:pos x="447" y="709"/>
                </a:cxn>
                <a:cxn ang="0">
                  <a:pos x="417" y="602"/>
                </a:cxn>
                <a:cxn ang="0">
                  <a:pos x="385" y="406"/>
                </a:cxn>
                <a:cxn ang="0">
                  <a:pos x="360" y="271"/>
                </a:cxn>
                <a:cxn ang="0">
                  <a:pos x="360" y="110"/>
                </a:cxn>
                <a:cxn ang="0">
                  <a:pos x="344" y="82"/>
                </a:cxn>
                <a:cxn ang="0">
                  <a:pos x="294" y="74"/>
                </a:cxn>
                <a:cxn ang="0">
                  <a:pos x="238" y="118"/>
                </a:cxn>
                <a:cxn ang="0">
                  <a:pos x="184" y="193"/>
                </a:cxn>
                <a:cxn ang="0">
                  <a:pos x="123" y="233"/>
                </a:cxn>
                <a:cxn ang="0">
                  <a:pos x="28" y="233"/>
                </a:cxn>
                <a:cxn ang="0">
                  <a:pos x="0" y="209"/>
                </a:cxn>
                <a:cxn ang="0">
                  <a:pos x="0" y="168"/>
                </a:cxn>
                <a:cxn ang="0">
                  <a:pos x="41" y="132"/>
                </a:cxn>
                <a:cxn ang="0">
                  <a:pos x="86" y="144"/>
                </a:cxn>
                <a:cxn ang="0">
                  <a:pos x="127" y="136"/>
                </a:cxn>
                <a:cxn ang="0">
                  <a:pos x="201" y="82"/>
                </a:cxn>
                <a:cxn ang="0">
                  <a:pos x="274" y="25"/>
                </a:cxn>
                <a:cxn ang="0">
                  <a:pos x="344" y="8"/>
                </a:cxn>
                <a:cxn ang="0">
                  <a:pos x="443" y="0"/>
                </a:cxn>
                <a:cxn ang="0">
                  <a:pos x="447" y="45"/>
                </a:cxn>
                <a:cxn ang="0">
                  <a:pos x="421" y="94"/>
                </a:cxn>
                <a:cxn ang="0">
                  <a:pos x="417" y="221"/>
                </a:cxn>
                <a:cxn ang="0">
                  <a:pos x="447" y="390"/>
                </a:cxn>
                <a:cxn ang="0">
                  <a:pos x="491" y="553"/>
                </a:cxn>
                <a:cxn ang="0">
                  <a:pos x="532" y="652"/>
                </a:cxn>
                <a:cxn ang="0">
                  <a:pos x="594" y="697"/>
                </a:cxn>
                <a:cxn ang="0">
                  <a:pos x="655" y="697"/>
                </a:cxn>
                <a:cxn ang="0">
                  <a:pos x="717" y="652"/>
                </a:cxn>
                <a:cxn ang="0">
                  <a:pos x="798" y="549"/>
                </a:cxn>
                <a:cxn ang="0">
                  <a:pos x="852" y="402"/>
                </a:cxn>
                <a:cxn ang="0">
                  <a:pos x="860" y="340"/>
                </a:cxn>
              </a:cxnLst>
              <a:rect l="0" t="0" r="r" b="b"/>
              <a:pathLst>
                <a:path w="1056" h="820">
                  <a:moveTo>
                    <a:pt x="860" y="340"/>
                  </a:moveTo>
                  <a:lnTo>
                    <a:pt x="876" y="233"/>
                  </a:lnTo>
                  <a:lnTo>
                    <a:pt x="937" y="193"/>
                  </a:lnTo>
                  <a:lnTo>
                    <a:pt x="1011" y="184"/>
                  </a:lnTo>
                  <a:lnTo>
                    <a:pt x="1056" y="233"/>
                  </a:lnTo>
                  <a:lnTo>
                    <a:pt x="1036" y="328"/>
                  </a:lnTo>
                  <a:lnTo>
                    <a:pt x="995" y="455"/>
                  </a:lnTo>
                  <a:lnTo>
                    <a:pt x="913" y="598"/>
                  </a:lnTo>
                  <a:lnTo>
                    <a:pt x="810" y="721"/>
                  </a:lnTo>
                  <a:lnTo>
                    <a:pt x="725" y="787"/>
                  </a:lnTo>
                  <a:lnTo>
                    <a:pt x="631" y="820"/>
                  </a:lnTo>
                  <a:lnTo>
                    <a:pt x="540" y="807"/>
                  </a:lnTo>
                  <a:lnTo>
                    <a:pt x="471" y="771"/>
                  </a:lnTo>
                  <a:lnTo>
                    <a:pt x="447" y="709"/>
                  </a:lnTo>
                  <a:lnTo>
                    <a:pt x="417" y="602"/>
                  </a:lnTo>
                  <a:lnTo>
                    <a:pt x="385" y="406"/>
                  </a:lnTo>
                  <a:lnTo>
                    <a:pt x="360" y="271"/>
                  </a:lnTo>
                  <a:lnTo>
                    <a:pt x="360" y="110"/>
                  </a:lnTo>
                  <a:lnTo>
                    <a:pt x="344" y="82"/>
                  </a:lnTo>
                  <a:lnTo>
                    <a:pt x="294" y="74"/>
                  </a:lnTo>
                  <a:lnTo>
                    <a:pt x="238" y="118"/>
                  </a:lnTo>
                  <a:lnTo>
                    <a:pt x="184" y="193"/>
                  </a:lnTo>
                  <a:lnTo>
                    <a:pt x="123" y="233"/>
                  </a:lnTo>
                  <a:lnTo>
                    <a:pt x="28" y="233"/>
                  </a:lnTo>
                  <a:lnTo>
                    <a:pt x="0" y="209"/>
                  </a:lnTo>
                  <a:lnTo>
                    <a:pt x="0" y="168"/>
                  </a:lnTo>
                  <a:lnTo>
                    <a:pt x="41" y="132"/>
                  </a:lnTo>
                  <a:lnTo>
                    <a:pt x="86" y="144"/>
                  </a:lnTo>
                  <a:lnTo>
                    <a:pt x="127" y="136"/>
                  </a:lnTo>
                  <a:lnTo>
                    <a:pt x="201" y="82"/>
                  </a:lnTo>
                  <a:lnTo>
                    <a:pt x="274" y="25"/>
                  </a:lnTo>
                  <a:lnTo>
                    <a:pt x="344" y="8"/>
                  </a:lnTo>
                  <a:lnTo>
                    <a:pt x="443" y="0"/>
                  </a:lnTo>
                  <a:lnTo>
                    <a:pt x="447" y="45"/>
                  </a:lnTo>
                  <a:lnTo>
                    <a:pt x="421" y="94"/>
                  </a:lnTo>
                  <a:lnTo>
                    <a:pt x="417" y="221"/>
                  </a:lnTo>
                  <a:lnTo>
                    <a:pt x="447" y="390"/>
                  </a:lnTo>
                  <a:lnTo>
                    <a:pt x="491" y="553"/>
                  </a:lnTo>
                  <a:lnTo>
                    <a:pt x="532" y="652"/>
                  </a:lnTo>
                  <a:lnTo>
                    <a:pt x="594" y="697"/>
                  </a:lnTo>
                  <a:lnTo>
                    <a:pt x="655" y="697"/>
                  </a:lnTo>
                  <a:lnTo>
                    <a:pt x="717" y="652"/>
                  </a:lnTo>
                  <a:lnTo>
                    <a:pt x="798" y="549"/>
                  </a:lnTo>
                  <a:lnTo>
                    <a:pt x="852" y="402"/>
                  </a:lnTo>
                  <a:lnTo>
                    <a:pt x="860" y="340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90600" y="2590800"/>
            <a:ext cx="609600" cy="685800"/>
            <a:chOff x="6858002" y="4005553"/>
            <a:chExt cx="1851554" cy="2242848"/>
          </a:xfrm>
        </p:grpSpPr>
        <p:cxnSp>
          <p:nvCxnSpPr>
            <p:cNvPr id="53" name="Straight Connector 52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59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Isosceles Triangle 56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467600" y="4419600"/>
            <a:ext cx="609600" cy="685800"/>
            <a:chOff x="6858002" y="4005553"/>
            <a:chExt cx="1851554" cy="2242848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67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Isosceles Triangle 64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0070C0"/>
            </a:solidFill>
            <a:ln w="9525" cap="rnd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a bound on the </a:t>
            </a:r>
            <a:r>
              <a:rPr lang="en-US" dirty="0" err="1" smtClean="0"/>
              <a:t>PoA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2895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/>
            <a:r>
              <a:rPr lang="en-US" sz="2400" dirty="0" smtClean="0"/>
              <a:t>1. Modify network so that quickest flow is unchanged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9600" y="3733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dirty="0" smtClean="0"/>
              <a:t>2.</a:t>
            </a:r>
            <a:r>
              <a:rPr lang="en-US" sz="2400" b="1" dirty="0" smtClean="0"/>
              <a:t> Main Lemma</a:t>
            </a:r>
            <a:r>
              <a:rPr lang="en-US" sz="2400" dirty="0" smtClean="0"/>
              <a:t>: In modified network, the example shown in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[KS ’09]</a:t>
            </a:r>
            <a:r>
              <a:rPr lang="en-US" sz="2400" dirty="0" smtClean="0"/>
              <a:t> has largest </a:t>
            </a:r>
            <a:r>
              <a:rPr lang="en-US" sz="2400" dirty="0" err="1" smtClean="0"/>
              <a:t>PoA</a:t>
            </a:r>
            <a:r>
              <a:rPr lang="en-US" sz="2400" dirty="0" smtClean="0"/>
              <a:t> =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7486024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a network with </a:t>
            </a:r>
            <a:r>
              <a:rPr lang="en-US" sz="2400" i="1" dirty="0" smtClean="0"/>
              <a:t>reduced capacity</a:t>
            </a:r>
            <a:r>
              <a:rPr lang="en-US" sz="2400" dirty="0" smtClean="0"/>
              <a:t>, equilibrium takes time</a:t>
            </a:r>
          </a:p>
          <a:p>
            <a:r>
              <a:rPr lang="en-US" sz="2400" dirty="0" smtClean="0"/>
              <a:t>≤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 ~ 1.6 times the minimum in original graph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724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6038" indent="-1316038"/>
            <a:r>
              <a:rPr lang="en-US" sz="2400" b="1" dirty="0" smtClean="0"/>
              <a:t>Corollary</a:t>
            </a:r>
            <a:r>
              <a:rPr lang="en-US" sz="2400" dirty="0" smtClean="0"/>
              <a:t>: Equilibrium in modified network takes time               ≤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 times the quickest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a bound on the </a:t>
            </a:r>
            <a:r>
              <a:rPr lang="en-US" dirty="0" err="1" smtClean="0"/>
              <a:t>PoA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7467600" cy="83099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show: the network administrator can enforce a bound 	      of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 on the Price of Anarchy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895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/>
            <a:r>
              <a:rPr lang="en-US" sz="2400" dirty="0" smtClean="0"/>
              <a:t>1. Modify network so that quickest flow is unchanged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3733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dirty="0" smtClean="0"/>
              <a:t>2.</a:t>
            </a:r>
            <a:r>
              <a:rPr lang="en-US" sz="2400" b="1" dirty="0" smtClean="0"/>
              <a:t> Main Lemma</a:t>
            </a:r>
            <a:r>
              <a:rPr lang="en-US" sz="2400" dirty="0" smtClean="0"/>
              <a:t>: In modified network, the example shown in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[KS ’09]</a:t>
            </a:r>
            <a:r>
              <a:rPr lang="en-US" sz="2400" dirty="0" smtClean="0"/>
              <a:t> has largest </a:t>
            </a:r>
            <a:r>
              <a:rPr lang="en-US" sz="2400" dirty="0" err="1" smtClean="0"/>
              <a:t>PoA</a:t>
            </a:r>
            <a:r>
              <a:rPr lang="en-US" sz="2400" dirty="0" smtClean="0"/>
              <a:t> =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4724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en-US" sz="2400" dirty="0" smtClean="0"/>
              <a:t>- In modified network, equilibrium takes at most </a:t>
            </a:r>
            <a:r>
              <a:rPr lang="en-US" sz="2400" i="1" dirty="0" smtClean="0"/>
              <a:t>e</a:t>
            </a:r>
            <a:r>
              <a:rPr lang="en-US" sz="2400" dirty="0" smtClean="0"/>
              <a:t>/(</a:t>
            </a:r>
            <a:r>
              <a:rPr lang="en-US" sz="2400" i="1" dirty="0" smtClean="0"/>
              <a:t>e</a:t>
            </a:r>
            <a:r>
              <a:rPr lang="en-US" sz="2400" dirty="0" smtClean="0"/>
              <a:t>-1) of the time taken by quickest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Queues - II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85801" y="4800600"/>
            <a:ext cx="78486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Queues are time-varying</a:t>
            </a: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Players should anticipate queue at an edge </a:t>
            </a:r>
            <a:r>
              <a:rPr lang="en-US" sz="2400" i="1" dirty="0" smtClean="0"/>
              <a:t>in the future</a:t>
            </a:r>
            <a:r>
              <a:rPr lang="en-US" sz="2400" dirty="0" smtClean="0"/>
              <a:t>, i.e., at time when player reaches the edge</a:t>
            </a:r>
          </a:p>
        </p:txBody>
      </p:sp>
      <p:cxnSp>
        <p:nvCxnSpPr>
          <p:cNvPr id="36" name="Straight Connector 35"/>
          <p:cNvCxnSpPr>
            <a:stCxn id="39" idx="6"/>
            <a:endCxn id="43" idx="2"/>
          </p:cNvCxnSpPr>
          <p:nvPr/>
        </p:nvCxnSpPr>
        <p:spPr>
          <a:xfrm>
            <a:off x="1981200" y="278130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7526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6388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52418" y="2551545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3600" y="25146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43" name="Oval 42"/>
          <p:cNvSpPr/>
          <p:nvPr/>
        </p:nvSpPr>
        <p:spPr>
          <a:xfrm>
            <a:off x="28956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657600" y="1676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3" idx="7"/>
            <a:endCxn id="44" idx="3"/>
          </p:cNvCxnSpPr>
          <p:nvPr/>
        </p:nvCxnSpPr>
        <p:spPr>
          <a:xfrm rot="5400000" flipH="1" flipV="1">
            <a:off x="2976422" y="1985822"/>
            <a:ext cx="828956" cy="6003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8862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3" idx="5"/>
            <a:endCxn id="50" idx="2"/>
          </p:cNvCxnSpPr>
          <p:nvPr/>
        </p:nvCxnSpPr>
        <p:spPr>
          <a:xfrm rot="16200000" flipH="1">
            <a:off x="3300272" y="2652572"/>
            <a:ext cx="376378" cy="7954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8100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3" idx="1"/>
            <a:endCxn id="43" idx="4"/>
          </p:cNvCxnSpPr>
          <p:nvPr/>
        </p:nvCxnSpPr>
        <p:spPr>
          <a:xfrm rot="16200000" flipV="1">
            <a:off x="2952750" y="2952750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419600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44" idx="6"/>
            <a:endCxn id="55" idx="1"/>
          </p:cNvCxnSpPr>
          <p:nvPr/>
        </p:nvCxnSpPr>
        <p:spPr>
          <a:xfrm>
            <a:off x="3886200" y="1790700"/>
            <a:ext cx="566878" cy="452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0" idx="7"/>
            <a:endCxn id="55" idx="3"/>
          </p:cNvCxnSpPr>
          <p:nvPr/>
        </p:nvCxnSpPr>
        <p:spPr>
          <a:xfrm rot="5400000" flipH="1" flipV="1">
            <a:off x="3890822" y="2595422"/>
            <a:ext cx="752756" cy="3717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3" idx="0"/>
            <a:endCxn id="50" idx="4"/>
          </p:cNvCxnSpPr>
          <p:nvPr/>
        </p:nvCxnSpPr>
        <p:spPr>
          <a:xfrm rot="5400000" flipH="1" flipV="1">
            <a:off x="3733800" y="3543300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3" idx="7"/>
            <a:endCxn id="60" idx="2"/>
          </p:cNvCxnSpPr>
          <p:nvPr/>
        </p:nvCxnSpPr>
        <p:spPr>
          <a:xfrm rot="5400000" flipH="1" flipV="1">
            <a:off x="4290872" y="3257550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8768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60" idx="7"/>
            <a:endCxn id="40" idx="2"/>
          </p:cNvCxnSpPr>
          <p:nvPr/>
        </p:nvCxnSpPr>
        <p:spPr>
          <a:xfrm rot="5400000" flipH="1" flipV="1">
            <a:off x="4976672" y="2800350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5" idx="6"/>
            <a:endCxn id="40" idx="2"/>
          </p:cNvCxnSpPr>
          <p:nvPr/>
        </p:nvCxnSpPr>
        <p:spPr>
          <a:xfrm>
            <a:off x="4648200" y="2324100"/>
            <a:ext cx="9906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5" name="Picture 74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209800"/>
            <a:ext cx="306648" cy="381000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219200" y="2971800"/>
            <a:ext cx="306388" cy="381000"/>
            <a:chOff x="1248" y="1968"/>
            <a:chExt cx="193" cy="240"/>
          </a:xfrm>
        </p:grpSpPr>
        <p:sp>
          <p:nvSpPr>
            <p:cNvPr id="7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8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1366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1317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1302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1360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"/>
            <p:cNvSpPr>
              <a:spLocks/>
            </p:cNvSpPr>
            <p:nvPr/>
          </p:nvSpPr>
          <p:spPr bwMode="auto">
            <a:xfrm>
              <a:off x="1337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1248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3" name="Picture 92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447800"/>
            <a:ext cx="306648" cy="381000"/>
          </a:xfrm>
          <a:prstGeom prst="rect">
            <a:avLst/>
          </a:prstGeom>
        </p:spPr>
      </p:pic>
      <p:pic>
        <p:nvPicPr>
          <p:cNvPr id="94" name="Picture 93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306648" cy="381000"/>
          </a:xfrm>
          <a:prstGeom prst="rect">
            <a:avLst/>
          </a:prstGeom>
        </p:spPr>
      </p:pic>
      <p:pic>
        <p:nvPicPr>
          <p:cNvPr id="95" name="Picture 94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295400"/>
            <a:ext cx="306648" cy="381000"/>
          </a:xfrm>
          <a:prstGeom prst="rect">
            <a:avLst/>
          </a:prstGeom>
        </p:spPr>
      </p:pic>
      <p:pic>
        <p:nvPicPr>
          <p:cNvPr id="96" name="Picture 95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971800"/>
            <a:ext cx="306648" cy="381000"/>
          </a:xfrm>
          <a:prstGeom prst="rect">
            <a:avLst/>
          </a:prstGeom>
        </p:spPr>
      </p:pic>
      <p:pic>
        <p:nvPicPr>
          <p:cNvPr id="97" name="Picture 96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200400"/>
            <a:ext cx="306648" cy="381000"/>
          </a:xfrm>
          <a:prstGeom prst="rect">
            <a:avLst/>
          </a:prstGeom>
        </p:spPr>
      </p:pic>
      <p:pic>
        <p:nvPicPr>
          <p:cNvPr id="98" name="Picture 97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352800"/>
            <a:ext cx="306648" cy="381000"/>
          </a:xfrm>
          <a:prstGeom prst="rect">
            <a:avLst/>
          </a:prstGeom>
        </p:spPr>
      </p:pic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5105400"/>
            <a:ext cx="8293552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Capacity </a:t>
            </a:r>
            <a:r>
              <a:rPr lang="en-US" sz="2400" i="1" dirty="0" err="1" smtClean="0"/>
              <a:t>c</a:t>
            </a:r>
            <a:r>
              <a:rPr lang="en-US" sz="2400" i="1" baseline="-25000" dirty="0" err="1" smtClean="0"/>
              <a:t>e</a:t>
            </a:r>
            <a:r>
              <a:rPr lang="en-US" sz="2400" i="1" baseline="-25000" dirty="0"/>
              <a:t> </a:t>
            </a:r>
            <a:r>
              <a:rPr lang="en-US" sz="2400" i="1" dirty="0" smtClean="0"/>
              <a:t> </a:t>
            </a:r>
            <a:r>
              <a:rPr lang="en-US" sz="2400" dirty="0" smtClean="0"/>
              <a:t>bounds rate of outflow; rate of inflow is unbounded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Excess flow forms a queue on the edge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Queues - II</a:t>
            </a:r>
            <a:endParaRPr lang="en-US" dirty="0"/>
          </a:p>
        </p:txBody>
      </p:sp>
      <p:cxnSp>
        <p:nvCxnSpPr>
          <p:cNvPr id="36" name="Straight Connector 35"/>
          <p:cNvCxnSpPr>
            <a:stCxn id="39" idx="6"/>
            <a:endCxn id="43" idx="2"/>
          </p:cNvCxnSpPr>
          <p:nvPr/>
        </p:nvCxnSpPr>
        <p:spPr>
          <a:xfrm>
            <a:off x="1981200" y="278130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7526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6388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52418" y="2551545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3600" y="25146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43" name="Oval 42"/>
          <p:cNvSpPr/>
          <p:nvPr/>
        </p:nvSpPr>
        <p:spPr>
          <a:xfrm>
            <a:off x="28956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657600" y="1676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3" idx="7"/>
            <a:endCxn id="44" idx="3"/>
          </p:cNvCxnSpPr>
          <p:nvPr/>
        </p:nvCxnSpPr>
        <p:spPr>
          <a:xfrm rot="5400000" flipH="1" flipV="1">
            <a:off x="2976422" y="1985822"/>
            <a:ext cx="828956" cy="6003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8862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3" idx="5"/>
            <a:endCxn id="50" idx="2"/>
          </p:cNvCxnSpPr>
          <p:nvPr/>
        </p:nvCxnSpPr>
        <p:spPr>
          <a:xfrm rot="16200000" flipH="1">
            <a:off x="3300272" y="2652572"/>
            <a:ext cx="376378" cy="7954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8100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3" idx="1"/>
            <a:endCxn id="43" idx="4"/>
          </p:cNvCxnSpPr>
          <p:nvPr/>
        </p:nvCxnSpPr>
        <p:spPr>
          <a:xfrm rot="16200000" flipV="1">
            <a:off x="2952750" y="2952750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419600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44" idx="6"/>
            <a:endCxn id="55" idx="1"/>
          </p:cNvCxnSpPr>
          <p:nvPr/>
        </p:nvCxnSpPr>
        <p:spPr>
          <a:xfrm>
            <a:off x="3886200" y="1790700"/>
            <a:ext cx="566878" cy="452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0" idx="7"/>
            <a:endCxn id="55" idx="3"/>
          </p:cNvCxnSpPr>
          <p:nvPr/>
        </p:nvCxnSpPr>
        <p:spPr>
          <a:xfrm rot="5400000" flipH="1" flipV="1">
            <a:off x="3890822" y="2595422"/>
            <a:ext cx="752756" cy="3717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3" idx="0"/>
            <a:endCxn id="50" idx="4"/>
          </p:cNvCxnSpPr>
          <p:nvPr/>
        </p:nvCxnSpPr>
        <p:spPr>
          <a:xfrm rot="5400000" flipH="1" flipV="1">
            <a:off x="3733800" y="3543300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3" idx="7"/>
            <a:endCxn id="60" idx="2"/>
          </p:cNvCxnSpPr>
          <p:nvPr/>
        </p:nvCxnSpPr>
        <p:spPr>
          <a:xfrm rot="5400000" flipH="1" flipV="1">
            <a:off x="4290872" y="3257550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8768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60" idx="7"/>
            <a:endCxn id="40" idx="2"/>
          </p:cNvCxnSpPr>
          <p:nvPr/>
        </p:nvCxnSpPr>
        <p:spPr>
          <a:xfrm rot="5400000" flipH="1" flipV="1">
            <a:off x="4976672" y="2800350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5" idx="6"/>
            <a:endCxn id="40" idx="2"/>
          </p:cNvCxnSpPr>
          <p:nvPr/>
        </p:nvCxnSpPr>
        <p:spPr>
          <a:xfrm>
            <a:off x="4648200" y="2324100"/>
            <a:ext cx="9906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5" name="Picture 74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209800"/>
            <a:ext cx="306648" cy="381000"/>
          </a:xfrm>
          <a:prstGeom prst="rect">
            <a:avLst/>
          </a:prstGeom>
        </p:spPr>
      </p:pic>
      <p:grpSp>
        <p:nvGrpSpPr>
          <p:cNvPr id="76" name="Group 4"/>
          <p:cNvGrpSpPr>
            <a:grpSpLocks noChangeAspect="1"/>
          </p:cNvGrpSpPr>
          <p:nvPr/>
        </p:nvGrpSpPr>
        <p:grpSpPr bwMode="auto">
          <a:xfrm>
            <a:off x="1219200" y="2971800"/>
            <a:ext cx="306388" cy="381000"/>
            <a:chOff x="1248" y="1968"/>
            <a:chExt cx="193" cy="240"/>
          </a:xfrm>
        </p:grpSpPr>
        <p:sp>
          <p:nvSpPr>
            <p:cNvPr id="7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8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1366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1317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1302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1360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"/>
            <p:cNvSpPr>
              <a:spLocks/>
            </p:cNvSpPr>
            <p:nvPr/>
          </p:nvSpPr>
          <p:spPr bwMode="auto">
            <a:xfrm>
              <a:off x="1337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1248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3" name="Picture 92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447800"/>
            <a:ext cx="306648" cy="381000"/>
          </a:xfrm>
          <a:prstGeom prst="rect">
            <a:avLst/>
          </a:prstGeom>
        </p:spPr>
      </p:pic>
      <p:pic>
        <p:nvPicPr>
          <p:cNvPr id="94" name="Picture 93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306648" cy="381000"/>
          </a:xfrm>
          <a:prstGeom prst="rect">
            <a:avLst/>
          </a:prstGeom>
        </p:spPr>
      </p:pic>
      <p:pic>
        <p:nvPicPr>
          <p:cNvPr id="95" name="Picture 94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295400"/>
            <a:ext cx="306648" cy="381000"/>
          </a:xfrm>
          <a:prstGeom prst="rect">
            <a:avLst/>
          </a:prstGeom>
        </p:spPr>
      </p:pic>
      <p:pic>
        <p:nvPicPr>
          <p:cNvPr id="96" name="Picture 95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971800"/>
            <a:ext cx="306648" cy="381000"/>
          </a:xfrm>
          <a:prstGeom prst="rect">
            <a:avLst/>
          </a:prstGeom>
        </p:spPr>
      </p:pic>
      <p:pic>
        <p:nvPicPr>
          <p:cNvPr id="97" name="Picture 96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200400"/>
            <a:ext cx="306648" cy="381000"/>
          </a:xfrm>
          <a:prstGeom prst="rect">
            <a:avLst/>
          </a:prstGeom>
        </p:spPr>
      </p:pic>
      <p:pic>
        <p:nvPicPr>
          <p:cNvPr id="98" name="Picture 97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352800"/>
            <a:ext cx="306648" cy="381000"/>
          </a:xfrm>
          <a:prstGeom prst="rect">
            <a:avLst/>
          </a:prstGeom>
        </p:spPr>
      </p:pic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Queues - II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85801" y="4800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We assume that path chosen by each player is known</a:t>
            </a:r>
          </a:p>
        </p:txBody>
      </p:sp>
      <p:cxnSp>
        <p:nvCxnSpPr>
          <p:cNvPr id="36" name="Straight Connector 35"/>
          <p:cNvCxnSpPr>
            <a:stCxn id="39" idx="6"/>
            <a:endCxn id="43" idx="2"/>
          </p:cNvCxnSpPr>
          <p:nvPr/>
        </p:nvCxnSpPr>
        <p:spPr>
          <a:xfrm>
            <a:off x="1981200" y="278130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7526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638800" y="259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52418" y="2551545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3600" y="25146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43" name="Oval 42"/>
          <p:cNvSpPr/>
          <p:nvPr/>
        </p:nvSpPr>
        <p:spPr>
          <a:xfrm>
            <a:off x="28956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657600" y="1676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3" idx="7"/>
            <a:endCxn id="44" idx="3"/>
          </p:cNvCxnSpPr>
          <p:nvPr/>
        </p:nvCxnSpPr>
        <p:spPr>
          <a:xfrm rot="5400000" flipH="1" flipV="1">
            <a:off x="2976422" y="1985822"/>
            <a:ext cx="828956" cy="6003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886200" y="3124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3" idx="5"/>
            <a:endCxn id="50" idx="2"/>
          </p:cNvCxnSpPr>
          <p:nvPr/>
        </p:nvCxnSpPr>
        <p:spPr>
          <a:xfrm rot="16200000" flipH="1">
            <a:off x="3300272" y="2652572"/>
            <a:ext cx="376378" cy="7954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8100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3" idx="1"/>
            <a:endCxn id="43" idx="4"/>
          </p:cNvCxnSpPr>
          <p:nvPr/>
        </p:nvCxnSpPr>
        <p:spPr>
          <a:xfrm rot="16200000" flipV="1">
            <a:off x="2952750" y="2952750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419600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44" idx="6"/>
            <a:endCxn id="55" idx="1"/>
          </p:cNvCxnSpPr>
          <p:nvPr/>
        </p:nvCxnSpPr>
        <p:spPr>
          <a:xfrm>
            <a:off x="3886200" y="1790700"/>
            <a:ext cx="566878" cy="452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0" idx="7"/>
            <a:endCxn id="55" idx="3"/>
          </p:cNvCxnSpPr>
          <p:nvPr/>
        </p:nvCxnSpPr>
        <p:spPr>
          <a:xfrm rot="5400000" flipH="1" flipV="1">
            <a:off x="3890822" y="2595422"/>
            <a:ext cx="752756" cy="3717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3" idx="0"/>
            <a:endCxn id="50" idx="4"/>
          </p:cNvCxnSpPr>
          <p:nvPr/>
        </p:nvCxnSpPr>
        <p:spPr>
          <a:xfrm rot="5400000" flipH="1" flipV="1">
            <a:off x="3733800" y="3543300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3" idx="7"/>
            <a:endCxn id="60" idx="2"/>
          </p:cNvCxnSpPr>
          <p:nvPr/>
        </p:nvCxnSpPr>
        <p:spPr>
          <a:xfrm rot="5400000" flipH="1" flipV="1">
            <a:off x="4290872" y="3257550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8768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60" idx="7"/>
            <a:endCxn id="40" idx="2"/>
          </p:cNvCxnSpPr>
          <p:nvPr/>
        </p:nvCxnSpPr>
        <p:spPr>
          <a:xfrm rot="5400000" flipH="1" flipV="1">
            <a:off x="4976672" y="2800350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5" idx="6"/>
            <a:endCxn id="40" idx="2"/>
          </p:cNvCxnSpPr>
          <p:nvPr/>
        </p:nvCxnSpPr>
        <p:spPr>
          <a:xfrm>
            <a:off x="4648200" y="2324100"/>
            <a:ext cx="9906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5" name="Picture 74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828800"/>
            <a:ext cx="306648" cy="381000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343400" y="1752600"/>
            <a:ext cx="306388" cy="381000"/>
            <a:chOff x="1248" y="1968"/>
            <a:chExt cx="193" cy="240"/>
          </a:xfrm>
        </p:grpSpPr>
        <p:sp>
          <p:nvSpPr>
            <p:cNvPr id="7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8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1366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1317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1302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1360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"/>
            <p:cNvSpPr>
              <a:spLocks/>
            </p:cNvSpPr>
            <p:nvPr/>
          </p:nvSpPr>
          <p:spPr bwMode="auto">
            <a:xfrm>
              <a:off x="1337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1248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3" name="Picture 92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981200"/>
            <a:ext cx="306648" cy="381000"/>
          </a:xfrm>
          <a:prstGeom prst="rect">
            <a:avLst/>
          </a:prstGeom>
        </p:spPr>
      </p:pic>
      <p:pic>
        <p:nvPicPr>
          <p:cNvPr id="94" name="Picture 93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057400"/>
            <a:ext cx="306648" cy="381000"/>
          </a:xfrm>
          <a:prstGeom prst="rect">
            <a:avLst/>
          </a:prstGeom>
        </p:spPr>
      </p:pic>
      <p:pic>
        <p:nvPicPr>
          <p:cNvPr id="95" name="Picture 94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306648" cy="381000"/>
          </a:xfrm>
          <a:prstGeom prst="rect">
            <a:avLst/>
          </a:prstGeom>
        </p:spPr>
      </p:pic>
      <p:pic>
        <p:nvPicPr>
          <p:cNvPr id="96" name="Picture 95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971800"/>
            <a:ext cx="306648" cy="381000"/>
          </a:xfrm>
          <a:prstGeom prst="rect">
            <a:avLst/>
          </a:prstGeom>
        </p:spPr>
      </p:pic>
      <p:pic>
        <p:nvPicPr>
          <p:cNvPr id="97" name="Picture 96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200400"/>
            <a:ext cx="306648" cy="381000"/>
          </a:xfrm>
          <a:prstGeom prst="rect">
            <a:avLst/>
          </a:prstGeom>
        </p:spPr>
      </p:pic>
      <p:pic>
        <p:nvPicPr>
          <p:cNvPr id="98" name="Picture 97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352800"/>
            <a:ext cx="306648" cy="381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85800" y="5334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So each player can calculate queue on an edge at any time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Queues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 rot="5400000">
            <a:off x="3124200" y="2133600"/>
            <a:ext cx="838200" cy="2362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 rot="5400000">
            <a:off x="5372100" y="2679080"/>
            <a:ext cx="457200" cy="1295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24384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27432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4384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2, d = 2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53000" y="25908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1</a:t>
            </a:r>
            <a:endParaRPr lang="en-US" dirty="0" smtClean="0"/>
          </a:p>
        </p:txBody>
      </p:sp>
      <p:cxnSp>
        <p:nvCxnSpPr>
          <p:cNvPr id="30" name="Straight Connector 29"/>
          <p:cNvCxnSpPr>
            <a:endCxn id="4" idx="4"/>
          </p:cNvCxnSpPr>
          <p:nvPr/>
        </p:nvCxnSpPr>
        <p:spPr>
          <a:xfrm rot="5400000">
            <a:off x="3461991" y="3649702"/>
            <a:ext cx="165407" cy="2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276600" y="3124200"/>
            <a:ext cx="535248" cy="381000"/>
            <a:chOff x="3276600" y="3124200"/>
            <a:chExt cx="535248" cy="381000"/>
          </a:xfrm>
        </p:grpSpPr>
        <p:pic>
          <p:nvPicPr>
            <p:cNvPr id="33" name="Picture 32" descr="running_man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0" y="3124200"/>
              <a:ext cx="306648" cy="381000"/>
            </a:xfrm>
            <a:prstGeom prst="rect">
              <a:avLst/>
            </a:prstGeom>
          </p:spPr>
        </p:pic>
        <p:pic>
          <p:nvPicPr>
            <p:cNvPr id="34" name="Picture 33" descr="running_man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3124200"/>
              <a:ext cx="306648" cy="381000"/>
            </a:xfrm>
            <a:prstGeom prst="rect">
              <a:avLst/>
            </a:prstGeom>
          </p:spPr>
        </p:pic>
      </p:grpSp>
      <p:pic>
        <p:nvPicPr>
          <p:cNvPr id="45" name="Picture 44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124200"/>
            <a:ext cx="306648" cy="381000"/>
          </a:xfrm>
          <a:prstGeom prst="rect">
            <a:avLst/>
          </a:prstGeom>
        </p:spPr>
      </p:pic>
      <p:grpSp>
        <p:nvGrpSpPr>
          <p:cNvPr id="2" name="Group 48"/>
          <p:cNvGrpSpPr/>
          <p:nvPr/>
        </p:nvGrpSpPr>
        <p:grpSpPr>
          <a:xfrm>
            <a:off x="4849007" y="3735380"/>
            <a:ext cx="1355630" cy="917285"/>
            <a:chOff x="4849007" y="3735380"/>
            <a:chExt cx="1355630" cy="917285"/>
          </a:xfrm>
        </p:grpSpPr>
        <p:sp>
          <p:nvSpPr>
            <p:cNvPr id="47" name="Right Arrow 46"/>
            <p:cNvSpPr/>
            <p:nvPr/>
          </p:nvSpPr>
          <p:spPr>
            <a:xfrm rot="13771644">
              <a:off x="4796296" y="3788091"/>
              <a:ext cx="546579" cy="4411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81600" y="419100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Queue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85801" y="4800600"/>
            <a:ext cx="78486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Queues are time-varying</a:t>
            </a: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Assume: players know time taken along a path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752600" y="3124200"/>
            <a:ext cx="534988" cy="381000"/>
            <a:chOff x="1752600" y="3124200"/>
            <a:chExt cx="534988" cy="381000"/>
          </a:xfrm>
        </p:grpSpPr>
        <p:pic>
          <p:nvPicPr>
            <p:cNvPr id="46" name="Picture 45" descr="running_man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0" y="3124200"/>
              <a:ext cx="306648" cy="381000"/>
            </a:xfrm>
            <a:prstGeom prst="rect">
              <a:avLst/>
            </a:prstGeom>
          </p:spPr>
        </p:pic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1981200" y="3124200"/>
              <a:ext cx="306388" cy="381000"/>
              <a:chOff x="1248" y="1968"/>
              <a:chExt cx="193" cy="240"/>
            </a:xfrm>
          </p:grpSpPr>
          <p:sp>
            <p:nvSpPr>
              <p:cNvPr id="102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248" y="1968"/>
                <a:ext cx="193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1366" y="1968"/>
                <a:ext cx="58" cy="57"/>
              </a:xfrm>
              <a:custGeom>
                <a:avLst/>
                <a:gdLst/>
                <a:ahLst/>
                <a:cxnLst>
                  <a:cxn ang="0">
                    <a:pos x="428" y="426"/>
                  </a:cxn>
                  <a:cxn ang="0">
                    <a:pos x="479" y="308"/>
                  </a:cxn>
                  <a:cxn ang="0">
                    <a:pos x="506" y="195"/>
                  </a:cxn>
                  <a:cxn ang="0">
                    <a:pos x="479" y="104"/>
                  </a:cxn>
                  <a:cxn ang="0">
                    <a:pos x="397" y="27"/>
                  </a:cxn>
                  <a:cxn ang="0">
                    <a:pos x="298" y="0"/>
                  </a:cxn>
                  <a:cxn ang="0">
                    <a:pos x="164" y="52"/>
                  </a:cxn>
                  <a:cxn ang="0">
                    <a:pos x="78" y="157"/>
                  </a:cxn>
                  <a:cxn ang="0">
                    <a:pos x="25" y="287"/>
                  </a:cxn>
                  <a:cxn ang="0">
                    <a:pos x="8" y="378"/>
                  </a:cxn>
                  <a:cxn ang="0">
                    <a:pos x="0" y="481"/>
                  </a:cxn>
                  <a:cxn ang="0">
                    <a:pos x="8" y="555"/>
                  </a:cxn>
                  <a:cxn ang="0">
                    <a:pos x="38" y="611"/>
                  </a:cxn>
                  <a:cxn ang="0">
                    <a:pos x="116" y="624"/>
                  </a:cxn>
                  <a:cxn ang="0">
                    <a:pos x="207" y="611"/>
                  </a:cxn>
                  <a:cxn ang="0">
                    <a:pos x="294" y="560"/>
                  </a:cxn>
                  <a:cxn ang="0">
                    <a:pos x="372" y="520"/>
                  </a:cxn>
                  <a:cxn ang="0">
                    <a:pos x="402" y="491"/>
                  </a:cxn>
                  <a:cxn ang="0">
                    <a:pos x="597" y="533"/>
                  </a:cxn>
                  <a:cxn ang="0">
                    <a:pos x="645" y="529"/>
                  </a:cxn>
                  <a:cxn ang="0">
                    <a:pos x="645" y="481"/>
                  </a:cxn>
                  <a:cxn ang="0">
                    <a:pos x="428" y="426"/>
                  </a:cxn>
                </a:cxnLst>
                <a:rect l="0" t="0" r="r" b="b"/>
                <a:pathLst>
                  <a:path w="645" h="624">
                    <a:moveTo>
                      <a:pt x="428" y="426"/>
                    </a:moveTo>
                    <a:lnTo>
                      <a:pt x="479" y="308"/>
                    </a:lnTo>
                    <a:lnTo>
                      <a:pt x="506" y="195"/>
                    </a:lnTo>
                    <a:lnTo>
                      <a:pt x="479" y="104"/>
                    </a:lnTo>
                    <a:lnTo>
                      <a:pt x="397" y="27"/>
                    </a:lnTo>
                    <a:lnTo>
                      <a:pt x="298" y="0"/>
                    </a:lnTo>
                    <a:lnTo>
                      <a:pt x="164" y="52"/>
                    </a:lnTo>
                    <a:lnTo>
                      <a:pt x="78" y="157"/>
                    </a:lnTo>
                    <a:lnTo>
                      <a:pt x="25" y="287"/>
                    </a:lnTo>
                    <a:lnTo>
                      <a:pt x="8" y="378"/>
                    </a:lnTo>
                    <a:lnTo>
                      <a:pt x="0" y="481"/>
                    </a:lnTo>
                    <a:lnTo>
                      <a:pt x="8" y="555"/>
                    </a:lnTo>
                    <a:lnTo>
                      <a:pt x="38" y="611"/>
                    </a:lnTo>
                    <a:lnTo>
                      <a:pt x="116" y="624"/>
                    </a:lnTo>
                    <a:lnTo>
                      <a:pt x="207" y="611"/>
                    </a:lnTo>
                    <a:lnTo>
                      <a:pt x="294" y="560"/>
                    </a:lnTo>
                    <a:lnTo>
                      <a:pt x="372" y="520"/>
                    </a:lnTo>
                    <a:lnTo>
                      <a:pt x="402" y="491"/>
                    </a:lnTo>
                    <a:lnTo>
                      <a:pt x="597" y="533"/>
                    </a:lnTo>
                    <a:lnTo>
                      <a:pt x="645" y="529"/>
                    </a:lnTo>
                    <a:lnTo>
                      <a:pt x="645" y="481"/>
                    </a:lnTo>
                    <a:lnTo>
                      <a:pt x="428" y="42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1317" y="2036"/>
                <a:ext cx="63" cy="111"/>
              </a:xfrm>
              <a:custGeom>
                <a:avLst/>
                <a:gdLst/>
                <a:ahLst/>
                <a:cxnLst>
                  <a:cxn ang="0">
                    <a:pos x="233" y="181"/>
                  </a:cxn>
                  <a:cxn ang="0">
                    <a:pos x="321" y="91"/>
                  </a:cxn>
                  <a:cxn ang="0">
                    <a:pos x="463" y="4"/>
                  </a:cxn>
                  <a:cxn ang="0">
                    <a:pos x="529" y="0"/>
                  </a:cxn>
                  <a:cxn ang="0">
                    <a:pos x="645" y="38"/>
                  </a:cxn>
                  <a:cxn ang="0">
                    <a:pos x="697" y="95"/>
                  </a:cxn>
                  <a:cxn ang="0">
                    <a:pos x="697" y="181"/>
                  </a:cxn>
                  <a:cxn ang="0">
                    <a:pos x="611" y="341"/>
                  </a:cxn>
                  <a:cxn ang="0">
                    <a:pos x="515" y="467"/>
                  </a:cxn>
                  <a:cxn ang="0">
                    <a:pos x="476" y="571"/>
                  </a:cxn>
                  <a:cxn ang="0">
                    <a:pos x="450" y="692"/>
                  </a:cxn>
                  <a:cxn ang="0">
                    <a:pos x="476" y="809"/>
                  </a:cxn>
                  <a:cxn ang="0">
                    <a:pos x="502" y="921"/>
                  </a:cxn>
                  <a:cxn ang="0">
                    <a:pos x="502" y="1052"/>
                  </a:cxn>
                  <a:cxn ang="0">
                    <a:pos x="463" y="1129"/>
                  </a:cxn>
                  <a:cxn ang="0">
                    <a:pos x="376" y="1173"/>
                  </a:cxn>
                  <a:cxn ang="0">
                    <a:pos x="273" y="1221"/>
                  </a:cxn>
                  <a:cxn ang="0">
                    <a:pos x="178" y="1221"/>
                  </a:cxn>
                  <a:cxn ang="0">
                    <a:pos x="113" y="1186"/>
                  </a:cxn>
                  <a:cxn ang="0">
                    <a:pos x="25" y="1043"/>
                  </a:cxn>
                  <a:cxn ang="0">
                    <a:pos x="0" y="896"/>
                  </a:cxn>
                  <a:cxn ang="0">
                    <a:pos x="8" y="705"/>
                  </a:cxn>
                  <a:cxn ang="0">
                    <a:pos x="73" y="467"/>
                  </a:cxn>
                  <a:cxn ang="0">
                    <a:pos x="138" y="311"/>
                  </a:cxn>
                  <a:cxn ang="0">
                    <a:pos x="233" y="181"/>
                  </a:cxn>
                </a:cxnLst>
                <a:rect l="0" t="0" r="r" b="b"/>
                <a:pathLst>
                  <a:path w="697" h="1221">
                    <a:moveTo>
                      <a:pt x="233" y="181"/>
                    </a:moveTo>
                    <a:lnTo>
                      <a:pt x="321" y="91"/>
                    </a:lnTo>
                    <a:lnTo>
                      <a:pt x="463" y="4"/>
                    </a:lnTo>
                    <a:lnTo>
                      <a:pt x="529" y="0"/>
                    </a:lnTo>
                    <a:lnTo>
                      <a:pt x="645" y="38"/>
                    </a:lnTo>
                    <a:lnTo>
                      <a:pt x="697" y="95"/>
                    </a:lnTo>
                    <a:lnTo>
                      <a:pt x="697" y="181"/>
                    </a:lnTo>
                    <a:lnTo>
                      <a:pt x="611" y="341"/>
                    </a:lnTo>
                    <a:lnTo>
                      <a:pt x="515" y="467"/>
                    </a:lnTo>
                    <a:lnTo>
                      <a:pt x="476" y="571"/>
                    </a:lnTo>
                    <a:lnTo>
                      <a:pt x="450" y="692"/>
                    </a:lnTo>
                    <a:lnTo>
                      <a:pt x="476" y="809"/>
                    </a:lnTo>
                    <a:lnTo>
                      <a:pt x="502" y="921"/>
                    </a:lnTo>
                    <a:lnTo>
                      <a:pt x="502" y="1052"/>
                    </a:lnTo>
                    <a:lnTo>
                      <a:pt x="463" y="1129"/>
                    </a:lnTo>
                    <a:lnTo>
                      <a:pt x="376" y="1173"/>
                    </a:lnTo>
                    <a:lnTo>
                      <a:pt x="273" y="1221"/>
                    </a:lnTo>
                    <a:lnTo>
                      <a:pt x="178" y="1221"/>
                    </a:lnTo>
                    <a:lnTo>
                      <a:pt x="113" y="1186"/>
                    </a:lnTo>
                    <a:lnTo>
                      <a:pt x="25" y="1043"/>
                    </a:lnTo>
                    <a:lnTo>
                      <a:pt x="0" y="896"/>
                    </a:lnTo>
                    <a:lnTo>
                      <a:pt x="8" y="705"/>
                    </a:lnTo>
                    <a:lnTo>
                      <a:pt x="73" y="467"/>
                    </a:lnTo>
                    <a:lnTo>
                      <a:pt x="138" y="311"/>
                    </a:lnTo>
                    <a:lnTo>
                      <a:pt x="233" y="18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1302" y="2023"/>
                <a:ext cx="60" cy="70"/>
              </a:xfrm>
              <a:custGeom>
                <a:avLst/>
                <a:gdLst/>
                <a:ahLst/>
                <a:cxnLst>
                  <a:cxn ang="0">
                    <a:pos x="346" y="68"/>
                  </a:cxn>
                  <a:cxn ang="0">
                    <a:pos x="501" y="116"/>
                  </a:cxn>
                  <a:cxn ang="0">
                    <a:pos x="631" y="143"/>
                  </a:cxn>
                  <a:cxn ang="0">
                    <a:pos x="662" y="186"/>
                  </a:cxn>
                  <a:cxn ang="0">
                    <a:pos x="648" y="238"/>
                  </a:cxn>
                  <a:cxn ang="0">
                    <a:pos x="566" y="276"/>
                  </a:cxn>
                  <a:cxn ang="0">
                    <a:pos x="493" y="263"/>
                  </a:cxn>
                  <a:cxn ang="0">
                    <a:pos x="320" y="181"/>
                  </a:cxn>
                  <a:cxn ang="0">
                    <a:pos x="242" y="95"/>
                  </a:cxn>
                  <a:cxn ang="0">
                    <a:pos x="169" y="78"/>
                  </a:cxn>
                  <a:cxn ang="0">
                    <a:pos x="117" y="147"/>
                  </a:cxn>
                  <a:cxn ang="0">
                    <a:pos x="91" y="316"/>
                  </a:cxn>
                  <a:cxn ang="0">
                    <a:pos x="91" y="337"/>
                  </a:cxn>
                  <a:cxn ang="0">
                    <a:pos x="91" y="480"/>
                  </a:cxn>
                  <a:cxn ang="0">
                    <a:pos x="117" y="545"/>
                  </a:cxn>
                  <a:cxn ang="0">
                    <a:pos x="190" y="602"/>
                  </a:cxn>
                  <a:cxn ang="0">
                    <a:pos x="182" y="692"/>
                  </a:cxn>
                  <a:cxn ang="0">
                    <a:pos x="125" y="757"/>
                  </a:cxn>
                  <a:cxn ang="0">
                    <a:pos x="39" y="771"/>
                  </a:cxn>
                  <a:cxn ang="0">
                    <a:pos x="13" y="719"/>
                  </a:cxn>
                  <a:cxn ang="0">
                    <a:pos x="0" y="558"/>
                  </a:cxn>
                  <a:cxn ang="0">
                    <a:pos x="26" y="290"/>
                  </a:cxn>
                  <a:cxn ang="0">
                    <a:pos x="64" y="68"/>
                  </a:cxn>
                  <a:cxn ang="0">
                    <a:pos x="104" y="17"/>
                  </a:cxn>
                  <a:cxn ang="0">
                    <a:pos x="156" y="0"/>
                  </a:cxn>
                  <a:cxn ang="0">
                    <a:pos x="207" y="0"/>
                  </a:cxn>
                  <a:cxn ang="0">
                    <a:pos x="295" y="43"/>
                  </a:cxn>
                  <a:cxn ang="0">
                    <a:pos x="346" y="68"/>
                  </a:cxn>
                </a:cxnLst>
                <a:rect l="0" t="0" r="r" b="b"/>
                <a:pathLst>
                  <a:path w="662" h="771">
                    <a:moveTo>
                      <a:pt x="346" y="68"/>
                    </a:moveTo>
                    <a:lnTo>
                      <a:pt x="501" y="116"/>
                    </a:lnTo>
                    <a:lnTo>
                      <a:pt x="631" y="143"/>
                    </a:lnTo>
                    <a:lnTo>
                      <a:pt x="662" y="186"/>
                    </a:lnTo>
                    <a:lnTo>
                      <a:pt x="648" y="238"/>
                    </a:lnTo>
                    <a:lnTo>
                      <a:pt x="566" y="276"/>
                    </a:lnTo>
                    <a:lnTo>
                      <a:pt x="493" y="263"/>
                    </a:lnTo>
                    <a:lnTo>
                      <a:pt x="320" y="181"/>
                    </a:lnTo>
                    <a:lnTo>
                      <a:pt x="242" y="95"/>
                    </a:lnTo>
                    <a:lnTo>
                      <a:pt x="169" y="78"/>
                    </a:lnTo>
                    <a:lnTo>
                      <a:pt x="117" y="147"/>
                    </a:lnTo>
                    <a:lnTo>
                      <a:pt x="91" y="316"/>
                    </a:lnTo>
                    <a:lnTo>
                      <a:pt x="91" y="337"/>
                    </a:lnTo>
                    <a:lnTo>
                      <a:pt x="91" y="480"/>
                    </a:lnTo>
                    <a:lnTo>
                      <a:pt x="117" y="545"/>
                    </a:lnTo>
                    <a:lnTo>
                      <a:pt x="190" y="602"/>
                    </a:lnTo>
                    <a:lnTo>
                      <a:pt x="182" y="692"/>
                    </a:lnTo>
                    <a:lnTo>
                      <a:pt x="125" y="757"/>
                    </a:lnTo>
                    <a:lnTo>
                      <a:pt x="39" y="771"/>
                    </a:lnTo>
                    <a:lnTo>
                      <a:pt x="13" y="719"/>
                    </a:lnTo>
                    <a:lnTo>
                      <a:pt x="0" y="558"/>
                    </a:lnTo>
                    <a:lnTo>
                      <a:pt x="26" y="290"/>
                    </a:lnTo>
                    <a:lnTo>
                      <a:pt x="64" y="68"/>
                    </a:lnTo>
                    <a:lnTo>
                      <a:pt x="104" y="17"/>
                    </a:lnTo>
                    <a:lnTo>
                      <a:pt x="156" y="0"/>
                    </a:lnTo>
                    <a:lnTo>
                      <a:pt x="207" y="0"/>
                    </a:lnTo>
                    <a:lnTo>
                      <a:pt x="295" y="43"/>
                    </a:lnTo>
                    <a:lnTo>
                      <a:pt x="346" y="6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1360" y="2046"/>
                <a:ext cx="81" cy="5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39"/>
                  </a:cxn>
                  <a:cxn ang="0">
                    <a:pos x="56" y="0"/>
                  </a:cxn>
                  <a:cxn ang="0">
                    <a:pos x="116" y="5"/>
                  </a:cxn>
                  <a:cxn ang="0">
                    <a:pos x="156" y="95"/>
                  </a:cxn>
                  <a:cxn ang="0">
                    <a:pos x="169" y="226"/>
                  </a:cxn>
                  <a:cxn ang="0">
                    <a:pos x="225" y="381"/>
                  </a:cxn>
                  <a:cxn ang="0">
                    <a:pos x="290" y="494"/>
                  </a:cxn>
                  <a:cxn ang="0">
                    <a:pos x="364" y="533"/>
                  </a:cxn>
                  <a:cxn ang="0">
                    <a:pos x="433" y="520"/>
                  </a:cxn>
                  <a:cxn ang="0">
                    <a:pos x="507" y="459"/>
                  </a:cxn>
                  <a:cxn ang="0">
                    <a:pos x="641" y="343"/>
                  </a:cxn>
                  <a:cxn ang="0">
                    <a:pos x="714" y="238"/>
                  </a:cxn>
                  <a:cxn ang="0">
                    <a:pos x="714" y="182"/>
                  </a:cxn>
                  <a:cxn ang="0">
                    <a:pos x="693" y="135"/>
                  </a:cxn>
                  <a:cxn ang="0">
                    <a:pos x="740" y="52"/>
                  </a:cxn>
                  <a:cxn ang="0">
                    <a:pos x="809" y="13"/>
                  </a:cxn>
                  <a:cxn ang="0">
                    <a:pos x="870" y="43"/>
                  </a:cxn>
                  <a:cxn ang="0">
                    <a:pos x="888" y="104"/>
                  </a:cxn>
                  <a:cxn ang="0">
                    <a:pos x="836" y="238"/>
                  </a:cxn>
                  <a:cxn ang="0">
                    <a:pos x="662" y="434"/>
                  </a:cxn>
                  <a:cxn ang="0">
                    <a:pos x="467" y="585"/>
                  </a:cxn>
                  <a:cxn ang="0">
                    <a:pos x="351" y="603"/>
                  </a:cxn>
                  <a:cxn ang="0">
                    <a:pos x="251" y="576"/>
                  </a:cxn>
                  <a:cxn ang="0">
                    <a:pos x="169" y="459"/>
                  </a:cxn>
                  <a:cxn ang="0">
                    <a:pos x="91" y="316"/>
                  </a:cxn>
                  <a:cxn ang="0">
                    <a:pos x="30" y="213"/>
                  </a:cxn>
                  <a:cxn ang="0">
                    <a:pos x="0" y="130"/>
                  </a:cxn>
                </a:cxnLst>
                <a:rect l="0" t="0" r="r" b="b"/>
                <a:pathLst>
                  <a:path w="888" h="603">
                    <a:moveTo>
                      <a:pt x="0" y="130"/>
                    </a:moveTo>
                    <a:lnTo>
                      <a:pt x="0" y="39"/>
                    </a:lnTo>
                    <a:lnTo>
                      <a:pt x="56" y="0"/>
                    </a:lnTo>
                    <a:lnTo>
                      <a:pt x="116" y="5"/>
                    </a:lnTo>
                    <a:lnTo>
                      <a:pt x="156" y="95"/>
                    </a:lnTo>
                    <a:lnTo>
                      <a:pt x="169" y="226"/>
                    </a:lnTo>
                    <a:lnTo>
                      <a:pt x="225" y="381"/>
                    </a:lnTo>
                    <a:lnTo>
                      <a:pt x="290" y="494"/>
                    </a:lnTo>
                    <a:lnTo>
                      <a:pt x="364" y="533"/>
                    </a:lnTo>
                    <a:lnTo>
                      <a:pt x="433" y="520"/>
                    </a:lnTo>
                    <a:lnTo>
                      <a:pt x="507" y="459"/>
                    </a:lnTo>
                    <a:lnTo>
                      <a:pt x="641" y="343"/>
                    </a:lnTo>
                    <a:lnTo>
                      <a:pt x="714" y="238"/>
                    </a:lnTo>
                    <a:lnTo>
                      <a:pt x="714" y="182"/>
                    </a:lnTo>
                    <a:lnTo>
                      <a:pt x="693" y="135"/>
                    </a:lnTo>
                    <a:lnTo>
                      <a:pt x="740" y="52"/>
                    </a:lnTo>
                    <a:lnTo>
                      <a:pt x="809" y="13"/>
                    </a:lnTo>
                    <a:lnTo>
                      <a:pt x="870" y="43"/>
                    </a:lnTo>
                    <a:lnTo>
                      <a:pt x="888" y="104"/>
                    </a:lnTo>
                    <a:lnTo>
                      <a:pt x="836" y="238"/>
                    </a:lnTo>
                    <a:lnTo>
                      <a:pt x="662" y="434"/>
                    </a:lnTo>
                    <a:lnTo>
                      <a:pt x="467" y="585"/>
                    </a:lnTo>
                    <a:lnTo>
                      <a:pt x="351" y="603"/>
                    </a:lnTo>
                    <a:lnTo>
                      <a:pt x="251" y="576"/>
                    </a:lnTo>
                    <a:lnTo>
                      <a:pt x="169" y="459"/>
                    </a:lnTo>
                    <a:lnTo>
                      <a:pt x="91" y="316"/>
                    </a:lnTo>
                    <a:lnTo>
                      <a:pt x="30" y="213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1337" y="2125"/>
                <a:ext cx="80" cy="83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73" y="0"/>
                  </a:cxn>
                  <a:cxn ang="0">
                    <a:pos x="181" y="0"/>
                  </a:cxn>
                  <a:cxn ang="0">
                    <a:pos x="384" y="21"/>
                  </a:cxn>
                  <a:cxn ang="0">
                    <a:pos x="623" y="34"/>
                  </a:cxn>
                  <a:cxn ang="0">
                    <a:pos x="714" y="74"/>
                  </a:cxn>
                  <a:cxn ang="0">
                    <a:pos x="753" y="125"/>
                  </a:cxn>
                  <a:cxn ang="0">
                    <a:pos x="762" y="203"/>
                  </a:cxn>
                  <a:cxn ang="0">
                    <a:pos x="735" y="286"/>
                  </a:cxn>
                  <a:cxn ang="0">
                    <a:pos x="661" y="411"/>
                  </a:cxn>
                  <a:cxn ang="0">
                    <a:pos x="566" y="515"/>
                  </a:cxn>
                  <a:cxn ang="0">
                    <a:pos x="493" y="610"/>
                  </a:cxn>
                  <a:cxn ang="0">
                    <a:pos x="462" y="684"/>
                  </a:cxn>
                  <a:cxn ang="0">
                    <a:pos x="441" y="736"/>
                  </a:cxn>
                  <a:cxn ang="0">
                    <a:pos x="449" y="776"/>
                  </a:cxn>
                  <a:cxn ang="0">
                    <a:pos x="454" y="801"/>
                  </a:cxn>
                  <a:cxn ang="0">
                    <a:pos x="541" y="801"/>
                  </a:cxn>
                  <a:cxn ang="0">
                    <a:pos x="675" y="780"/>
                  </a:cxn>
                  <a:cxn ang="0">
                    <a:pos x="762" y="780"/>
                  </a:cxn>
                  <a:cxn ang="0">
                    <a:pos x="852" y="814"/>
                  </a:cxn>
                  <a:cxn ang="0">
                    <a:pos x="879" y="858"/>
                  </a:cxn>
                  <a:cxn ang="0">
                    <a:pos x="852" y="896"/>
                  </a:cxn>
                  <a:cxn ang="0">
                    <a:pos x="814" y="910"/>
                  </a:cxn>
                  <a:cxn ang="0">
                    <a:pos x="753" y="892"/>
                  </a:cxn>
                  <a:cxn ang="0">
                    <a:pos x="670" y="845"/>
                  </a:cxn>
                  <a:cxn ang="0">
                    <a:pos x="584" y="853"/>
                  </a:cxn>
                  <a:cxn ang="0">
                    <a:pos x="441" y="879"/>
                  </a:cxn>
                  <a:cxn ang="0">
                    <a:pos x="397" y="870"/>
                  </a:cxn>
                  <a:cxn ang="0">
                    <a:pos x="376" y="841"/>
                  </a:cxn>
                  <a:cxn ang="0">
                    <a:pos x="376" y="766"/>
                  </a:cxn>
                  <a:cxn ang="0">
                    <a:pos x="376" y="662"/>
                  </a:cxn>
                  <a:cxn ang="0">
                    <a:pos x="436" y="585"/>
                  </a:cxn>
                  <a:cxn ang="0">
                    <a:pos x="527" y="467"/>
                  </a:cxn>
                  <a:cxn ang="0">
                    <a:pos x="605" y="364"/>
                  </a:cxn>
                  <a:cxn ang="0">
                    <a:pos x="657" y="286"/>
                  </a:cxn>
                  <a:cxn ang="0">
                    <a:pos x="684" y="217"/>
                  </a:cxn>
                  <a:cxn ang="0">
                    <a:pos x="670" y="177"/>
                  </a:cxn>
                  <a:cxn ang="0">
                    <a:pos x="636" y="129"/>
                  </a:cxn>
                  <a:cxn ang="0">
                    <a:pos x="584" y="116"/>
                  </a:cxn>
                  <a:cxn ang="0">
                    <a:pos x="527" y="116"/>
                  </a:cxn>
                  <a:cxn ang="0">
                    <a:pos x="401" y="116"/>
                  </a:cxn>
                  <a:cxn ang="0">
                    <a:pos x="216" y="152"/>
                  </a:cxn>
                  <a:cxn ang="0">
                    <a:pos x="77" y="164"/>
                  </a:cxn>
                  <a:cxn ang="0">
                    <a:pos x="21" y="152"/>
                  </a:cxn>
                  <a:cxn ang="0">
                    <a:pos x="0" y="129"/>
                  </a:cxn>
                  <a:cxn ang="0">
                    <a:pos x="0" y="86"/>
                  </a:cxn>
                </a:cxnLst>
                <a:rect l="0" t="0" r="r" b="b"/>
                <a:pathLst>
                  <a:path w="879" h="910">
                    <a:moveTo>
                      <a:pt x="0" y="86"/>
                    </a:moveTo>
                    <a:lnTo>
                      <a:pt x="73" y="0"/>
                    </a:lnTo>
                    <a:lnTo>
                      <a:pt x="181" y="0"/>
                    </a:lnTo>
                    <a:lnTo>
                      <a:pt x="384" y="21"/>
                    </a:lnTo>
                    <a:lnTo>
                      <a:pt x="623" y="34"/>
                    </a:lnTo>
                    <a:lnTo>
                      <a:pt x="714" y="74"/>
                    </a:lnTo>
                    <a:lnTo>
                      <a:pt x="753" y="125"/>
                    </a:lnTo>
                    <a:lnTo>
                      <a:pt x="762" y="203"/>
                    </a:lnTo>
                    <a:lnTo>
                      <a:pt x="735" y="286"/>
                    </a:lnTo>
                    <a:lnTo>
                      <a:pt x="661" y="411"/>
                    </a:lnTo>
                    <a:lnTo>
                      <a:pt x="566" y="515"/>
                    </a:lnTo>
                    <a:lnTo>
                      <a:pt x="493" y="610"/>
                    </a:lnTo>
                    <a:lnTo>
                      <a:pt x="462" y="684"/>
                    </a:lnTo>
                    <a:lnTo>
                      <a:pt x="441" y="736"/>
                    </a:lnTo>
                    <a:lnTo>
                      <a:pt x="449" y="776"/>
                    </a:lnTo>
                    <a:lnTo>
                      <a:pt x="454" y="801"/>
                    </a:lnTo>
                    <a:lnTo>
                      <a:pt x="541" y="801"/>
                    </a:lnTo>
                    <a:lnTo>
                      <a:pt x="675" y="780"/>
                    </a:lnTo>
                    <a:lnTo>
                      <a:pt x="762" y="780"/>
                    </a:lnTo>
                    <a:lnTo>
                      <a:pt x="852" y="814"/>
                    </a:lnTo>
                    <a:lnTo>
                      <a:pt x="879" y="858"/>
                    </a:lnTo>
                    <a:lnTo>
                      <a:pt x="852" y="896"/>
                    </a:lnTo>
                    <a:lnTo>
                      <a:pt x="814" y="910"/>
                    </a:lnTo>
                    <a:lnTo>
                      <a:pt x="753" y="892"/>
                    </a:lnTo>
                    <a:lnTo>
                      <a:pt x="670" y="845"/>
                    </a:lnTo>
                    <a:lnTo>
                      <a:pt x="584" y="853"/>
                    </a:lnTo>
                    <a:lnTo>
                      <a:pt x="441" y="879"/>
                    </a:lnTo>
                    <a:lnTo>
                      <a:pt x="397" y="870"/>
                    </a:lnTo>
                    <a:lnTo>
                      <a:pt x="376" y="841"/>
                    </a:lnTo>
                    <a:lnTo>
                      <a:pt x="376" y="766"/>
                    </a:lnTo>
                    <a:lnTo>
                      <a:pt x="376" y="662"/>
                    </a:lnTo>
                    <a:lnTo>
                      <a:pt x="436" y="585"/>
                    </a:lnTo>
                    <a:lnTo>
                      <a:pt x="527" y="467"/>
                    </a:lnTo>
                    <a:lnTo>
                      <a:pt x="605" y="364"/>
                    </a:lnTo>
                    <a:lnTo>
                      <a:pt x="657" y="286"/>
                    </a:lnTo>
                    <a:lnTo>
                      <a:pt x="684" y="217"/>
                    </a:lnTo>
                    <a:lnTo>
                      <a:pt x="670" y="177"/>
                    </a:lnTo>
                    <a:lnTo>
                      <a:pt x="636" y="129"/>
                    </a:lnTo>
                    <a:lnTo>
                      <a:pt x="584" y="116"/>
                    </a:lnTo>
                    <a:lnTo>
                      <a:pt x="527" y="116"/>
                    </a:lnTo>
                    <a:lnTo>
                      <a:pt x="401" y="116"/>
                    </a:lnTo>
                    <a:lnTo>
                      <a:pt x="216" y="152"/>
                    </a:lnTo>
                    <a:lnTo>
                      <a:pt x="77" y="164"/>
                    </a:lnTo>
                    <a:lnTo>
                      <a:pt x="21" y="152"/>
                    </a:lnTo>
                    <a:lnTo>
                      <a:pt x="0" y="129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1248" y="2110"/>
                <a:ext cx="102" cy="79"/>
              </a:xfrm>
              <a:custGeom>
                <a:avLst/>
                <a:gdLst/>
                <a:ahLst/>
                <a:cxnLst>
                  <a:cxn ang="0">
                    <a:pos x="909" y="360"/>
                  </a:cxn>
                  <a:cxn ang="0">
                    <a:pos x="926" y="247"/>
                  </a:cxn>
                  <a:cxn ang="0">
                    <a:pos x="991" y="204"/>
                  </a:cxn>
                  <a:cxn ang="0">
                    <a:pos x="1069" y="195"/>
                  </a:cxn>
                  <a:cxn ang="0">
                    <a:pos x="1117" y="247"/>
                  </a:cxn>
                  <a:cxn ang="0">
                    <a:pos x="1096" y="347"/>
                  </a:cxn>
                  <a:cxn ang="0">
                    <a:pos x="1052" y="482"/>
                  </a:cxn>
                  <a:cxn ang="0">
                    <a:pos x="966" y="633"/>
                  </a:cxn>
                  <a:cxn ang="0">
                    <a:pos x="857" y="763"/>
                  </a:cxn>
                  <a:cxn ang="0">
                    <a:pos x="766" y="832"/>
                  </a:cxn>
                  <a:cxn ang="0">
                    <a:pos x="667" y="868"/>
                  </a:cxn>
                  <a:cxn ang="0">
                    <a:pos x="571" y="854"/>
                  </a:cxn>
                  <a:cxn ang="0">
                    <a:pos x="498" y="815"/>
                  </a:cxn>
                  <a:cxn ang="0">
                    <a:pos x="472" y="750"/>
                  </a:cxn>
                  <a:cxn ang="0">
                    <a:pos x="441" y="637"/>
                  </a:cxn>
                  <a:cxn ang="0">
                    <a:pos x="407" y="429"/>
                  </a:cxn>
                  <a:cxn ang="0">
                    <a:pos x="380" y="286"/>
                  </a:cxn>
                  <a:cxn ang="0">
                    <a:pos x="380" y="117"/>
                  </a:cxn>
                  <a:cxn ang="0">
                    <a:pos x="363" y="87"/>
                  </a:cxn>
                  <a:cxn ang="0">
                    <a:pos x="311" y="78"/>
                  </a:cxn>
                  <a:cxn ang="0">
                    <a:pos x="252" y="125"/>
                  </a:cxn>
                  <a:cxn ang="0">
                    <a:pos x="195" y="204"/>
                  </a:cxn>
                  <a:cxn ang="0">
                    <a:pos x="130" y="247"/>
                  </a:cxn>
                  <a:cxn ang="0">
                    <a:pos x="30" y="247"/>
                  </a:cxn>
                  <a:cxn ang="0">
                    <a:pos x="0" y="221"/>
                  </a:cxn>
                  <a:cxn ang="0">
                    <a:pos x="0" y="178"/>
                  </a:cxn>
                  <a:cxn ang="0">
                    <a:pos x="44" y="139"/>
                  </a:cxn>
                  <a:cxn ang="0">
                    <a:pos x="91" y="152"/>
                  </a:cxn>
                  <a:cxn ang="0">
                    <a:pos x="134" y="143"/>
                  </a:cxn>
                  <a:cxn ang="0">
                    <a:pos x="212" y="87"/>
                  </a:cxn>
                  <a:cxn ang="0">
                    <a:pos x="290" y="26"/>
                  </a:cxn>
                  <a:cxn ang="0">
                    <a:pos x="363" y="9"/>
                  </a:cxn>
                  <a:cxn ang="0">
                    <a:pos x="468" y="0"/>
                  </a:cxn>
                  <a:cxn ang="0">
                    <a:pos x="472" y="47"/>
                  </a:cxn>
                  <a:cxn ang="0">
                    <a:pos x="445" y="100"/>
                  </a:cxn>
                  <a:cxn ang="0">
                    <a:pos x="441" y="234"/>
                  </a:cxn>
                  <a:cxn ang="0">
                    <a:pos x="472" y="412"/>
                  </a:cxn>
                  <a:cxn ang="0">
                    <a:pos x="519" y="585"/>
                  </a:cxn>
                  <a:cxn ang="0">
                    <a:pos x="563" y="690"/>
                  </a:cxn>
                  <a:cxn ang="0">
                    <a:pos x="628" y="738"/>
                  </a:cxn>
                  <a:cxn ang="0">
                    <a:pos x="693" y="738"/>
                  </a:cxn>
                  <a:cxn ang="0">
                    <a:pos x="758" y="690"/>
                  </a:cxn>
                  <a:cxn ang="0">
                    <a:pos x="844" y="581"/>
                  </a:cxn>
                  <a:cxn ang="0">
                    <a:pos x="901" y="425"/>
                  </a:cxn>
                  <a:cxn ang="0">
                    <a:pos x="909" y="360"/>
                  </a:cxn>
                </a:cxnLst>
                <a:rect l="0" t="0" r="r" b="b"/>
                <a:pathLst>
                  <a:path w="1117" h="868">
                    <a:moveTo>
                      <a:pt x="909" y="360"/>
                    </a:moveTo>
                    <a:lnTo>
                      <a:pt x="926" y="247"/>
                    </a:lnTo>
                    <a:lnTo>
                      <a:pt x="991" y="204"/>
                    </a:lnTo>
                    <a:lnTo>
                      <a:pt x="1069" y="195"/>
                    </a:lnTo>
                    <a:lnTo>
                      <a:pt x="1117" y="247"/>
                    </a:lnTo>
                    <a:lnTo>
                      <a:pt x="1096" y="347"/>
                    </a:lnTo>
                    <a:lnTo>
                      <a:pt x="1052" y="482"/>
                    </a:lnTo>
                    <a:lnTo>
                      <a:pt x="966" y="633"/>
                    </a:lnTo>
                    <a:lnTo>
                      <a:pt x="857" y="763"/>
                    </a:lnTo>
                    <a:lnTo>
                      <a:pt x="766" y="832"/>
                    </a:lnTo>
                    <a:lnTo>
                      <a:pt x="667" y="868"/>
                    </a:lnTo>
                    <a:lnTo>
                      <a:pt x="571" y="854"/>
                    </a:lnTo>
                    <a:lnTo>
                      <a:pt x="498" y="815"/>
                    </a:lnTo>
                    <a:lnTo>
                      <a:pt x="472" y="750"/>
                    </a:lnTo>
                    <a:lnTo>
                      <a:pt x="441" y="637"/>
                    </a:lnTo>
                    <a:lnTo>
                      <a:pt x="407" y="429"/>
                    </a:lnTo>
                    <a:lnTo>
                      <a:pt x="380" y="286"/>
                    </a:lnTo>
                    <a:lnTo>
                      <a:pt x="380" y="117"/>
                    </a:lnTo>
                    <a:lnTo>
                      <a:pt x="363" y="87"/>
                    </a:lnTo>
                    <a:lnTo>
                      <a:pt x="311" y="78"/>
                    </a:lnTo>
                    <a:lnTo>
                      <a:pt x="252" y="125"/>
                    </a:lnTo>
                    <a:lnTo>
                      <a:pt x="195" y="204"/>
                    </a:lnTo>
                    <a:lnTo>
                      <a:pt x="130" y="247"/>
                    </a:lnTo>
                    <a:lnTo>
                      <a:pt x="30" y="247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44" y="139"/>
                    </a:lnTo>
                    <a:lnTo>
                      <a:pt x="91" y="152"/>
                    </a:lnTo>
                    <a:lnTo>
                      <a:pt x="134" y="143"/>
                    </a:lnTo>
                    <a:lnTo>
                      <a:pt x="212" y="87"/>
                    </a:lnTo>
                    <a:lnTo>
                      <a:pt x="290" y="26"/>
                    </a:lnTo>
                    <a:lnTo>
                      <a:pt x="363" y="9"/>
                    </a:lnTo>
                    <a:lnTo>
                      <a:pt x="468" y="0"/>
                    </a:lnTo>
                    <a:lnTo>
                      <a:pt x="472" y="47"/>
                    </a:lnTo>
                    <a:lnTo>
                      <a:pt x="445" y="100"/>
                    </a:lnTo>
                    <a:lnTo>
                      <a:pt x="441" y="234"/>
                    </a:lnTo>
                    <a:lnTo>
                      <a:pt x="472" y="412"/>
                    </a:lnTo>
                    <a:lnTo>
                      <a:pt x="519" y="585"/>
                    </a:lnTo>
                    <a:lnTo>
                      <a:pt x="563" y="690"/>
                    </a:lnTo>
                    <a:lnTo>
                      <a:pt x="628" y="738"/>
                    </a:lnTo>
                    <a:lnTo>
                      <a:pt x="693" y="738"/>
                    </a:lnTo>
                    <a:lnTo>
                      <a:pt x="758" y="690"/>
                    </a:lnTo>
                    <a:lnTo>
                      <a:pt x="844" y="581"/>
                    </a:lnTo>
                    <a:lnTo>
                      <a:pt x="901" y="425"/>
                    </a:lnTo>
                    <a:lnTo>
                      <a:pt x="909" y="36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13"/>
          <p:cNvGrpSpPr>
            <a:grpSpLocks noChangeAspect="1"/>
          </p:cNvGrpSpPr>
          <p:nvPr/>
        </p:nvGrpSpPr>
        <p:grpSpPr bwMode="auto">
          <a:xfrm>
            <a:off x="4648200" y="3124200"/>
            <a:ext cx="306388" cy="381000"/>
            <a:chOff x="3072" y="1968"/>
            <a:chExt cx="193" cy="240"/>
          </a:xfrm>
        </p:grpSpPr>
        <p:sp>
          <p:nvSpPr>
            <p:cNvPr id="103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072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190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141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126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184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61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072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8353E-6 L 0.10694 -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3.78353E-6 L 0.16667 3.7835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Anarchy</a:t>
            </a:r>
            <a:endParaRPr lang="en-US" dirty="0"/>
          </a:p>
        </p:txBody>
      </p:sp>
      <p:pic>
        <p:nvPicPr>
          <p:cNvPr id="26" name="Picture 25" descr="trafficco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86000"/>
            <a:ext cx="741406" cy="914400"/>
          </a:xfrm>
          <a:prstGeom prst="rect">
            <a:avLst/>
          </a:prstGeom>
        </p:spPr>
      </p:pic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76400" y="4114800"/>
            <a:ext cx="457200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362200"/>
            <a:ext cx="457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733800"/>
            <a:ext cx="4572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0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438400"/>
            <a:ext cx="5334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2" name="Picture 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3429000"/>
            <a:ext cx="5334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3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236220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4" name="Picture 18" descr="cartoon-car-re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2438400"/>
            <a:ext cx="45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19" descr="cartoon-car-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23622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18" descr="cartoon-car-re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2438400"/>
            <a:ext cx="45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590800"/>
            <a:ext cx="5334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8" name="Picture 19" descr="cartoon-car-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22860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590800"/>
            <a:ext cx="457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0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" name="Picture 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2819400"/>
            <a:ext cx="5334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2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200400"/>
            <a:ext cx="4572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2800" y="3429000"/>
            <a:ext cx="457200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" name="Picture 70" descr="blueca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66800" y="2819400"/>
            <a:ext cx="685800" cy="297833"/>
          </a:xfrm>
          <a:prstGeom prst="rect">
            <a:avLst/>
          </a:prstGeom>
        </p:spPr>
      </p:pic>
      <p:pic>
        <p:nvPicPr>
          <p:cNvPr id="72" name="Picture 71" descr="ca3 - Cop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90800" y="2819400"/>
            <a:ext cx="609600" cy="293511"/>
          </a:xfrm>
          <a:prstGeom prst="rect">
            <a:avLst/>
          </a:prstGeom>
        </p:spPr>
      </p:pic>
      <p:pic>
        <p:nvPicPr>
          <p:cNvPr id="73" name="Picture 72" descr="ca4 - Copy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57600" y="2438400"/>
            <a:ext cx="600222" cy="304800"/>
          </a:xfrm>
          <a:prstGeom prst="rect">
            <a:avLst/>
          </a:prstGeom>
        </p:spPr>
      </p:pic>
      <p:pic>
        <p:nvPicPr>
          <p:cNvPr id="74" name="Picture 73" descr="ca5 - Copy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00400" y="2819400"/>
            <a:ext cx="457200" cy="265340"/>
          </a:xfrm>
          <a:prstGeom prst="rect">
            <a:avLst/>
          </a:prstGeom>
        </p:spPr>
      </p:pic>
      <p:pic>
        <p:nvPicPr>
          <p:cNvPr id="75" name="Picture 74" descr="ca8 - Copy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09800" y="3810000"/>
            <a:ext cx="692835" cy="228600"/>
          </a:xfrm>
          <a:prstGeom prst="rect">
            <a:avLst/>
          </a:prstGeom>
        </p:spPr>
      </p:pic>
      <p:pic>
        <p:nvPicPr>
          <p:cNvPr id="76" name="Picture 75" descr="car1 - Cop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57600" y="2895600"/>
            <a:ext cx="609600" cy="281510"/>
          </a:xfrm>
          <a:prstGeom prst="rect">
            <a:avLst/>
          </a:prstGeom>
        </p:spPr>
      </p:pic>
      <p:pic>
        <p:nvPicPr>
          <p:cNvPr id="77" name="Picture 76" descr="CarGames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2286000" y="3429000"/>
            <a:ext cx="533400" cy="28448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724400" y="2209800"/>
            <a:ext cx="44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vs</a:t>
            </a:r>
            <a:endParaRPr lang="en-US" sz="2400" dirty="0" smtClean="0"/>
          </a:p>
        </p:txBody>
      </p:sp>
      <p:pic>
        <p:nvPicPr>
          <p:cNvPr id="79" name="Picture 78" descr="ca8 - Copy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00800" y="3581400"/>
            <a:ext cx="692835" cy="228600"/>
          </a:xfrm>
          <a:prstGeom prst="rect">
            <a:avLst/>
          </a:prstGeom>
        </p:spPr>
      </p:pic>
      <p:pic>
        <p:nvPicPr>
          <p:cNvPr id="80" name="Picture 79" descr="CarGames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6477000" y="3886200"/>
            <a:ext cx="533400" cy="284480"/>
          </a:xfrm>
          <a:prstGeom prst="rect">
            <a:avLst/>
          </a:prstGeom>
        </p:spPr>
      </p:pic>
      <p:pic>
        <p:nvPicPr>
          <p:cNvPr id="81" name="Picture 80" descr="ca3 - Cop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24800" y="3352800"/>
            <a:ext cx="609600" cy="293511"/>
          </a:xfrm>
          <a:prstGeom prst="rect">
            <a:avLst/>
          </a:prstGeom>
        </p:spPr>
      </p:pic>
      <p:pic>
        <p:nvPicPr>
          <p:cNvPr id="82" name="Picture 81" descr="ca4 - Copy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24800" y="2514600"/>
            <a:ext cx="600222" cy="304800"/>
          </a:xfrm>
          <a:prstGeom prst="rect">
            <a:avLst/>
          </a:prstGeom>
        </p:spPr>
      </p:pic>
      <p:pic>
        <p:nvPicPr>
          <p:cNvPr id="83" name="Picture 82" descr="ca5 - Copy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39000" y="2971800"/>
            <a:ext cx="457200" cy="265340"/>
          </a:xfrm>
          <a:prstGeom prst="rect">
            <a:avLst/>
          </a:prstGeom>
        </p:spPr>
      </p:pic>
      <p:pic>
        <p:nvPicPr>
          <p:cNvPr id="84" name="Picture 83" descr="car1 - Cop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696200" y="2971800"/>
            <a:ext cx="609600" cy="281510"/>
          </a:xfrm>
          <a:prstGeom prst="rect">
            <a:avLst/>
          </a:prstGeom>
        </p:spPr>
      </p:pic>
      <p:pic>
        <p:nvPicPr>
          <p:cNvPr id="85" name="Picture 84" descr="blueca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62600" y="2590800"/>
            <a:ext cx="685800" cy="297833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990600" y="5105400"/>
            <a:ext cx="7357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Distributed usage of resources leads to inefficiency, e.g.,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38200" y="1524000"/>
            <a:ext cx="274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Central coordination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791200" y="1600200"/>
            <a:ext cx="2374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Distributed usage</a:t>
            </a:r>
          </a:p>
        </p:txBody>
      </p:sp>
      <p:sp>
        <p:nvSpPr>
          <p:cNvPr id="90" name="Rounded Rectangle 89"/>
          <p:cNvSpPr/>
          <p:nvPr/>
        </p:nvSpPr>
        <p:spPr bwMode="auto">
          <a:xfrm>
            <a:off x="152400" y="1447800"/>
            <a:ext cx="4419600" cy="3200400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 bwMode="auto">
          <a:xfrm>
            <a:off x="5257800" y="1447800"/>
            <a:ext cx="3657600" cy="3200400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1447800" y="5638800"/>
            <a:ext cx="3346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400" dirty="0" smtClean="0"/>
              <a:t> slowing down of traffic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447800" y="6096000"/>
            <a:ext cx="6368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400" dirty="0" smtClean="0"/>
              <a:t> overuse of some resources, underuse of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2" grpId="0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Uncoordinated Traffic</a:t>
            </a:r>
            <a:endParaRPr lang="en-US" dirty="0"/>
          </a:p>
        </p:txBody>
      </p:sp>
      <p:pic>
        <p:nvPicPr>
          <p:cNvPr id="20" name="Picture 18" descr="cartoon-car-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447800"/>
            <a:ext cx="45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9" descr="cartoon-ca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624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619500"/>
            <a:ext cx="457200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543300"/>
            <a:ext cx="457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81400"/>
            <a:ext cx="4572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4229100"/>
            <a:ext cx="5334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" name="Picture 5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2857500"/>
            <a:ext cx="5334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" name="Picture 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124200"/>
            <a:ext cx="5334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2" name="Oval 31"/>
          <p:cNvSpPr/>
          <p:nvPr/>
        </p:nvSpPr>
        <p:spPr>
          <a:xfrm>
            <a:off x="6553200" y="3314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24200" y="3238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91000" y="1790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33" idx="7"/>
            <a:endCxn id="34" idx="3"/>
          </p:cNvCxnSpPr>
          <p:nvPr/>
        </p:nvCxnSpPr>
        <p:spPr>
          <a:xfrm rot="5400000" flipH="1" flipV="1">
            <a:off x="3128822" y="2176322"/>
            <a:ext cx="1286156" cy="9051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3434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3" idx="5"/>
            <a:endCxn id="36" idx="2"/>
          </p:cNvCxnSpPr>
          <p:nvPr/>
        </p:nvCxnSpPr>
        <p:spPr>
          <a:xfrm rot="16200000" flipH="1">
            <a:off x="3586022" y="3166922"/>
            <a:ext cx="490678" cy="1024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962400" y="4610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8" idx="1"/>
            <a:endCxn id="33" idx="4"/>
          </p:cNvCxnSpPr>
          <p:nvPr/>
        </p:nvCxnSpPr>
        <p:spPr>
          <a:xfrm rot="16200000" flipV="1">
            <a:off x="3028950" y="3676650"/>
            <a:ext cx="1176478" cy="7573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105400" y="2476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stCxn id="34" idx="5"/>
            <a:endCxn id="40" idx="1"/>
          </p:cNvCxnSpPr>
          <p:nvPr/>
        </p:nvCxnSpPr>
        <p:spPr>
          <a:xfrm rot="16200000" flipH="1">
            <a:off x="4500422" y="1871522"/>
            <a:ext cx="524156" cy="75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7"/>
            <a:endCxn id="40" idx="3"/>
          </p:cNvCxnSpPr>
          <p:nvPr/>
        </p:nvCxnSpPr>
        <p:spPr>
          <a:xfrm rot="5400000" flipH="1" flipV="1">
            <a:off x="4252772" y="2957372"/>
            <a:ext cx="1171856" cy="60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8" idx="0"/>
            <a:endCxn id="36" idx="4"/>
          </p:cNvCxnSpPr>
          <p:nvPr/>
        </p:nvCxnSpPr>
        <p:spPr>
          <a:xfrm rot="5400000" flipH="1" flipV="1">
            <a:off x="3981450" y="4133850"/>
            <a:ext cx="571500" cy="381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8" idx="6"/>
            <a:endCxn id="53" idx="2"/>
          </p:cNvCxnSpPr>
          <p:nvPr/>
        </p:nvCxnSpPr>
        <p:spPr>
          <a:xfrm flipV="1">
            <a:off x="4191000" y="4572000"/>
            <a:ext cx="1600200" cy="152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791200" y="4457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3" idx="7"/>
            <a:endCxn id="32" idx="2"/>
          </p:cNvCxnSpPr>
          <p:nvPr/>
        </p:nvCxnSpPr>
        <p:spPr>
          <a:xfrm rot="5400000" flipH="1" flipV="1">
            <a:off x="5738672" y="3676650"/>
            <a:ext cx="10621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0" idx="6"/>
            <a:endCxn id="32" idx="2"/>
          </p:cNvCxnSpPr>
          <p:nvPr/>
        </p:nvCxnSpPr>
        <p:spPr>
          <a:xfrm>
            <a:off x="5334000" y="25908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8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236220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0" name="Picture 19" descr="cartoon-ca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6670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19" descr="cartoon-ca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352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19" descr="cartoon-ca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862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TextBox 62"/>
          <p:cNvSpPr txBox="1"/>
          <p:nvPr/>
        </p:nvSpPr>
        <p:spPr>
          <a:xfrm>
            <a:off x="4419600" y="14478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81400" y="44958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3" name="Freeform 72"/>
          <p:cNvSpPr/>
          <p:nvPr/>
        </p:nvSpPr>
        <p:spPr>
          <a:xfrm>
            <a:off x="4274545" y="1795749"/>
            <a:ext cx="1479932" cy="2787268"/>
          </a:xfrm>
          <a:custGeom>
            <a:avLst/>
            <a:gdLst>
              <a:gd name="connsiteX0" fmla="*/ 550843 w 1479932"/>
              <a:gd name="connsiteY0" fmla="*/ 0 h 2787268"/>
              <a:gd name="connsiteX1" fmla="*/ 1388125 w 1479932"/>
              <a:gd name="connsiteY1" fmla="*/ 694063 h 2787268"/>
              <a:gd name="connsiteX2" fmla="*/ 0 w 1479932"/>
              <a:gd name="connsiteY2" fmla="*/ 2787268 h 278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9932" h="2787268">
                <a:moveTo>
                  <a:pt x="550843" y="0"/>
                </a:moveTo>
                <a:cubicBezTo>
                  <a:pt x="1015387" y="114759"/>
                  <a:pt x="1479932" y="229518"/>
                  <a:pt x="1388125" y="694063"/>
                </a:cubicBezTo>
                <a:cubicBezTo>
                  <a:pt x="1296318" y="1158608"/>
                  <a:pt x="648159" y="1972938"/>
                  <a:pt x="0" y="2787268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133600" y="5334000"/>
            <a:ext cx="4510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Players choose their route </a:t>
            </a:r>
            <a:r>
              <a:rPr lang="en-US" sz="2400" b="1" dirty="0" smtClean="0"/>
              <a:t>selfishly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0" y="5867400"/>
            <a:ext cx="4321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(i.e., to minimize some objective)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Anarchy</a:t>
            </a:r>
            <a:endParaRPr lang="en-US" dirty="0"/>
          </a:p>
        </p:txBody>
      </p:sp>
      <p:pic>
        <p:nvPicPr>
          <p:cNvPr id="26" name="Picture 25" descr="trafficco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86000"/>
            <a:ext cx="741406" cy="914400"/>
          </a:xfrm>
          <a:prstGeom prst="rect">
            <a:avLst/>
          </a:prstGeom>
        </p:spPr>
      </p:pic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76400" y="4114800"/>
            <a:ext cx="457200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362200"/>
            <a:ext cx="457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733800"/>
            <a:ext cx="4572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0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438400"/>
            <a:ext cx="5334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2" name="Picture 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3429000"/>
            <a:ext cx="5334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3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236220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4" name="Picture 18" descr="cartoon-car-re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2438400"/>
            <a:ext cx="45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19" descr="cartoon-car-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23622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18" descr="cartoon-car-re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2438400"/>
            <a:ext cx="45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590800"/>
            <a:ext cx="5334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8" name="Picture 19" descr="cartoon-car-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22860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590800"/>
            <a:ext cx="457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0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" name="Picture 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2819400"/>
            <a:ext cx="5334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2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200400"/>
            <a:ext cx="4572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2800" y="3429000"/>
            <a:ext cx="457200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" name="Picture 70" descr="blueca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66800" y="2819400"/>
            <a:ext cx="685800" cy="297833"/>
          </a:xfrm>
          <a:prstGeom prst="rect">
            <a:avLst/>
          </a:prstGeom>
        </p:spPr>
      </p:pic>
      <p:pic>
        <p:nvPicPr>
          <p:cNvPr id="72" name="Picture 71" descr="ca3 - Cop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90800" y="2819400"/>
            <a:ext cx="609600" cy="293511"/>
          </a:xfrm>
          <a:prstGeom prst="rect">
            <a:avLst/>
          </a:prstGeom>
        </p:spPr>
      </p:pic>
      <p:pic>
        <p:nvPicPr>
          <p:cNvPr id="73" name="Picture 72" descr="ca4 - Copy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57600" y="2438400"/>
            <a:ext cx="600222" cy="304800"/>
          </a:xfrm>
          <a:prstGeom prst="rect">
            <a:avLst/>
          </a:prstGeom>
        </p:spPr>
      </p:pic>
      <p:pic>
        <p:nvPicPr>
          <p:cNvPr id="74" name="Picture 73" descr="ca5 - Copy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00400" y="2819400"/>
            <a:ext cx="457200" cy="265340"/>
          </a:xfrm>
          <a:prstGeom prst="rect">
            <a:avLst/>
          </a:prstGeom>
        </p:spPr>
      </p:pic>
      <p:pic>
        <p:nvPicPr>
          <p:cNvPr id="75" name="Picture 74" descr="ca8 - Copy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09800" y="3810000"/>
            <a:ext cx="692835" cy="228600"/>
          </a:xfrm>
          <a:prstGeom prst="rect">
            <a:avLst/>
          </a:prstGeom>
        </p:spPr>
      </p:pic>
      <p:pic>
        <p:nvPicPr>
          <p:cNvPr id="76" name="Picture 75" descr="car1 - Cop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57600" y="2895600"/>
            <a:ext cx="609600" cy="281510"/>
          </a:xfrm>
          <a:prstGeom prst="rect">
            <a:avLst/>
          </a:prstGeom>
        </p:spPr>
      </p:pic>
      <p:pic>
        <p:nvPicPr>
          <p:cNvPr id="77" name="Picture 76" descr="CarGames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2286000" y="3429000"/>
            <a:ext cx="533400" cy="28448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724400" y="2209800"/>
            <a:ext cx="44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vs</a:t>
            </a:r>
            <a:endParaRPr lang="en-US" sz="2400" dirty="0" smtClean="0"/>
          </a:p>
        </p:txBody>
      </p:sp>
      <p:pic>
        <p:nvPicPr>
          <p:cNvPr id="79" name="Picture 78" descr="ca8 - Copy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00800" y="3581400"/>
            <a:ext cx="692835" cy="228600"/>
          </a:xfrm>
          <a:prstGeom prst="rect">
            <a:avLst/>
          </a:prstGeom>
        </p:spPr>
      </p:pic>
      <p:pic>
        <p:nvPicPr>
          <p:cNvPr id="80" name="Picture 79" descr="CarGames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6477000" y="3886200"/>
            <a:ext cx="533400" cy="284480"/>
          </a:xfrm>
          <a:prstGeom prst="rect">
            <a:avLst/>
          </a:prstGeom>
        </p:spPr>
      </p:pic>
      <p:pic>
        <p:nvPicPr>
          <p:cNvPr id="81" name="Picture 80" descr="ca3 - Cop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24800" y="3352800"/>
            <a:ext cx="609600" cy="293511"/>
          </a:xfrm>
          <a:prstGeom prst="rect">
            <a:avLst/>
          </a:prstGeom>
        </p:spPr>
      </p:pic>
      <p:pic>
        <p:nvPicPr>
          <p:cNvPr id="82" name="Picture 81" descr="ca4 - Copy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24800" y="2514600"/>
            <a:ext cx="600222" cy="304800"/>
          </a:xfrm>
          <a:prstGeom prst="rect">
            <a:avLst/>
          </a:prstGeom>
        </p:spPr>
      </p:pic>
      <p:pic>
        <p:nvPicPr>
          <p:cNvPr id="83" name="Picture 82" descr="ca5 - Copy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39000" y="2971800"/>
            <a:ext cx="457200" cy="265340"/>
          </a:xfrm>
          <a:prstGeom prst="rect">
            <a:avLst/>
          </a:prstGeom>
        </p:spPr>
      </p:pic>
      <p:pic>
        <p:nvPicPr>
          <p:cNvPr id="84" name="Picture 83" descr="car1 - Cop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696200" y="2971800"/>
            <a:ext cx="609600" cy="281510"/>
          </a:xfrm>
          <a:prstGeom prst="rect">
            <a:avLst/>
          </a:prstGeom>
        </p:spPr>
      </p:pic>
      <p:pic>
        <p:nvPicPr>
          <p:cNvPr id="85" name="Picture 84" descr="blueca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62600" y="2590800"/>
            <a:ext cx="685800" cy="297833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838200" y="1524000"/>
            <a:ext cx="274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Central coordination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791200" y="1600200"/>
            <a:ext cx="2374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Distributed usage</a:t>
            </a:r>
          </a:p>
        </p:txBody>
      </p:sp>
      <p:sp>
        <p:nvSpPr>
          <p:cNvPr id="90" name="Rounded Rectangle 89"/>
          <p:cNvSpPr/>
          <p:nvPr/>
        </p:nvSpPr>
        <p:spPr bwMode="auto">
          <a:xfrm>
            <a:off x="152400" y="1447800"/>
            <a:ext cx="4419600" cy="3200400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 bwMode="auto">
          <a:xfrm>
            <a:off x="5257800" y="1447800"/>
            <a:ext cx="3657600" cy="3200400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90600" y="5105400"/>
            <a:ext cx="743851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For a given objective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(e.g., average speed, resource usage)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Price of Anarchy measures worst-case inefficiency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due to distributed usage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Anarchy</a:t>
            </a:r>
            <a:endParaRPr lang="en-US" dirty="0"/>
          </a:p>
        </p:txBody>
      </p:sp>
      <p:pic>
        <p:nvPicPr>
          <p:cNvPr id="20" name="Picture 19" descr="misc-roa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362200"/>
            <a:ext cx="1066800" cy="1216442"/>
          </a:xfrm>
          <a:prstGeom prst="rect">
            <a:avLst/>
          </a:prstGeom>
        </p:spPr>
      </p:pic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3048000" y="1905000"/>
            <a:ext cx="2590796" cy="2372269"/>
            <a:chOff x="2212" y="1757"/>
            <a:chExt cx="3239" cy="2349"/>
          </a:xfrm>
        </p:grpSpPr>
        <p:pic>
          <p:nvPicPr>
            <p:cNvPr id="31" name="Picture 45" descr="MCj0426050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2" y="1757"/>
              <a:ext cx="313" cy="326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2" name="Picture 51" descr="MCj0426050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2280"/>
              <a:ext cx="326" cy="33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3" name="Line 54"/>
            <p:cNvSpPr>
              <a:spLocks noChangeShapeType="1"/>
            </p:cNvSpPr>
            <p:nvPr/>
          </p:nvSpPr>
          <p:spPr bwMode="auto">
            <a:xfrm flipV="1">
              <a:off x="3288" y="2028"/>
              <a:ext cx="826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34" name="Picture 55" descr="MCj0426050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1" y="2589"/>
              <a:ext cx="31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56" descr="MCj0426050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1" y="3410"/>
              <a:ext cx="31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57" descr="MCj0426050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" y="3120"/>
              <a:ext cx="31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Line 58"/>
            <p:cNvSpPr>
              <a:spLocks noChangeShapeType="1"/>
            </p:cNvSpPr>
            <p:nvPr/>
          </p:nvSpPr>
          <p:spPr bwMode="auto">
            <a:xfrm>
              <a:off x="3254" y="2619"/>
              <a:ext cx="860" cy="7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9"/>
            <p:cNvSpPr>
              <a:spLocks noChangeShapeType="1"/>
            </p:cNvSpPr>
            <p:nvPr/>
          </p:nvSpPr>
          <p:spPr bwMode="auto">
            <a:xfrm flipV="1">
              <a:off x="3084" y="2736"/>
              <a:ext cx="1411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 flipH="1">
              <a:off x="4434" y="2915"/>
              <a:ext cx="318" cy="4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61"/>
            <p:cNvSpPr>
              <a:spLocks noChangeShapeType="1"/>
            </p:cNvSpPr>
            <p:nvPr/>
          </p:nvSpPr>
          <p:spPr bwMode="auto">
            <a:xfrm>
              <a:off x="4434" y="2083"/>
              <a:ext cx="274" cy="4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62"/>
            <p:cNvSpPr>
              <a:spLocks noChangeShapeType="1"/>
            </p:cNvSpPr>
            <p:nvPr/>
          </p:nvSpPr>
          <p:spPr bwMode="auto">
            <a:xfrm flipH="1">
              <a:off x="2989" y="2671"/>
              <a:ext cx="66" cy="4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5"/>
            <p:cNvSpPr>
              <a:spLocks noChangeShapeType="1"/>
            </p:cNvSpPr>
            <p:nvPr/>
          </p:nvSpPr>
          <p:spPr bwMode="auto">
            <a:xfrm>
              <a:off x="2400" y="2028"/>
              <a:ext cx="472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6"/>
            <p:cNvSpPr>
              <a:spLocks noChangeShapeType="1"/>
            </p:cNvSpPr>
            <p:nvPr/>
          </p:nvSpPr>
          <p:spPr bwMode="auto">
            <a:xfrm flipV="1">
              <a:off x="2212" y="3364"/>
              <a:ext cx="518" cy="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67"/>
            <p:cNvSpPr>
              <a:spLocks noChangeShapeType="1"/>
            </p:cNvSpPr>
            <p:nvPr/>
          </p:nvSpPr>
          <p:spPr bwMode="auto">
            <a:xfrm flipV="1">
              <a:off x="4975" y="2671"/>
              <a:ext cx="476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8"/>
            <p:cNvSpPr>
              <a:spLocks noChangeShapeType="1"/>
            </p:cNvSpPr>
            <p:nvPr/>
          </p:nvSpPr>
          <p:spPr bwMode="auto">
            <a:xfrm>
              <a:off x="4350" y="3762"/>
              <a:ext cx="157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" name="Picture 45" descr="server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324600" y="1676400"/>
            <a:ext cx="1320800" cy="990600"/>
          </a:xfrm>
          <a:prstGeom prst="rect">
            <a:avLst/>
          </a:prstGeom>
        </p:spPr>
      </p:pic>
      <p:pic>
        <p:nvPicPr>
          <p:cNvPr id="47" name="Picture 46" descr="server-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3124200"/>
            <a:ext cx="914400" cy="914400"/>
          </a:xfrm>
          <a:prstGeom prst="rect">
            <a:avLst/>
          </a:prstGeom>
        </p:spPr>
      </p:pic>
      <p:pic>
        <p:nvPicPr>
          <p:cNvPr id="48" name="Picture 47" descr="server-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2667000"/>
            <a:ext cx="914400" cy="914400"/>
          </a:xfrm>
          <a:prstGeom prst="rect">
            <a:avLst/>
          </a:prstGeom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47800" y="4343400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62400" y="4419600"/>
            <a:ext cx="460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(ii)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0" y="4419600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(iii)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0600" y="5105400"/>
            <a:ext cx="779514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For a given objective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(e.g., traffic slowdown, resource usage)</a:t>
            </a:r>
            <a:r>
              <a:rPr lang="en-US" sz="2400" dirty="0" smtClean="0"/>
              <a:t>,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Price of Anarchy measures worst-case inefficiency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due to distributed usage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Anarchy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85800" y="1981200"/>
            <a:ext cx="336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Guide design of systems</a:t>
            </a:r>
          </a:p>
        </p:txBody>
      </p:sp>
      <p:sp>
        <p:nvSpPr>
          <p:cNvPr id="84" name="Oval 83"/>
          <p:cNvSpPr/>
          <p:nvPr/>
        </p:nvSpPr>
        <p:spPr>
          <a:xfrm>
            <a:off x="6662878" y="30052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919678" y="30814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681678" y="20908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87" idx="7"/>
            <a:endCxn id="88" idx="3"/>
          </p:cNvCxnSpPr>
          <p:nvPr/>
        </p:nvCxnSpPr>
        <p:spPr>
          <a:xfrm rot="5400000" flipH="1" flipV="1">
            <a:off x="4000500" y="2400300"/>
            <a:ext cx="828956" cy="60035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4910278" y="35386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87" idx="5"/>
            <a:endCxn id="90" idx="2"/>
          </p:cNvCxnSpPr>
          <p:nvPr/>
        </p:nvCxnSpPr>
        <p:spPr>
          <a:xfrm rot="16200000" flipH="1">
            <a:off x="4324350" y="3067050"/>
            <a:ext cx="376378" cy="7954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4834078" y="42244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92" idx="1"/>
            <a:endCxn id="87" idx="4"/>
          </p:cNvCxnSpPr>
          <p:nvPr/>
        </p:nvCxnSpPr>
        <p:spPr>
          <a:xfrm rot="16200000" flipV="1">
            <a:off x="3976828" y="3367228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5443678" y="26242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stCxn id="88" idx="6"/>
            <a:endCxn id="94" idx="1"/>
          </p:cNvCxnSpPr>
          <p:nvPr/>
        </p:nvCxnSpPr>
        <p:spPr>
          <a:xfrm>
            <a:off x="4910278" y="2205178"/>
            <a:ext cx="566878" cy="452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0" idx="7"/>
            <a:endCxn id="94" idx="3"/>
          </p:cNvCxnSpPr>
          <p:nvPr/>
        </p:nvCxnSpPr>
        <p:spPr>
          <a:xfrm rot="5400000" flipH="1" flipV="1">
            <a:off x="4914900" y="3009900"/>
            <a:ext cx="752756" cy="37175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2" idx="0"/>
            <a:endCxn id="90" idx="4"/>
          </p:cNvCxnSpPr>
          <p:nvPr/>
        </p:nvCxnSpPr>
        <p:spPr>
          <a:xfrm rot="5400000" flipH="1" flipV="1">
            <a:off x="4757878" y="3957778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2" idx="7"/>
            <a:endCxn id="99" idx="2"/>
          </p:cNvCxnSpPr>
          <p:nvPr/>
        </p:nvCxnSpPr>
        <p:spPr>
          <a:xfrm rot="5400000" flipH="1" flipV="1">
            <a:off x="5314950" y="3672028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5900878" y="38434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>
            <a:stCxn id="99" idx="7"/>
            <a:endCxn id="84" idx="2"/>
          </p:cNvCxnSpPr>
          <p:nvPr/>
        </p:nvCxnSpPr>
        <p:spPr>
          <a:xfrm rot="5400000" flipH="1" flipV="1">
            <a:off x="6000750" y="3214828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4" idx="6"/>
            <a:endCxn id="84" idx="2"/>
          </p:cNvCxnSpPr>
          <p:nvPr/>
        </p:nvCxnSpPr>
        <p:spPr>
          <a:xfrm>
            <a:off x="5672278" y="2738578"/>
            <a:ext cx="990600" cy="381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57200" y="1295400"/>
            <a:ext cx="328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Uses of Price of Anarchy: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66800" y="2743200"/>
            <a:ext cx="225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(Murphy’s Law!)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rot="16200000" flipH="1">
            <a:off x="4419600" y="2286000"/>
            <a:ext cx="213360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14400" y="2133600"/>
            <a:ext cx="3581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" y="5105400"/>
            <a:ext cx="636167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Traffic in networks varies with time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Edges have delays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 Common models assume static traffic, no delays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 over Time</a:t>
            </a:r>
            <a:endParaRPr lang="en-US" dirty="0"/>
          </a:p>
        </p:txBody>
      </p:sp>
      <p:pic>
        <p:nvPicPr>
          <p:cNvPr id="1026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676400"/>
            <a:ext cx="1371600" cy="842898"/>
          </a:xfrm>
          <a:prstGeom prst="rect">
            <a:avLst/>
          </a:prstGeom>
          <a:noFill/>
        </p:spPr>
      </p:pic>
      <p:pic>
        <p:nvPicPr>
          <p:cNvPr id="5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76400"/>
            <a:ext cx="1363956" cy="838200"/>
          </a:xfrm>
          <a:prstGeom prst="rect">
            <a:avLst/>
          </a:prstGeom>
          <a:noFill/>
        </p:spPr>
      </p:pic>
      <p:sp>
        <p:nvSpPr>
          <p:cNvPr id="1027" name="doc1"/>
          <p:cNvSpPr>
            <a:spLocks noEditPoints="1" noChangeArrowheads="1"/>
          </p:cNvSpPr>
          <p:nvPr/>
        </p:nvSpPr>
        <p:spPr bwMode="auto">
          <a:xfrm>
            <a:off x="152400" y="26670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doc2"/>
          <p:cNvSpPr>
            <a:spLocks noEditPoints="1" noChangeArrowheads="1"/>
          </p:cNvSpPr>
          <p:nvPr/>
        </p:nvSpPr>
        <p:spPr bwMode="auto">
          <a:xfrm>
            <a:off x="533400" y="26670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doc3"/>
          <p:cNvSpPr>
            <a:spLocks noEditPoints="1" noChangeArrowheads="1"/>
          </p:cNvSpPr>
          <p:nvPr/>
        </p:nvSpPr>
        <p:spPr bwMode="auto">
          <a:xfrm>
            <a:off x="914400" y="26670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doc4" descr="doc4"/>
          <p:cNvSpPr>
            <a:spLocks noEditPoints="1" noChangeArrowheads="1"/>
          </p:cNvSpPr>
          <p:nvPr/>
        </p:nvSpPr>
        <p:spPr bwMode="auto">
          <a:xfrm>
            <a:off x="3886200" y="26670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doc5" descr="doc4"/>
          <p:cNvSpPr>
            <a:spLocks noEditPoints="1" noChangeArrowheads="1"/>
          </p:cNvSpPr>
          <p:nvPr/>
        </p:nvSpPr>
        <p:spPr bwMode="auto">
          <a:xfrm>
            <a:off x="4191000" y="26670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doc6" descr="doc4"/>
          <p:cNvSpPr>
            <a:spLocks noEditPoints="1" noChangeArrowheads="1"/>
          </p:cNvSpPr>
          <p:nvPr/>
        </p:nvSpPr>
        <p:spPr bwMode="auto">
          <a:xfrm>
            <a:off x="4495800" y="26670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doc7"/>
          <p:cNvSpPr>
            <a:spLocks noEditPoints="1" noChangeArrowheads="1"/>
          </p:cNvSpPr>
          <p:nvPr/>
        </p:nvSpPr>
        <p:spPr bwMode="auto">
          <a:xfrm>
            <a:off x="1295400" y="26670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doc8" descr="doc4"/>
          <p:cNvSpPr>
            <a:spLocks noEditPoints="1" noChangeArrowheads="1"/>
          </p:cNvSpPr>
          <p:nvPr/>
        </p:nvSpPr>
        <p:spPr bwMode="auto">
          <a:xfrm>
            <a:off x="4800600" y="26670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038600"/>
            <a:ext cx="1363956" cy="838200"/>
          </a:xfrm>
          <a:prstGeom prst="rect">
            <a:avLst/>
          </a:prstGeom>
          <a:noFill/>
        </p:spPr>
      </p:pic>
      <p:sp>
        <p:nvSpPr>
          <p:cNvPr id="21" name="doc9" descr="doc4"/>
          <p:cNvSpPr>
            <a:spLocks noEditPoints="1" noChangeArrowheads="1"/>
          </p:cNvSpPr>
          <p:nvPr/>
        </p:nvSpPr>
        <p:spPr bwMode="auto">
          <a:xfrm>
            <a:off x="4800600" y="21336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doc10" descr="doc4"/>
          <p:cNvSpPr>
            <a:spLocks noEditPoints="1" noChangeArrowheads="1"/>
          </p:cNvSpPr>
          <p:nvPr/>
        </p:nvSpPr>
        <p:spPr bwMode="auto">
          <a:xfrm>
            <a:off x="4953000" y="22860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doc11" descr="doc4"/>
          <p:cNvSpPr>
            <a:spLocks noEditPoints="1" noChangeArrowheads="1"/>
          </p:cNvSpPr>
          <p:nvPr/>
        </p:nvSpPr>
        <p:spPr bwMode="auto">
          <a:xfrm>
            <a:off x="5791200" y="40386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13321 L 0.3625 -0.13321 " pathEditMode="fixed" rAng="0" ptsTypes="AA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-0.13321 L 0.325 -0.13321 " pathEditMode="fixed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11101 L 0.3 -0.11101 " pathEditMode="fixed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15538 L -0.3125 -0.15538 " pathEditMode="fixed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6 -0.11099 L -0.32916 -0.11099 " pathEditMode="fixed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-0.08879 L -0.34583 -0.08879 " pathEditMode="fixed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625 0.233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11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625 0.2333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1099 L 0.24166 -0.11099 " pathEditMode="fixed" rAng="0" ptsTypes="AA">
                                      <p:cBhvr>
                                        <p:cTn id="6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6659 L -0.3625 -0.06659 " pathEditMode="fixed" rAng="0" ptsTypes="AA">
                                      <p:cBhvr>
                                        <p:cTn id="7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2916 -0.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7" grpId="1" animBg="1"/>
      <p:bldP spid="1027" grpId="2" animBg="1"/>
      <p:bldP spid="10" grpId="0" animBg="1"/>
      <p:bldP spid="10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81400" y="1752600"/>
            <a:ext cx="19960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The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Price of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000" y="3352800"/>
            <a:ext cx="53783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C000"/>
                </a:solidFill>
                <a:latin typeface="Algerian" pitchFamily="82" charset="0"/>
                <a:cs typeface="Aharoni" pitchFamily="2" charset="-79"/>
              </a:rPr>
              <a:t>Anarchy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181600"/>
            <a:ext cx="4477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(and how to control it)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a bound on the </a:t>
            </a:r>
            <a:r>
              <a:rPr lang="en-US" dirty="0" err="1" smtClean="0"/>
              <a:t>PoA</a:t>
            </a:r>
            <a:endParaRPr lang="en-US" dirty="0"/>
          </a:p>
        </p:txBody>
      </p:sp>
      <p:cxnSp>
        <p:nvCxnSpPr>
          <p:cNvPr id="40" name="Straight Connector 39"/>
          <p:cNvCxnSpPr>
            <a:stCxn id="42" idx="6"/>
            <a:endCxn id="56" idx="2"/>
          </p:cNvCxnSpPr>
          <p:nvPr/>
        </p:nvCxnSpPr>
        <p:spPr>
          <a:xfrm>
            <a:off x="3466306" y="4687094"/>
            <a:ext cx="1219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2377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408906" y="442039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pic>
        <p:nvPicPr>
          <p:cNvPr id="44" name="Picture 30" descr="red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706" y="4267994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/>
          <p:nvPr/>
        </p:nvSpPr>
        <p:spPr>
          <a:xfrm>
            <a:off x="46855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6" idx="6"/>
            <a:endCxn id="61" idx="2"/>
          </p:cNvCxnSpPr>
          <p:nvPr/>
        </p:nvCxnSpPr>
        <p:spPr>
          <a:xfrm>
            <a:off x="4914106" y="4687094"/>
            <a:ext cx="99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9047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>
            <a:stCxn id="61" idx="6"/>
            <a:endCxn id="63" idx="2"/>
          </p:cNvCxnSpPr>
          <p:nvPr/>
        </p:nvCxnSpPr>
        <p:spPr>
          <a:xfrm>
            <a:off x="6133306" y="46870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0477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hape 90"/>
          <p:cNvCxnSpPr>
            <a:stCxn id="61" idx="0"/>
            <a:endCxn id="63" idx="0"/>
          </p:cNvCxnSpPr>
          <p:nvPr/>
        </p:nvCxnSpPr>
        <p:spPr>
          <a:xfrm rot="5400000" flipH="1" flipV="1">
            <a:off x="6590506" y="4001294"/>
            <a:ext cx="1588" cy="1143000"/>
          </a:xfrm>
          <a:prstGeom prst="curvedConnector3">
            <a:avLst>
              <a:gd name="adj1" fmla="val 2198867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56" idx="0"/>
            <a:endCxn id="63" idx="0"/>
          </p:cNvCxnSpPr>
          <p:nvPr/>
        </p:nvCxnSpPr>
        <p:spPr>
          <a:xfrm rot="5400000" flipH="1" flipV="1">
            <a:off x="5980906" y="3391694"/>
            <a:ext cx="1588" cy="2362200"/>
          </a:xfrm>
          <a:prstGeom prst="curvedConnector3">
            <a:avLst>
              <a:gd name="adj1" fmla="val 4729944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9" idx="6"/>
            <a:endCxn id="42" idx="2"/>
          </p:cNvCxnSpPr>
          <p:nvPr/>
        </p:nvCxnSpPr>
        <p:spPr>
          <a:xfrm>
            <a:off x="2018506" y="4687094"/>
            <a:ext cx="1219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17899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urved Connector 92"/>
          <p:cNvCxnSpPr>
            <a:stCxn id="42" idx="0"/>
            <a:endCxn id="63" idx="0"/>
          </p:cNvCxnSpPr>
          <p:nvPr/>
        </p:nvCxnSpPr>
        <p:spPr>
          <a:xfrm rot="5400000" flipH="1" flipV="1">
            <a:off x="5257006" y="2667794"/>
            <a:ext cx="1588" cy="3810000"/>
          </a:xfrm>
          <a:prstGeom prst="curvedConnector3">
            <a:avLst>
              <a:gd name="adj1" fmla="val 8779656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55</a:t>
            </a:fld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6591300" y="3501986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39000" y="414968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467600" y="41496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772400" y="41496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8077200" y="41496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8382000" y="41496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8686800" y="41496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48600" y="43434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8400" y="2743200"/>
            <a:ext cx="110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rate </a:t>
            </a:r>
          </a:p>
          <a:p>
            <a:pPr algn="ctr"/>
            <a:r>
              <a:rPr lang="en-US" dirty="0" smtClean="0"/>
              <a:t>at </a:t>
            </a:r>
            <a:r>
              <a:rPr lang="en-US" i="1" dirty="0" smtClean="0"/>
              <a:t>t</a:t>
            </a:r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7315200" y="44196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1676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dirty="0" smtClean="0">
                <a:solidFill>
                  <a:srgbClr val="FF0000"/>
                </a:solidFill>
              </a:rPr>
              <a:t>2.</a:t>
            </a:r>
            <a:r>
              <a:rPr lang="en-US" sz="2400" b="1" dirty="0" smtClean="0">
                <a:solidFill>
                  <a:srgbClr val="FF0000"/>
                </a:solidFill>
              </a:rPr>
              <a:t> Main Lemma</a:t>
            </a:r>
            <a:r>
              <a:rPr lang="en-US" sz="2400" dirty="0" smtClean="0">
                <a:solidFill>
                  <a:srgbClr val="FF0000"/>
                </a:solidFill>
              </a:rPr>
              <a:t>: In modified network, the example shown in [KS ’09] has largest </a:t>
            </a:r>
            <a:r>
              <a:rPr lang="en-US" sz="2400" dirty="0" err="1" smtClean="0">
                <a:solidFill>
                  <a:srgbClr val="FF0000"/>
                </a:solidFill>
              </a:rPr>
              <a:t>PoA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a bound on the </a:t>
            </a:r>
            <a:r>
              <a:rPr lang="en-US" dirty="0" err="1" smtClean="0"/>
              <a:t>PoA</a:t>
            </a:r>
            <a:endParaRPr lang="en-US" dirty="0"/>
          </a:p>
        </p:txBody>
      </p:sp>
      <p:cxnSp>
        <p:nvCxnSpPr>
          <p:cNvPr id="40" name="Straight Connector 39"/>
          <p:cNvCxnSpPr>
            <a:stCxn id="42" idx="6"/>
            <a:endCxn id="56" idx="2"/>
          </p:cNvCxnSpPr>
          <p:nvPr/>
        </p:nvCxnSpPr>
        <p:spPr>
          <a:xfrm>
            <a:off x="3466306" y="4687094"/>
            <a:ext cx="1219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2377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408906" y="442039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pic>
        <p:nvPicPr>
          <p:cNvPr id="44" name="Picture 30" descr="red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706" y="4267994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val 55"/>
          <p:cNvSpPr/>
          <p:nvPr/>
        </p:nvSpPr>
        <p:spPr>
          <a:xfrm>
            <a:off x="46855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6" idx="6"/>
            <a:endCxn id="61" idx="2"/>
          </p:cNvCxnSpPr>
          <p:nvPr/>
        </p:nvCxnSpPr>
        <p:spPr>
          <a:xfrm>
            <a:off x="4914106" y="4687094"/>
            <a:ext cx="99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9047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>
            <a:stCxn id="61" idx="6"/>
            <a:endCxn id="63" idx="2"/>
          </p:cNvCxnSpPr>
          <p:nvPr/>
        </p:nvCxnSpPr>
        <p:spPr>
          <a:xfrm>
            <a:off x="6133306" y="4687094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0477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hape 90"/>
          <p:cNvCxnSpPr>
            <a:stCxn id="61" idx="0"/>
            <a:endCxn id="63" idx="0"/>
          </p:cNvCxnSpPr>
          <p:nvPr/>
        </p:nvCxnSpPr>
        <p:spPr>
          <a:xfrm rot="5400000" flipH="1" flipV="1">
            <a:off x="6590506" y="4001294"/>
            <a:ext cx="1588" cy="1143000"/>
          </a:xfrm>
          <a:prstGeom prst="curvedConnector3">
            <a:avLst>
              <a:gd name="adj1" fmla="val 2198867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56" idx="0"/>
            <a:endCxn id="63" idx="0"/>
          </p:cNvCxnSpPr>
          <p:nvPr/>
        </p:nvCxnSpPr>
        <p:spPr>
          <a:xfrm rot="5400000" flipH="1" flipV="1">
            <a:off x="5980906" y="3391694"/>
            <a:ext cx="1588" cy="2362200"/>
          </a:xfrm>
          <a:prstGeom prst="curvedConnector3">
            <a:avLst>
              <a:gd name="adj1" fmla="val 4729944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9" idx="6"/>
            <a:endCxn id="42" idx="2"/>
          </p:cNvCxnSpPr>
          <p:nvPr/>
        </p:nvCxnSpPr>
        <p:spPr>
          <a:xfrm>
            <a:off x="2018506" y="4687094"/>
            <a:ext cx="1219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1789906" y="457279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Curved Connector 92"/>
          <p:cNvCxnSpPr>
            <a:stCxn id="42" idx="0"/>
            <a:endCxn id="63" idx="0"/>
          </p:cNvCxnSpPr>
          <p:nvPr/>
        </p:nvCxnSpPr>
        <p:spPr>
          <a:xfrm rot="5400000" flipH="1" flipV="1">
            <a:off x="5257006" y="2667794"/>
            <a:ext cx="1588" cy="3810000"/>
          </a:xfrm>
          <a:prstGeom prst="curvedConnector3">
            <a:avLst>
              <a:gd name="adj1" fmla="val 8779656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56</a:t>
            </a:fld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6591300" y="3501986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39000" y="414968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467600" y="41496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772400" y="41496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8077200" y="41496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8382000" y="41496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8686800" y="41496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7848600" y="3733800"/>
            <a:ext cx="457200" cy="4094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848600" y="43434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48400" y="2743200"/>
            <a:ext cx="110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rate </a:t>
            </a:r>
          </a:p>
          <a:p>
            <a:pPr algn="ctr"/>
            <a:r>
              <a:rPr lang="en-US" dirty="0" smtClean="0"/>
              <a:t>at </a:t>
            </a:r>
            <a:r>
              <a:rPr lang="en-US" i="1" dirty="0" smtClean="0"/>
              <a:t>t</a:t>
            </a:r>
            <a:endParaRPr lang="en-US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7315200" y="44196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400" y="1676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dirty="0" smtClean="0">
                <a:solidFill>
                  <a:srgbClr val="FF0000"/>
                </a:solidFill>
              </a:rPr>
              <a:t>2.</a:t>
            </a:r>
            <a:r>
              <a:rPr lang="en-US" sz="2400" b="1" dirty="0" smtClean="0">
                <a:solidFill>
                  <a:srgbClr val="FF0000"/>
                </a:solidFill>
              </a:rPr>
              <a:t> Main Lemma</a:t>
            </a:r>
            <a:r>
              <a:rPr lang="en-US" sz="2400" dirty="0" smtClean="0">
                <a:solidFill>
                  <a:srgbClr val="FF0000"/>
                </a:solidFill>
              </a:rPr>
              <a:t>: In modified network, the example shown in [KS ’09] has largest </a:t>
            </a:r>
            <a:r>
              <a:rPr lang="en-US" sz="2400" dirty="0" err="1" smtClean="0">
                <a:solidFill>
                  <a:srgbClr val="FF0000"/>
                </a:solidFill>
              </a:rPr>
              <a:t>PoA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cxnSp>
        <p:nvCxnSpPr>
          <p:cNvPr id="45" name="Straight Connector 44"/>
          <p:cNvCxnSpPr>
            <a:stCxn id="62" idx="6"/>
            <a:endCxn id="67" idx="2"/>
          </p:cNvCxnSpPr>
          <p:nvPr/>
        </p:nvCxnSpPr>
        <p:spPr>
          <a:xfrm>
            <a:off x="2243278" y="2819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014678" y="2705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900878" y="2628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714496" y="2589645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05678" y="25527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67" name="Oval 66"/>
          <p:cNvSpPr/>
          <p:nvPr/>
        </p:nvSpPr>
        <p:spPr>
          <a:xfrm>
            <a:off x="3157678" y="2705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919678" y="1714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67" idx="7"/>
            <a:endCxn id="69" idx="3"/>
          </p:cNvCxnSpPr>
          <p:nvPr/>
        </p:nvCxnSpPr>
        <p:spPr>
          <a:xfrm rot="5400000" flipH="1" flipV="1">
            <a:off x="3238500" y="2023922"/>
            <a:ext cx="828956" cy="60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148278" y="3162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67" idx="5"/>
            <a:endCxn id="74" idx="2"/>
          </p:cNvCxnSpPr>
          <p:nvPr/>
        </p:nvCxnSpPr>
        <p:spPr>
          <a:xfrm rot="16200000" flipH="1">
            <a:off x="3562350" y="2690672"/>
            <a:ext cx="376378" cy="795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4072078" y="3848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>
            <a:stCxn id="76" idx="1"/>
            <a:endCxn id="67" idx="4"/>
          </p:cNvCxnSpPr>
          <p:nvPr/>
        </p:nvCxnSpPr>
        <p:spPr>
          <a:xfrm rot="16200000" flipV="1">
            <a:off x="3214828" y="2990850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4681678" y="2247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69" idx="6"/>
            <a:endCxn id="78" idx="1"/>
          </p:cNvCxnSpPr>
          <p:nvPr/>
        </p:nvCxnSpPr>
        <p:spPr>
          <a:xfrm>
            <a:off x="4148278" y="1828800"/>
            <a:ext cx="566878" cy="452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4" idx="7"/>
            <a:endCxn id="78" idx="3"/>
          </p:cNvCxnSpPr>
          <p:nvPr/>
        </p:nvCxnSpPr>
        <p:spPr>
          <a:xfrm rot="5400000" flipH="1" flipV="1">
            <a:off x="4152900" y="2633522"/>
            <a:ext cx="752756" cy="371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6" idx="0"/>
            <a:endCxn id="74" idx="4"/>
          </p:cNvCxnSpPr>
          <p:nvPr/>
        </p:nvCxnSpPr>
        <p:spPr>
          <a:xfrm rot="5400000" flipH="1" flipV="1">
            <a:off x="3995878" y="3581400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6" idx="7"/>
            <a:endCxn id="92" idx="2"/>
          </p:cNvCxnSpPr>
          <p:nvPr/>
        </p:nvCxnSpPr>
        <p:spPr>
          <a:xfrm rot="5400000" flipH="1" flipV="1">
            <a:off x="4552950" y="3295650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138878" y="3467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92" idx="7"/>
            <a:endCxn id="64" idx="2"/>
          </p:cNvCxnSpPr>
          <p:nvPr/>
        </p:nvCxnSpPr>
        <p:spPr>
          <a:xfrm rot="5400000" flipH="1" flipV="1">
            <a:off x="5238750" y="2838450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8" idx="6"/>
            <a:endCxn id="64" idx="2"/>
          </p:cNvCxnSpPr>
          <p:nvPr/>
        </p:nvCxnSpPr>
        <p:spPr>
          <a:xfrm>
            <a:off x="4910278" y="2362200"/>
            <a:ext cx="9906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81278" y="3009900"/>
            <a:ext cx="306388" cy="381000"/>
            <a:chOff x="1248" y="1968"/>
            <a:chExt cx="193" cy="240"/>
          </a:xfrm>
        </p:grpSpPr>
        <p:sp>
          <p:nvSpPr>
            <p:cNvPr id="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8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1366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1317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"/>
            <p:cNvSpPr>
              <a:spLocks/>
            </p:cNvSpPr>
            <p:nvPr/>
          </p:nvSpPr>
          <p:spPr bwMode="auto">
            <a:xfrm>
              <a:off x="1302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1360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1337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1248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5" name="Picture 104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2078" y="1485900"/>
            <a:ext cx="306648" cy="381000"/>
          </a:xfrm>
          <a:prstGeom prst="rect">
            <a:avLst/>
          </a:prstGeom>
        </p:spPr>
      </p:pic>
      <p:pic>
        <p:nvPicPr>
          <p:cNvPr id="106" name="Picture 105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4478" y="1638300"/>
            <a:ext cx="306648" cy="381000"/>
          </a:xfrm>
          <a:prstGeom prst="rect">
            <a:avLst/>
          </a:prstGeom>
        </p:spPr>
      </p:pic>
      <p:pic>
        <p:nvPicPr>
          <p:cNvPr id="107" name="Picture 106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9678" y="1333500"/>
            <a:ext cx="306648" cy="381000"/>
          </a:xfrm>
          <a:prstGeom prst="rect">
            <a:avLst/>
          </a:prstGeom>
        </p:spPr>
      </p:pic>
      <p:pic>
        <p:nvPicPr>
          <p:cNvPr id="108" name="Picture 107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1478" y="3009900"/>
            <a:ext cx="306648" cy="381000"/>
          </a:xfrm>
          <a:prstGeom prst="rect">
            <a:avLst/>
          </a:prstGeom>
        </p:spPr>
      </p:pic>
      <p:pic>
        <p:nvPicPr>
          <p:cNvPr id="109" name="Picture 108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678" y="3238500"/>
            <a:ext cx="306648" cy="38100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1524000" y="24384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4" name="Group 13"/>
          <p:cNvGrpSpPr>
            <a:grpSpLocks noChangeAspect="1"/>
          </p:cNvGrpSpPr>
          <p:nvPr/>
        </p:nvGrpSpPr>
        <p:grpSpPr bwMode="auto">
          <a:xfrm>
            <a:off x="3505200" y="2590800"/>
            <a:ext cx="306388" cy="381000"/>
            <a:chOff x="3072" y="1968"/>
            <a:chExt cx="193" cy="240"/>
          </a:xfrm>
        </p:grpSpPr>
        <p:sp>
          <p:nvSpPr>
            <p:cNvPr id="113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072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3190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3141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3126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3184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8"/>
            <p:cNvSpPr>
              <a:spLocks/>
            </p:cNvSpPr>
            <p:nvPr/>
          </p:nvSpPr>
          <p:spPr bwMode="auto">
            <a:xfrm>
              <a:off x="3161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9"/>
            <p:cNvSpPr>
              <a:spLocks/>
            </p:cNvSpPr>
            <p:nvPr/>
          </p:nvSpPr>
          <p:spPr bwMode="auto">
            <a:xfrm>
              <a:off x="3072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7" name="Freeform 126"/>
          <p:cNvSpPr/>
          <p:nvPr/>
        </p:nvSpPr>
        <p:spPr>
          <a:xfrm>
            <a:off x="1981200" y="2961190"/>
            <a:ext cx="4083934" cy="1450694"/>
          </a:xfrm>
          <a:custGeom>
            <a:avLst/>
            <a:gdLst>
              <a:gd name="connsiteX0" fmla="*/ 0 w 4027990"/>
              <a:gd name="connsiteY0" fmla="*/ 173620 h 1414041"/>
              <a:gd name="connsiteX1" fmla="*/ 1041722 w 4027990"/>
              <a:gd name="connsiteY1" fmla="*/ 185195 h 1414041"/>
              <a:gd name="connsiteX2" fmla="*/ 2060294 w 4027990"/>
              <a:gd name="connsiteY2" fmla="*/ 1284790 h 1414041"/>
              <a:gd name="connsiteX3" fmla="*/ 3321934 w 4027990"/>
              <a:gd name="connsiteY3" fmla="*/ 960699 h 1414041"/>
              <a:gd name="connsiteX4" fmla="*/ 4027990 w 4027990"/>
              <a:gd name="connsiteY4" fmla="*/ 34724 h 1414041"/>
              <a:gd name="connsiteX0" fmla="*/ 0 w 4083934"/>
              <a:gd name="connsiteY0" fmla="*/ 86810 h 1450694"/>
              <a:gd name="connsiteX1" fmla="*/ 1097666 w 4083934"/>
              <a:gd name="connsiteY1" fmla="*/ 221848 h 1450694"/>
              <a:gd name="connsiteX2" fmla="*/ 2116238 w 4083934"/>
              <a:gd name="connsiteY2" fmla="*/ 1321443 h 1450694"/>
              <a:gd name="connsiteX3" fmla="*/ 3377878 w 4083934"/>
              <a:gd name="connsiteY3" fmla="*/ 997352 h 1450694"/>
              <a:gd name="connsiteX4" fmla="*/ 4083934 w 4083934"/>
              <a:gd name="connsiteY4" fmla="*/ 71377 h 145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934" h="1450694">
                <a:moveTo>
                  <a:pt x="0" y="86810"/>
                </a:moveTo>
                <a:cubicBezTo>
                  <a:pt x="349170" y="0"/>
                  <a:pt x="744960" y="16076"/>
                  <a:pt x="1097666" y="221848"/>
                </a:cubicBezTo>
                <a:cubicBezTo>
                  <a:pt x="1450372" y="427620"/>
                  <a:pt x="1736203" y="1192192"/>
                  <a:pt x="2116238" y="1321443"/>
                </a:cubicBezTo>
                <a:cubicBezTo>
                  <a:pt x="2496273" y="1450694"/>
                  <a:pt x="3049929" y="1205696"/>
                  <a:pt x="3377878" y="997352"/>
                </a:cubicBezTo>
                <a:cubicBezTo>
                  <a:pt x="3705827" y="789008"/>
                  <a:pt x="3894880" y="430192"/>
                  <a:pt x="4083934" y="71377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28600" y="4572000"/>
            <a:ext cx="17034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Delay along </a:t>
            </a:r>
          </a:p>
          <a:p>
            <a:pPr algn="ctr"/>
            <a:r>
              <a:rPr lang="en-US" sz="2400" dirty="0" smtClean="0"/>
              <a:t>a path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57400" y="4800600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depends 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10000" y="4800600"/>
            <a:ext cx="11432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Queues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29200" y="4800600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depend 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05600" y="4800600"/>
            <a:ext cx="186910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Other players</a:t>
            </a:r>
          </a:p>
        </p:txBody>
      </p:sp>
      <p:sp>
        <p:nvSpPr>
          <p:cNvPr id="57" name="Freeform 56"/>
          <p:cNvSpPr/>
          <p:nvPr/>
        </p:nvSpPr>
        <p:spPr>
          <a:xfrm>
            <a:off x="4627084" y="1894901"/>
            <a:ext cx="1355075" cy="627962"/>
          </a:xfrm>
          <a:custGeom>
            <a:avLst/>
            <a:gdLst>
              <a:gd name="connsiteX0" fmla="*/ 0 w 1355075"/>
              <a:gd name="connsiteY0" fmla="*/ 0 h 627962"/>
              <a:gd name="connsiteX1" fmla="*/ 1355075 w 1355075"/>
              <a:gd name="connsiteY1" fmla="*/ 627962 h 627962"/>
              <a:gd name="connsiteX2" fmla="*/ 1355075 w 1355075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5075" h="627962">
                <a:moveTo>
                  <a:pt x="0" y="0"/>
                </a:moveTo>
                <a:lnTo>
                  <a:pt x="1355075" y="627962"/>
                </a:lnTo>
                <a:lnTo>
                  <a:pt x="1355075" y="627962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505200" y="2974554"/>
            <a:ext cx="2785431" cy="1289433"/>
          </a:xfrm>
          <a:custGeom>
            <a:avLst/>
            <a:gdLst>
              <a:gd name="connsiteX0" fmla="*/ 0 w 2754217"/>
              <a:gd name="connsiteY0" fmla="*/ 583894 h 1417504"/>
              <a:gd name="connsiteX1" fmla="*/ 539827 w 2754217"/>
              <a:gd name="connsiteY1" fmla="*/ 1366092 h 1417504"/>
              <a:gd name="connsiteX2" fmla="*/ 2203374 w 2754217"/>
              <a:gd name="connsiteY2" fmla="*/ 892366 h 1417504"/>
              <a:gd name="connsiteX3" fmla="*/ 2754217 w 2754217"/>
              <a:gd name="connsiteY3" fmla="*/ 0 h 1417504"/>
              <a:gd name="connsiteX0" fmla="*/ 0 w 2754217"/>
              <a:gd name="connsiteY0" fmla="*/ 583894 h 1267858"/>
              <a:gd name="connsiteX1" fmla="*/ 806986 w 2754217"/>
              <a:gd name="connsiteY1" fmla="*/ 1216446 h 1267858"/>
              <a:gd name="connsiteX2" fmla="*/ 2203374 w 2754217"/>
              <a:gd name="connsiteY2" fmla="*/ 892366 h 1267858"/>
              <a:gd name="connsiteX3" fmla="*/ 2754217 w 2754217"/>
              <a:gd name="connsiteY3" fmla="*/ 0 h 1267858"/>
              <a:gd name="connsiteX0" fmla="*/ 0 w 2785431"/>
              <a:gd name="connsiteY0" fmla="*/ 454446 h 1289433"/>
              <a:gd name="connsiteX1" fmla="*/ 838200 w 2785431"/>
              <a:gd name="connsiteY1" fmla="*/ 1216446 h 1289433"/>
              <a:gd name="connsiteX2" fmla="*/ 2234588 w 2785431"/>
              <a:gd name="connsiteY2" fmla="*/ 892366 h 1289433"/>
              <a:gd name="connsiteX3" fmla="*/ 2785431 w 2785431"/>
              <a:gd name="connsiteY3" fmla="*/ 0 h 12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431" h="1289433">
                <a:moveTo>
                  <a:pt x="0" y="454446"/>
                </a:moveTo>
                <a:cubicBezTo>
                  <a:pt x="86299" y="819839"/>
                  <a:pt x="465769" y="1143459"/>
                  <a:pt x="838200" y="1216446"/>
                </a:cubicBezTo>
                <a:cubicBezTo>
                  <a:pt x="1210631" y="1289433"/>
                  <a:pt x="1910050" y="1095107"/>
                  <a:pt x="2234588" y="892366"/>
                </a:cubicBezTo>
                <a:cubicBezTo>
                  <a:pt x="2559127" y="689625"/>
                  <a:pt x="2694542" y="332342"/>
                  <a:pt x="2785431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90600" y="6019800"/>
            <a:ext cx="306388" cy="381000"/>
            <a:chOff x="1248" y="1968"/>
            <a:chExt cx="193" cy="240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8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366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1317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1302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1360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1337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1248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033322" y="54483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6" name="Group 141"/>
          <p:cNvGrpSpPr/>
          <p:nvPr/>
        </p:nvGrpSpPr>
        <p:grpSpPr>
          <a:xfrm>
            <a:off x="7086600" y="5638800"/>
            <a:ext cx="992448" cy="381000"/>
            <a:chOff x="7086600" y="5638800"/>
            <a:chExt cx="992448" cy="381000"/>
          </a:xfrm>
        </p:grpSpPr>
        <p:pic>
          <p:nvPicPr>
            <p:cNvPr id="129" name="Picture 128" descr="running_man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3800" y="5638800"/>
              <a:ext cx="306648" cy="381000"/>
            </a:xfrm>
            <a:prstGeom prst="rect">
              <a:avLst/>
            </a:prstGeom>
          </p:spPr>
        </p:pic>
        <p:pic>
          <p:nvPicPr>
            <p:cNvPr id="132" name="Picture 131" descr="running_man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2400" y="5638800"/>
              <a:ext cx="306648" cy="381000"/>
            </a:xfrm>
            <a:prstGeom prst="rect">
              <a:avLst/>
            </a:prstGeom>
          </p:spPr>
        </p:pic>
        <p:pic>
          <p:nvPicPr>
            <p:cNvPr id="133" name="Picture 132" descr="running_man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00" y="5638800"/>
              <a:ext cx="306648" cy="381000"/>
            </a:xfrm>
            <a:prstGeom prst="rect">
              <a:avLst/>
            </a:prstGeom>
          </p:spPr>
        </p:pic>
        <p:grpSp>
          <p:nvGrpSpPr>
            <p:cNvPr id="7" name="Group 13"/>
            <p:cNvGrpSpPr>
              <a:grpSpLocks noChangeAspect="1"/>
            </p:cNvGrpSpPr>
            <p:nvPr/>
          </p:nvGrpSpPr>
          <p:grpSpPr bwMode="auto">
            <a:xfrm>
              <a:off x="7086600" y="5638800"/>
              <a:ext cx="306388" cy="381000"/>
              <a:chOff x="3072" y="1968"/>
              <a:chExt cx="193" cy="240"/>
            </a:xfrm>
          </p:grpSpPr>
          <p:sp>
            <p:nvSpPr>
              <p:cNvPr id="135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3072" y="1968"/>
                <a:ext cx="193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3190" y="1968"/>
                <a:ext cx="58" cy="57"/>
              </a:xfrm>
              <a:custGeom>
                <a:avLst/>
                <a:gdLst/>
                <a:ahLst/>
                <a:cxnLst>
                  <a:cxn ang="0">
                    <a:pos x="428" y="426"/>
                  </a:cxn>
                  <a:cxn ang="0">
                    <a:pos x="479" y="308"/>
                  </a:cxn>
                  <a:cxn ang="0">
                    <a:pos x="506" y="195"/>
                  </a:cxn>
                  <a:cxn ang="0">
                    <a:pos x="479" y="104"/>
                  </a:cxn>
                  <a:cxn ang="0">
                    <a:pos x="397" y="27"/>
                  </a:cxn>
                  <a:cxn ang="0">
                    <a:pos x="298" y="0"/>
                  </a:cxn>
                  <a:cxn ang="0">
                    <a:pos x="164" y="52"/>
                  </a:cxn>
                  <a:cxn ang="0">
                    <a:pos x="78" y="157"/>
                  </a:cxn>
                  <a:cxn ang="0">
                    <a:pos x="25" y="287"/>
                  </a:cxn>
                  <a:cxn ang="0">
                    <a:pos x="8" y="378"/>
                  </a:cxn>
                  <a:cxn ang="0">
                    <a:pos x="0" y="481"/>
                  </a:cxn>
                  <a:cxn ang="0">
                    <a:pos x="8" y="555"/>
                  </a:cxn>
                  <a:cxn ang="0">
                    <a:pos x="38" y="611"/>
                  </a:cxn>
                  <a:cxn ang="0">
                    <a:pos x="116" y="624"/>
                  </a:cxn>
                  <a:cxn ang="0">
                    <a:pos x="207" y="611"/>
                  </a:cxn>
                  <a:cxn ang="0">
                    <a:pos x="294" y="560"/>
                  </a:cxn>
                  <a:cxn ang="0">
                    <a:pos x="372" y="520"/>
                  </a:cxn>
                  <a:cxn ang="0">
                    <a:pos x="402" y="491"/>
                  </a:cxn>
                  <a:cxn ang="0">
                    <a:pos x="597" y="533"/>
                  </a:cxn>
                  <a:cxn ang="0">
                    <a:pos x="645" y="529"/>
                  </a:cxn>
                  <a:cxn ang="0">
                    <a:pos x="645" y="481"/>
                  </a:cxn>
                  <a:cxn ang="0">
                    <a:pos x="428" y="426"/>
                  </a:cxn>
                </a:cxnLst>
                <a:rect l="0" t="0" r="r" b="b"/>
                <a:pathLst>
                  <a:path w="645" h="624">
                    <a:moveTo>
                      <a:pt x="428" y="426"/>
                    </a:moveTo>
                    <a:lnTo>
                      <a:pt x="479" y="308"/>
                    </a:lnTo>
                    <a:lnTo>
                      <a:pt x="506" y="195"/>
                    </a:lnTo>
                    <a:lnTo>
                      <a:pt x="479" y="104"/>
                    </a:lnTo>
                    <a:lnTo>
                      <a:pt x="397" y="27"/>
                    </a:lnTo>
                    <a:lnTo>
                      <a:pt x="298" y="0"/>
                    </a:lnTo>
                    <a:lnTo>
                      <a:pt x="164" y="52"/>
                    </a:lnTo>
                    <a:lnTo>
                      <a:pt x="78" y="157"/>
                    </a:lnTo>
                    <a:lnTo>
                      <a:pt x="25" y="287"/>
                    </a:lnTo>
                    <a:lnTo>
                      <a:pt x="8" y="378"/>
                    </a:lnTo>
                    <a:lnTo>
                      <a:pt x="0" y="481"/>
                    </a:lnTo>
                    <a:lnTo>
                      <a:pt x="8" y="555"/>
                    </a:lnTo>
                    <a:lnTo>
                      <a:pt x="38" y="611"/>
                    </a:lnTo>
                    <a:lnTo>
                      <a:pt x="116" y="624"/>
                    </a:lnTo>
                    <a:lnTo>
                      <a:pt x="207" y="611"/>
                    </a:lnTo>
                    <a:lnTo>
                      <a:pt x="294" y="560"/>
                    </a:lnTo>
                    <a:lnTo>
                      <a:pt x="372" y="520"/>
                    </a:lnTo>
                    <a:lnTo>
                      <a:pt x="402" y="491"/>
                    </a:lnTo>
                    <a:lnTo>
                      <a:pt x="597" y="533"/>
                    </a:lnTo>
                    <a:lnTo>
                      <a:pt x="645" y="529"/>
                    </a:lnTo>
                    <a:lnTo>
                      <a:pt x="645" y="481"/>
                    </a:lnTo>
                    <a:lnTo>
                      <a:pt x="428" y="42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3141" y="2036"/>
                <a:ext cx="63" cy="111"/>
              </a:xfrm>
              <a:custGeom>
                <a:avLst/>
                <a:gdLst/>
                <a:ahLst/>
                <a:cxnLst>
                  <a:cxn ang="0">
                    <a:pos x="233" y="181"/>
                  </a:cxn>
                  <a:cxn ang="0">
                    <a:pos x="321" y="91"/>
                  </a:cxn>
                  <a:cxn ang="0">
                    <a:pos x="463" y="4"/>
                  </a:cxn>
                  <a:cxn ang="0">
                    <a:pos x="529" y="0"/>
                  </a:cxn>
                  <a:cxn ang="0">
                    <a:pos x="645" y="38"/>
                  </a:cxn>
                  <a:cxn ang="0">
                    <a:pos x="697" y="95"/>
                  </a:cxn>
                  <a:cxn ang="0">
                    <a:pos x="697" y="181"/>
                  </a:cxn>
                  <a:cxn ang="0">
                    <a:pos x="611" y="341"/>
                  </a:cxn>
                  <a:cxn ang="0">
                    <a:pos x="515" y="467"/>
                  </a:cxn>
                  <a:cxn ang="0">
                    <a:pos x="476" y="571"/>
                  </a:cxn>
                  <a:cxn ang="0">
                    <a:pos x="450" y="692"/>
                  </a:cxn>
                  <a:cxn ang="0">
                    <a:pos x="476" y="809"/>
                  </a:cxn>
                  <a:cxn ang="0">
                    <a:pos x="502" y="921"/>
                  </a:cxn>
                  <a:cxn ang="0">
                    <a:pos x="502" y="1052"/>
                  </a:cxn>
                  <a:cxn ang="0">
                    <a:pos x="463" y="1129"/>
                  </a:cxn>
                  <a:cxn ang="0">
                    <a:pos x="376" y="1173"/>
                  </a:cxn>
                  <a:cxn ang="0">
                    <a:pos x="273" y="1221"/>
                  </a:cxn>
                  <a:cxn ang="0">
                    <a:pos x="178" y="1221"/>
                  </a:cxn>
                  <a:cxn ang="0">
                    <a:pos x="113" y="1186"/>
                  </a:cxn>
                  <a:cxn ang="0">
                    <a:pos x="25" y="1043"/>
                  </a:cxn>
                  <a:cxn ang="0">
                    <a:pos x="0" y="896"/>
                  </a:cxn>
                  <a:cxn ang="0">
                    <a:pos x="8" y="705"/>
                  </a:cxn>
                  <a:cxn ang="0">
                    <a:pos x="73" y="467"/>
                  </a:cxn>
                  <a:cxn ang="0">
                    <a:pos x="138" y="311"/>
                  </a:cxn>
                  <a:cxn ang="0">
                    <a:pos x="233" y="181"/>
                  </a:cxn>
                </a:cxnLst>
                <a:rect l="0" t="0" r="r" b="b"/>
                <a:pathLst>
                  <a:path w="697" h="1221">
                    <a:moveTo>
                      <a:pt x="233" y="181"/>
                    </a:moveTo>
                    <a:lnTo>
                      <a:pt x="321" y="91"/>
                    </a:lnTo>
                    <a:lnTo>
                      <a:pt x="463" y="4"/>
                    </a:lnTo>
                    <a:lnTo>
                      <a:pt x="529" y="0"/>
                    </a:lnTo>
                    <a:lnTo>
                      <a:pt x="645" y="38"/>
                    </a:lnTo>
                    <a:lnTo>
                      <a:pt x="697" y="95"/>
                    </a:lnTo>
                    <a:lnTo>
                      <a:pt x="697" y="181"/>
                    </a:lnTo>
                    <a:lnTo>
                      <a:pt x="611" y="341"/>
                    </a:lnTo>
                    <a:lnTo>
                      <a:pt x="515" y="467"/>
                    </a:lnTo>
                    <a:lnTo>
                      <a:pt x="476" y="571"/>
                    </a:lnTo>
                    <a:lnTo>
                      <a:pt x="450" y="692"/>
                    </a:lnTo>
                    <a:lnTo>
                      <a:pt x="476" y="809"/>
                    </a:lnTo>
                    <a:lnTo>
                      <a:pt x="502" y="921"/>
                    </a:lnTo>
                    <a:lnTo>
                      <a:pt x="502" y="1052"/>
                    </a:lnTo>
                    <a:lnTo>
                      <a:pt x="463" y="1129"/>
                    </a:lnTo>
                    <a:lnTo>
                      <a:pt x="376" y="1173"/>
                    </a:lnTo>
                    <a:lnTo>
                      <a:pt x="273" y="1221"/>
                    </a:lnTo>
                    <a:lnTo>
                      <a:pt x="178" y="1221"/>
                    </a:lnTo>
                    <a:lnTo>
                      <a:pt x="113" y="1186"/>
                    </a:lnTo>
                    <a:lnTo>
                      <a:pt x="25" y="1043"/>
                    </a:lnTo>
                    <a:lnTo>
                      <a:pt x="0" y="896"/>
                    </a:lnTo>
                    <a:lnTo>
                      <a:pt x="8" y="705"/>
                    </a:lnTo>
                    <a:lnTo>
                      <a:pt x="73" y="467"/>
                    </a:lnTo>
                    <a:lnTo>
                      <a:pt x="138" y="311"/>
                    </a:lnTo>
                    <a:lnTo>
                      <a:pt x="233" y="181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6"/>
              <p:cNvSpPr>
                <a:spLocks/>
              </p:cNvSpPr>
              <p:nvPr/>
            </p:nvSpPr>
            <p:spPr bwMode="auto">
              <a:xfrm>
                <a:off x="3126" y="2023"/>
                <a:ext cx="60" cy="70"/>
              </a:xfrm>
              <a:custGeom>
                <a:avLst/>
                <a:gdLst/>
                <a:ahLst/>
                <a:cxnLst>
                  <a:cxn ang="0">
                    <a:pos x="346" y="68"/>
                  </a:cxn>
                  <a:cxn ang="0">
                    <a:pos x="501" y="116"/>
                  </a:cxn>
                  <a:cxn ang="0">
                    <a:pos x="631" y="143"/>
                  </a:cxn>
                  <a:cxn ang="0">
                    <a:pos x="662" y="186"/>
                  </a:cxn>
                  <a:cxn ang="0">
                    <a:pos x="648" y="238"/>
                  </a:cxn>
                  <a:cxn ang="0">
                    <a:pos x="566" y="276"/>
                  </a:cxn>
                  <a:cxn ang="0">
                    <a:pos x="493" y="263"/>
                  </a:cxn>
                  <a:cxn ang="0">
                    <a:pos x="320" y="181"/>
                  </a:cxn>
                  <a:cxn ang="0">
                    <a:pos x="242" y="95"/>
                  </a:cxn>
                  <a:cxn ang="0">
                    <a:pos x="169" y="78"/>
                  </a:cxn>
                  <a:cxn ang="0">
                    <a:pos x="117" y="147"/>
                  </a:cxn>
                  <a:cxn ang="0">
                    <a:pos x="91" y="316"/>
                  </a:cxn>
                  <a:cxn ang="0">
                    <a:pos x="91" y="337"/>
                  </a:cxn>
                  <a:cxn ang="0">
                    <a:pos x="91" y="480"/>
                  </a:cxn>
                  <a:cxn ang="0">
                    <a:pos x="117" y="545"/>
                  </a:cxn>
                  <a:cxn ang="0">
                    <a:pos x="190" y="602"/>
                  </a:cxn>
                  <a:cxn ang="0">
                    <a:pos x="182" y="692"/>
                  </a:cxn>
                  <a:cxn ang="0">
                    <a:pos x="125" y="757"/>
                  </a:cxn>
                  <a:cxn ang="0">
                    <a:pos x="39" y="771"/>
                  </a:cxn>
                  <a:cxn ang="0">
                    <a:pos x="13" y="719"/>
                  </a:cxn>
                  <a:cxn ang="0">
                    <a:pos x="0" y="558"/>
                  </a:cxn>
                  <a:cxn ang="0">
                    <a:pos x="26" y="290"/>
                  </a:cxn>
                  <a:cxn ang="0">
                    <a:pos x="64" y="68"/>
                  </a:cxn>
                  <a:cxn ang="0">
                    <a:pos x="104" y="17"/>
                  </a:cxn>
                  <a:cxn ang="0">
                    <a:pos x="156" y="0"/>
                  </a:cxn>
                  <a:cxn ang="0">
                    <a:pos x="207" y="0"/>
                  </a:cxn>
                  <a:cxn ang="0">
                    <a:pos x="295" y="43"/>
                  </a:cxn>
                  <a:cxn ang="0">
                    <a:pos x="346" y="68"/>
                  </a:cxn>
                </a:cxnLst>
                <a:rect l="0" t="0" r="r" b="b"/>
                <a:pathLst>
                  <a:path w="662" h="771">
                    <a:moveTo>
                      <a:pt x="346" y="68"/>
                    </a:moveTo>
                    <a:lnTo>
                      <a:pt x="501" y="116"/>
                    </a:lnTo>
                    <a:lnTo>
                      <a:pt x="631" y="143"/>
                    </a:lnTo>
                    <a:lnTo>
                      <a:pt x="662" y="186"/>
                    </a:lnTo>
                    <a:lnTo>
                      <a:pt x="648" y="238"/>
                    </a:lnTo>
                    <a:lnTo>
                      <a:pt x="566" y="276"/>
                    </a:lnTo>
                    <a:lnTo>
                      <a:pt x="493" y="263"/>
                    </a:lnTo>
                    <a:lnTo>
                      <a:pt x="320" y="181"/>
                    </a:lnTo>
                    <a:lnTo>
                      <a:pt x="242" y="95"/>
                    </a:lnTo>
                    <a:lnTo>
                      <a:pt x="169" y="78"/>
                    </a:lnTo>
                    <a:lnTo>
                      <a:pt x="117" y="147"/>
                    </a:lnTo>
                    <a:lnTo>
                      <a:pt x="91" y="316"/>
                    </a:lnTo>
                    <a:lnTo>
                      <a:pt x="91" y="337"/>
                    </a:lnTo>
                    <a:lnTo>
                      <a:pt x="91" y="480"/>
                    </a:lnTo>
                    <a:lnTo>
                      <a:pt x="117" y="545"/>
                    </a:lnTo>
                    <a:lnTo>
                      <a:pt x="190" y="602"/>
                    </a:lnTo>
                    <a:lnTo>
                      <a:pt x="182" y="692"/>
                    </a:lnTo>
                    <a:lnTo>
                      <a:pt x="125" y="757"/>
                    </a:lnTo>
                    <a:lnTo>
                      <a:pt x="39" y="771"/>
                    </a:lnTo>
                    <a:lnTo>
                      <a:pt x="13" y="719"/>
                    </a:lnTo>
                    <a:lnTo>
                      <a:pt x="0" y="558"/>
                    </a:lnTo>
                    <a:lnTo>
                      <a:pt x="26" y="290"/>
                    </a:lnTo>
                    <a:lnTo>
                      <a:pt x="64" y="68"/>
                    </a:lnTo>
                    <a:lnTo>
                      <a:pt x="104" y="17"/>
                    </a:lnTo>
                    <a:lnTo>
                      <a:pt x="156" y="0"/>
                    </a:lnTo>
                    <a:lnTo>
                      <a:pt x="207" y="0"/>
                    </a:lnTo>
                    <a:lnTo>
                      <a:pt x="295" y="43"/>
                    </a:lnTo>
                    <a:lnTo>
                      <a:pt x="346" y="68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"/>
              <p:cNvSpPr>
                <a:spLocks/>
              </p:cNvSpPr>
              <p:nvPr/>
            </p:nvSpPr>
            <p:spPr bwMode="auto">
              <a:xfrm>
                <a:off x="3184" y="2046"/>
                <a:ext cx="81" cy="5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39"/>
                  </a:cxn>
                  <a:cxn ang="0">
                    <a:pos x="56" y="0"/>
                  </a:cxn>
                  <a:cxn ang="0">
                    <a:pos x="116" y="5"/>
                  </a:cxn>
                  <a:cxn ang="0">
                    <a:pos x="156" y="95"/>
                  </a:cxn>
                  <a:cxn ang="0">
                    <a:pos x="169" y="226"/>
                  </a:cxn>
                  <a:cxn ang="0">
                    <a:pos x="225" y="381"/>
                  </a:cxn>
                  <a:cxn ang="0">
                    <a:pos x="290" y="494"/>
                  </a:cxn>
                  <a:cxn ang="0">
                    <a:pos x="364" y="533"/>
                  </a:cxn>
                  <a:cxn ang="0">
                    <a:pos x="433" y="520"/>
                  </a:cxn>
                  <a:cxn ang="0">
                    <a:pos x="507" y="459"/>
                  </a:cxn>
                  <a:cxn ang="0">
                    <a:pos x="641" y="343"/>
                  </a:cxn>
                  <a:cxn ang="0">
                    <a:pos x="714" y="238"/>
                  </a:cxn>
                  <a:cxn ang="0">
                    <a:pos x="714" y="182"/>
                  </a:cxn>
                  <a:cxn ang="0">
                    <a:pos x="693" y="135"/>
                  </a:cxn>
                  <a:cxn ang="0">
                    <a:pos x="740" y="52"/>
                  </a:cxn>
                  <a:cxn ang="0">
                    <a:pos x="809" y="13"/>
                  </a:cxn>
                  <a:cxn ang="0">
                    <a:pos x="870" y="43"/>
                  </a:cxn>
                  <a:cxn ang="0">
                    <a:pos x="888" y="104"/>
                  </a:cxn>
                  <a:cxn ang="0">
                    <a:pos x="836" y="238"/>
                  </a:cxn>
                  <a:cxn ang="0">
                    <a:pos x="662" y="434"/>
                  </a:cxn>
                  <a:cxn ang="0">
                    <a:pos x="467" y="585"/>
                  </a:cxn>
                  <a:cxn ang="0">
                    <a:pos x="351" y="603"/>
                  </a:cxn>
                  <a:cxn ang="0">
                    <a:pos x="251" y="576"/>
                  </a:cxn>
                  <a:cxn ang="0">
                    <a:pos x="169" y="459"/>
                  </a:cxn>
                  <a:cxn ang="0">
                    <a:pos x="91" y="316"/>
                  </a:cxn>
                  <a:cxn ang="0">
                    <a:pos x="30" y="213"/>
                  </a:cxn>
                  <a:cxn ang="0">
                    <a:pos x="0" y="130"/>
                  </a:cxn>
                </a:cxnLst>
                <a:rect l="0" t="0" r="r" b="b"/>
                <a:pathLst>
                  <a:path w="888" h="603">
                    <a:moveTo>
                      <a:pt x="0" y="130"/>
                    </a:moveTo>
                    <a:lnTo>
                      <a:pt x="0" y="39"/>
                    </a:lnTo>
                    <a:lnTo>
                      <a:pt x="56" y="0"/>
                    </a:lnTo>
                    <a:lnTo>
                      <a:pt x="116" y="5"/>
                    </a:lnTo>
                    <a:lnTo>
                      <a:pt x="156" y="95"/>
                    </a:lnTo>
                    <a:lnTo>
                      <a:pt x="169" y="226"/>
                    </a:lnTo>
                    <a:lnTo>
                      <a:pt x="225" y="381"/>
                    </a:lnTo>
                    <a:lnTo>
                      <a:pt x="290" y="494"/>
                    </a:lnTo>
                    <a:lnTo>
                      <a:pt x="364" y="533"/>
                    </a:lnTo>
                    <a:lnTo>
                      <a:pt x="433" y="520"/>
                    </a:lnTo>
                    <a:lnTo>
                      <a:pt x="507" y="459"/>
                    </a:lnTo>
                    <a:lnTo>
                      <a:pt x="641" y="343"/>
                    </a:lnTo>
                    <a:lnTo>
                      <a:pt x="714" y="238"/>
                    </a:lnTo>
                    <a:lnTo>
                      <a:pt x="714" y="182"/>
                    </a:lnTo>
                    <a:lnTo>
                      <a:pt x="693" y="135"/>
                    </a:lnTo>
                    <a:lnTo>
                      <a:pt x="740" y="52"/>
                    </a:lnTo>
                    <a:lnTo>
                      <a:pt x="809" y="13"/>
                    </a:lnTo>
                    <a:lnTo>
                      <a:pt x="870" y="43"/>
                    </a:lnTo>
                    <a:lnTo>
                      <a:pt x="888" y="104"/>
                    </a:lnTo>
                    <a:lnTo>
                      <a:pt x="836" y="238"/>
                    </a:lnTo>
                    <a:lnTo>
                      <a:pt x="662" y="434"/>
                    </a:lnTo>
                    <a:lnTo>
                      <a:pt x="467" y="585"/>
                    </a:lnTo>
                    <a:lnTo>
                      <a:pt x="351" y="603"/>
                    </a:lnTo>
                    <a:lnTo>
                      <a:pt x="251" y="576"/>
                    </a:lnTo>
                    <a:lnTo>
                      <a:pt x="169" y="459"/>
                    </a:lnTo>
                    <a:lnTo>
                      <a:pt x="91" y="316"/>
                    </a:lnTo>
                    <a:lnTo>
                      <a:pt x="30" y="213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8"/>
              <p:cNvSpPr>
                <a:spLocks/>
              </p:cNvSpPr>
              <p:nvPr/>
            </p:nvSpPr>
            <p:spPr bwMode="auto">
              <a:xfrm>
                <a:off x="3161" y="2125"/>
                <a:ext cx="80" cy="83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73" y="0"/>
                  </a:cxn>
                  <a:cxn ang="0">
                    <a:pos x="181" y="0"/>
                  </a:cxn>
                  <a:cxn ang="0">
                    <a:pos x="384" y="21"/>
                  </a:cxn>
                  <a:cxn ang="0">
                    <a:pos x="623" y="34"/>
                  </a:cxn>
                  <a:cxn ang="0">
                    <a:pos x="714" y="74"/>
                  </a:cxn>
                  <a:cxn ang="0">
                    <a:pos x="753" y="125"/>
                  </a:cxn>
                  <a:cxn ang="0">
                    <a:pos x="762" y="203"/>
                  </a:cxn>
                  <a:cxn ang="0">
                    <a:pos x="735" y="286"/>
                  </a:cxn>
                  <a:cxn ang="0">
                    <a:pos x="661" y="411"/>
                  </a:cxn>
                  <a:cxn ang="0">
                    <a:pos x="566" y="515"/>
                  </a:cxn>
                  <a:cxn ang="0">
                    <a:pos x="493" y="610"/>
                  </a:cxn>
                  <a:cxn ang="0">
                    <a:pos x="462" y="684"/>
                  </a:cxn>
                  <a:cxn ang="0">
                    <a:pos x="441" y="736"/>
                  </a:cxn>
                  <a:cxn ang="0">
                    <a:pos x="449" y="776"/>
                  </a:cxn>
                  <a:cxn ang="0">
                    <a:pos x="454" y="801"/>
                  </a:cxn>
                  <a:cxn ang="0">
                    <a:pos x="541" y="801"/>
                  </a:cxn>
                  <a:cxn ang="0">
                    <a:pos x="675" y="780"/>
                  </a:cxn>
                  <a:cxn ang="0">
                    <a:pos x="762" y="780"/>
                  </a:cxn>
                  <a:cxn ang="0">
                    <a:pos x="852" y="814"/>
                  </a:cxn>
                  <a:cxn ang="0">
                    <a:pos x="879" y="858"/>
                  </a:cxn>
                  <a:cxn ang="0">
                    <a:pos x="852" y="896"/>
                  </a:cxn>
                  <a:cxn ang="0">
                    <a:pos x="814" y="910"/>
                  </a:cxn>
                  <a:cxn ang="0">
                    <a:pos x="753" y="892"/>
                  </a:cxn>
                  <a:cxn ang="0">
                    <a:pos x="670" y="845"/>
                  </a:cxn>
                  <a:cxn ang="0">
                    <a:pos x="584" y="853"/>
                  </a:cxn>
                  <a:cxn ang="0">
                    <a:pos x="441" y="879"/>
                  </a:cxn>
                  <a:cxn ang="0">
                    <a:pos x="397" y="870"/>
                  </a:cxn>
                  <a:cxn ang="0">
                    <a:pos x="376" y="841"/>
                  </a:cxn>
                  <a:cxn ang="0">
                    <a:pos x="376" y="766"/>
                  </a:cxn>
                  <a:cxn ang="0">
                    <a:pos x="376" y="662"/>
                  </a:cxn>
                  <a:cxn ang="0">
                    <a:pos x="436" y="585"/>
                  </a:cxn>
                  <a:cxn ang="0">
                    <a:pos x="527" y="467"/>
                  </a:cxn>
                  <a:cxn ang="0">
                    <a:pos x="605" y="364"/>
                  </a:cxn>
                  <a:cxn ang="0">
                    <a:pos x="657" y="286"/>
                  </a:cxn>
                  <a:cxn ang="0">
                    <a:pos x="684" y="217"/>
                  </a:cxn>
                  <a:cxn ang="0">
                    <a:pos x="670" y="177"/>
                  </a:cxn>
                  <a:cxn ang="0">
                    <a:pos x="636" y="129"/>
                  </a:cxn>
                  <a:cxn ang="0">
                    <a:pos x="584" y="116"/>
                  </a:cxn>
                  <a:cxn ang="0">
                    <a:pos x="527" y="116"/>
                  </a:cxn>
                  <a:cxn ang="0">
                    <a:pos x="401" y="116"/>
                  </a:cxn>
                  <a:cxn ang="0">
                    <a:pos x="216" y="152"/>
                  </a:cxn>
                  <a:cxn ang="0">
                    <a:pos x="77" y="164"/>
                  </a:cxn>
                  <a:cxn ang="0">
                    <a:pos x="21" y="152"/>
                  </a:cxn>
                  <a:cxn ang="0">
                    <a:pos x="0" y="129"/>
                  </a:cxn>
                  <a:cxn ang="0">
                    <a:pos x="0" y="86"/>
                  </a:cxn>
                </a:cxnLst>
                <a:rect l="0" t="0" r="r" b="b"/>
                <a:pathLst>
                  <a:path w="879" h="910">
                    <a:moveTo>
                      <a:pt x="0" y="86"/>
                    </a:moveTo>
                    <a:lnTo>
                      <a:pt x="73" y="0"/>
                    </a:lnTo>
                    <a:lnTo>
                      <a:pt x="181" y="0"/>
                    </a:lnTo>
                    <a:lnTo>
                      <a:pt x="384" y="21"/>
                    </a:lnTo>
                    <a:lnTo>
                      <a:pt x="623" y="34"/>
                    </a:lnTo>
                    <a:lnTo>
                      <a:pt x="714" y="74"/>
                    </a:lnTo>
                    <a:lnTo>
                      <a:pt x="753" y="125"/>
                    </a:lnTo>
                    <a:lnTo>
                      <a:pt x="762" y="203"/>
                    </a:lnTo>
                    <a:lnTo>
                      <a:pt x="735" y="286"/>
                    </a:lnTo>
                    <a:lnTo>
                      <a:pt x="661" y="411"/>
                    </a:lnTo>
                    <a:lnTo>
                      <a:pt x="566" y="515"/>
                    </a:lnTo>
                    <a:lnTo>
                      <a:pt x="493" y="610"/>
                    </a:lnTo>
                    <a:lnTo>
                      <a:pt x="462" y="684"/>
                    </a:lnTo>
                    <a:lnTo>
                      <a:pt x="441" y="736"/>
                    </a:lnTo>
                    <a:lnTo>
                      <a:pt x="449" y="776"/>
                    </a:lnTo>
                    <a:lnTo>
                      <a:pt x="454" y="801"/>
                    </a:lnTo>
                    <a:lnTo>
                      <a:pt x="541" y="801"/>
                    </a:lnTo>
                    <a:lnTo>
                      <a:pt x="675" y="780"/>
                    </a:lnTo>
                    <a:lnTo>
                      <a:pt x="762" y="780"/>
                    </a:lnTo>
                    <a:lnTo>
                      <a:pt x="852" y="814"/>
                    </a:lnTo>
                    <a:lnTo>
                      <a:pt x="879" y="858"/>
                    </a:lnTo>
                    <a:lnTo>
                      <a:pt x="852" y="896"/>
                    </a:lnTo>
                    <a:lnTo>
                      <a:pt x="814" y="910"/>
                    </a:lnTo>
                    <a:lnTo>
                      <a:pt x="753" y="892"/>
                    </a:lnTo>
                    <a:lnTo>
                      <a:pt x="670" y="845"/>
                    </a:lnTo>
                    <a:lnTo>
                      <a:pt x="584" y="853"/>
                    </a:lnTo>
                    <a:lnTo>
                      <a:pt x="441" y="879"/>
                    </a:lnTo>
                    <a:lnTo>
                      <a:pt x="397" y="870"/>
                    </a:lnTo>
                    <a:lnTo>
                      <a:pt x="376" y="841"/>
                    </a:lnTo>
                    <a:lnTo>
                      <a:pt x="376" y="766"/>
                    </a:lnTo>
                    <a:lnTo>
                      <a:pt x="376" y="662"/>
                    </a:lnTo>
                    <a:lnTo>
                      <a:pt x="436" y="585"/>
                    </a:lnTo>
                    <a:lnTo>
                      <a:pt x="527" y="467"/>
                    </a:lnTo>
                    <a:lnTo>
                      <a:pt x="605" y="364"/>
                    </a:lnTo>
                    <a:lnTo>
                      <a:pt x="657" y="286"/>
                    </a:lnTo>
                    <a:lnTo>
                      <a:pt x="684" y="217"/>
                    </a:lnTo>
                    <a:lnTo>
                      <a:pt x="670" y="177"/>
                    </a:lnTo>
                    <a:lnTo>
                      <a:pt x="636" y="129"/>
                    </a:lnTo>
                    <a:lnTo>
                      <a:pt x="584" y="116"/>
                    </a:lnTo>
                    <a:lnTo>
                      <a:pt x="527" y="116"/>
                    </a:lnTo>
                    <a:lnTo>
                      <a:pt x="401" y="116"/>
                    </a:lnTo>
                    <a:lnTo>
                      <a:pt x="216" y="152"/>
                    </a:lnTo>
                    <a:lnTo>
                      <a:pt x="77" y="164"/>
                    </a:lnTo>
                    <a:lnTo>
                      <a:pt x="21" y="152"/>
                    </a:lnTo>
                    <a:lnTo>
                      <a:pt x="0" y="129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9"/>
              <p:cNvSpPr>
                <a:spLocks/>
              </p:cNvSpPr>
              <p:nvPr/>
            </p:nvSpPr>
            <p:spPr bwMode="auto">
              <a:xfrm>
                <a:off x="3072" y="2110"/>
                <a:ext cx="102" cy="79"/>
              </a:xfrm>
              <a:custGeom>
                <a:avLst/>
                <a:gdLst/>
                <a:ahLst/>
                <a:cxnLst>
                  <a:cxn ang="0">
                    <a:pos x="909" y="360"/>
                  </a:cxn>
                  <a:cxn ang="0">
                    <a:pos x="926" y="247"/>
                  </a:cxn>
                  <a:cxn ang="0">
                    <a:pos x="991" y="204"/>
                  </a:cxn>
                  <a:cxn ang="0">
                    <a:pos x="1069" y="195"/>
                  </a:cxn>
                  <a:cxn ang="0">
                    <a:pos x="1117" y="247"/>
                  </a:cxn>
                  <a:cxn ang="0">
                    <a:pos x="1096" y="347"/>
                  </a:cxn>
                  <a:cxn ang="0">
                    <a:pos x="1052" y="482"/>
                  </a:cxn>
                  <a:cxn ang="0">
                    <a:pos x="966" y="633"/>
                  </a:cxn>
                  <a:cxn ang="0">
                    <a:pos x="857" y="763"/>
                  </a:cxn>
                  <a:cxn ang="0">
                    <a:pos x="766" y="832"/>
                  </a:cxn>
                  <a:cxn ang="0">
                    <a:pos x="667" y="868"/>
                  </a:cxn>
                  <a:cxn ang="0">
                    <a:pos x="571" y="854"/>
                  </a:cxn>
                  <a:cxn ang="0">
                    <a:pos x="498" y="815"/>
                  </a:cxn>
                  <a:cxn ang="0">
                    <a:pos x="472" y="750"/>
                  </a:cxn>
                  <a:cxn ang="0">
                    <a:pos x="441" y="637"/>
                  </a:cxn>
                  <a:cxn ang="0">
                    <a:pos x="407" y="429"/>
                  </a:cxn>
                  <a:cxn ang="0">
                    <a:pos x="380" y="286"/>
                  </a:cxn>
                  <a:cxn ang="0">
                    <a:pos x="380" y="117"/>
                  </a:cxn>
                  <a:cxn ang="0">
                    <a:pos x="363" y="87"/>
                  </a:cxn>
                  <a:cxn ang="0">
                    <a:pos x="311" y="78"/>
                  </a:cxn>
                  <a:cxn ang="0">
                    <a:pos x="252" y="125"/>
                  </a:cxn>
                  <a:cxn ang="0">
                    <a:pos x="195" y="204"/>
                  </a:cxn>
                  <a:cxn ang="0">
                    <a:pos x="130" y="247"/>
                  </a:cxn>
                  <a:cxn ang="0">
                    <a:pos x="30" y="247"/>
                  </a:cxn>
                  <a:cxn ang="0">
                    <a:pos x="0" y="221"/>
                  </a:cxn>
                  <a:cxn ang="0">
                    <a:pos x="0" y="178"/>
                  </a:cxn>
                  <a:cxn ang="0">
                    <a:pos x="44" y="139"/>
                  </a:cxn>
                  <a:cxn ang="0">
                    <a:pos x="91" y="152"/>
                  </a:cxn>
                  <a:cxn ang="0">
                    <a:pos x="134" y="143"/>
                  </a:cxn>
                  <a:cxn ang="0">
                    <a:pos x="212" y="87"/>
                  </a:cxn>
                  <a:cxn ang="0">
                    <a:pos x="290" y="26"/>
                  </a:cxn>
                  <a:cxn ang="0">
                    <a:pos x="363" y="9"/>
                  </a:cxn>
                  <a:cxn ang="0">
                    <a:pos x="468" y="0"/>
                  </a:cxn>
                  <a:cxn ang="0">
                    <a:pos x="472" y="47"/>
                  </a:cxn>
                  <a:cxn ang="0">
                    <a:pos x="445" y="100"/>
                  </a:cxn>
                  <a:cxn ang="0">
                    <a:pos x="441" y="234"/>
                  </a:cxn>
                  <a:cxn ang="0">
                    <a:pos x="472" y="412"/>
                  </a:cxn>
                  <a:cxn ang="0">
                    <a:pos x="519" y="585"/>
                  </a:cxn>
                  <a:cxn ang="0">
                    <a:pos x="563" y="690"/>
                  </a:cxn>
                  <a:cxn ang="0">
                    <a:pos x="628" y="738"/>
                  </a:cxn>
                  <a:cxn ang="0">
                    <a:pos x="693" y="738"/>
                  </a:cxn>
                  <a:cxn ang="0">
                    <a:pos x="758" y="690"/>
                  </a:cxn>
                  <a:cxn ang="0">
                    <a:pos x="844" y="581"/>
                  </a:cxn>
                  <a:cxn ang="0">
                    <a:pos x="901" y="425"/>
                  </a:cxn>
                  <a:cxn ang="0">
                    <a:pos x="909" y="360"/>
                  </a:cxn>
                </a:cxnLst>
                <a:rect l="0" t="0" r="r" b="b"/>
                <a:pathLst>
                  <a:path w="1117" h="868">
                    <a:moveTo>
                      <a:pt x="909" y="360"/>
                    </a:moveTo>
                    <a:lnTo>
                      <a:pt x="926" y="247"/>
                    </a:lnTo>
                    <a:lnTo>
                      <a:pt x="991" y="204"/>
                    </a:lnTo>
                    <a:lnTo>
                      <a:pt x="1069" y="195"/>
                    </a:lnTo>
                    <a:lnTo>
                      <a:pt x="1117" y="247"/>
                    </a:lnTo>
                    <a:lnTo>
                      <a:pt x="1096" y="347"/>
                    </a:lnTo>
                    <a:lnTo>
                      <a:pt x="1052" y="482"/>
                    </a:lnTo>
                    <a:lnTo>
                      <a:pt x="966" y="633"/>
                    </a:lnTo>
                    <a:lnTo>
                      <a:pt x="857" y="763"/>
                    </a:lnTo>
                    <a:lnTo>
                      <a:pt x="766" y="832"/>
                    </a:lnTo>
                    <a:lnTo>
                      <a:pt x="667" y="868"/>
                    </a:lnTo>
                    <a:lnTo>
                      <a:pt x="571" y="854"/>
                    </a:lnTo>
                    <a:lnTo>
                      <a:pt x="498" y="815"/>
                    </a:lnTo>
                    <a:lnTo>
                      <a:pt x="472" y="750"/>
                    </a:lnTo>
                    <a:lnTo>
                      <a:pt x="441" y="637"/>
                    </a:lnTo>
                    <a:lnTo>
                      <a:pt x="407" y="429"/>
                    </a:lnTo>
                    <a:lnTo>
                      <a:pt x="380" y="286"/>
                    </a:lnTo>
                    <a:lnTo>
                      <a:pt x="380" y="117"/>
                    </a:lnTo>
                    <a:lnTo>
                      <a:pt x="363" y="87"/>
                    </a:lnTo>
                    <a:lnTo>
                      <a:pt x="311" y="78"/>
                    </a:lnTo>
                    <a:lnTo>
                      <a:pt x="252" y="125"/>
                    </a:lnTo>
                    <a:lnTo>
                      <a:pt x="195" y="204"/>
                    </a:lnTo>
                    <a:lnTo>
                      <a:pt x="130" y="247"/>
                    </a:lnTo>
                    <a:lnTo>
                      <a:pt x="30" y="247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44" y="139"/>
                    </a:lnTo>
                    <a:lnTo>
                      <a:pt x="91" y="152"/>
                    </a:lnTo>
                    <a:lnTo>
                      <a:pt x="134" y="143"/>
                    </a:lnTo>
                    <a:lnTo>
                      <a:pt x="212" y="87"/>
                    </a:lnTo>
                    <a:lnTo>
                      <a:pt x="290" y="26"/>
                    </a:lnTo>
                    <a:lnTo>
                      <a:pt x="363" y="9"/>
                    </a:lnTo>
                    <a:lnTo>
                      <a:pt x="468" y="0"/>
                    </a:lnTo>
                    <a:lnTo>
                      <a:pt x="472" y="47"/>
                    </a:lnTo>
                    <a:lnTo>
                      <a:pt x="445" y="100"/>
                    </a:lnTo>
                    <a:lnTo>
                      <a:pt x="441" y="234"/>
                    </a:lnTo>
                    <a:lnTo>
                      <a:pt x="472" y="412"/>
                    </a:lnTo>
                    <a:lnTo>
                      <a:pt x="519" y="585"/>
                    </a:lnTo>
                    <a:lnTo>
                      <a:pt x="563" y="690"/>
                    </a:lnTo>
                    <a:lnTo>
                      <a:pt x="628" y="738"/>
                    </a:lnTo>
                    <a:lnTo>
                      <a:pt x="693" y="738"/>
                    </a:lnTo>
                    <a:lnTo>
                      <a:pt x="758" y="690"/>
                    </a:lnTo>
                    <a:lnTo>
                      <a:pt x="844" y="581"/>
                    </a:lnTo>
                    <a:lnTo>
                      <a:pt x="901" y="425"/>
                    </a:lnTo>
                    <a:lnTo>
                      <a:pt x="909" y="36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3" name="Freeform 82"/>
          <p:cNvSpPr/>
          <p:nvPr/>
        </p:nvSpPr>
        <p:spPr>
          <a:xfrm>
            <a:off x="3886200" y="1905000"/>
            <a:ext cx="2060154" cy="1362419"/>
          </a:xfrm>
          <a:custGeom>
            <a:avLst/>
            <a:gdLst>
              <a:gd name="connsiteX0" fmla="*/ 0 w 2060154"/>
              <a:gd name="connsiteY0" fmla="*/ 903383 h 1362419"/>
              <a:gd name="connsiteX1" fmla="*/ 627961 w 2060154"/>
              <a:gd name="connsiteY1" fmla="*/ 1233889 h 1362419"/>
              <a:gd name="connsiteX2" fmla="*/ 1288973 w 2060154"/>
              <a:gd name="connsiteY2" fmla="*/ 132202 h 1362419"/>
              <a:gd name="connsiteX3" fmla="*/ 2060154 w 2060154"/>
              <a:gd name="connsiteY3" fmla="*/ 440674 h 136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154" h="1362419">
                <a:moveTo>
                  <a:pt x="0" y="903383"/>
                </a:moveTo>
                <a:cubicBezTo>
                  <a:pt x="206566" y="1132901"/>
                  <a:pt x="413132" y="1362419"/>
                  <a:pt x="627961" y="1233889"/>
                </a:cubicBezTo>
                <a:cubicBezTo>
                  <a:pt x="842790" y="1105359"/>
                  <a:pt x="1050274" y="264405"/>
                  <a:pt x="1288973" y="132202"/>
                </a:cubicBezTo>
                <a:cubicBezTo>
                  <a:pt x="1527672" y="0"/>
                  <a:pt x="1793913" y="220337"/>
                  <a:pt x="2060154" y="440674"/>
                </a:cubicBez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285561" y="2875402"/>
            <a:ext cx="1388126" cy="743639"/>
          </a:xfrm>
          <a:custGeom>
            <a:avLst/>
            <a:gdLst>
              <a:gd name="connsiteX0" fmla="*/ 198304 w 1388126"/>
              <a:gd name="connsiteY0" fmla="*/ 275422 h 743639"/>
              <a:gd name="connsiteX1" fmla="*/ 110169 w 1388126"/>
              <a:gd name="connsiteY1" fmla="*/ 705080 h 743639"/>
              <a:gd name="connsiteX2" fmla="*/ 859316 w 1388126"/>
              <a:gd name="connsiteY2" fmla="*/ 506776 h 743639"/>
              <a:gd name="connsiteX3" fmla="*/ 1388126 w 1388126"/>
              <a:gd name="connsiteY3" fmla="*/ 0 h 74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8126" h="743639">
                <a:moveTo>
                  <a:pt x="198304" y="275422"/>
                </a:moveTo>
                <a:cubicBezTo>
                  <a:pt x="99152" y="470971"/>
                  <a:pt x="0" y="666521"/>
                  <a:pt x="110169" y="705080"/>
                </a:cubicBezTo>
                <a:cubicBezTo>
                  <a:pt x="220338" y="743639"/>
                  <a:pt x="646323" y="624289"/>
                  <a:pt x="859316" y="506776"/>
                </a:cubicBezTo>
                <a:cubicBezTo>
                  <a:pt x="1072309" y="389263"/>
                  <a:pt x="1230217" y="194631"/>
                  <a:pt x="1388126" y="0"/>
                </a:cubicBezTo>
              </a:path>
            </a:pathLst>
          </a:custGeom>
          <a:ln w="19050">
            <a:solidFill>
              <a:srgbClr val="00B050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53" grpId="0"/>
      <p:bldP spid="54" grpId="0" animBg="1"/>
      <p:bldP spid="55" grpId="0"/>
      <p:bldP spid="5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cxnSp>
        <p:nvCxnSpPr>
          <p:cNvPr id="45" name="Straight Connector 44"/>
          <p:cNvCxnSpPr>
            <a:stCxn id="62" idx="6"/>
            <a:endCxn id="67" idx="2"/>
          </p:cNvCxnSpPr>
          <p:nvPr/>
        </p:nvCxnSpPr>
        <p:spPr>
          <a:xfrm>
            <a:off x="2243278" y="2819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014678" y="2705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900878" y="2628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714496" y="2589645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05678" y="25527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67" name="Oval 66"/>
          <p:cNvSpPr/>
          <p:nvPr/>
        </p:nvSpPr>
        <p:spPr>
          <a:xfrm>
            <a:off x="3157678" y="2705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919678" y="17145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67" idx="7"/>
            <a:endCxn id="69" idx="3"/>
          </p:cNvCxnSpPr>
          <p:nvPr/>
        </p:nvCxnSpPr>
        <p:spPr>
          <a:xfrm rot="5400000" flipH="1" flipV="1">
            <a:off x="3238500" y="2023922"/>
            <a:ext cx="828956" cy="60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148278" y="3162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67" idx="5"/>
            <a:endCxn id="74" idx="2"/>
          </p:cNvCxnSpPr>
          <p:nvPr/>
        </p:nvCxnSpPr>
        <p:spPr>
          <a:xfrm rot="16200000" flipH="1">
            <a:off x="3562350" y="2690672"/>
            <a:ext cx="376378" cy="795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4072078" y="3848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>
            <a:stCxn id="76" idx="1"/>
            <a:endCxn id="67" idx="4"/>
          </p:cNvCxnSpPr>
          <p:nvPr/>
        </p:nvCxnSpPr>
        <p:spPr>
          <a:xfrm rot="16200000" flipV="1">
            <a:off x="3214828" y="2990850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4681678" y="2247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69" idx="6"/>
            <a:endCxn id="78" idx="1"/>
          </p:cNvCxnSpPr>
          <p:nvPr/>
        </p:nvCxnSpPr>
        <p:spPr>
          <a:xfrm>
            <a:off x="4148278" y="1828800"/>
            <a:ext cx="566878" cy="452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4" idx="7"/>
            <a:endCxn id="78" idx="3"/>
          </p:cNvCxnSpPr>
          <p:nvPr/>
        </p:nvCxnSpPr>
        <p:spPr>
          <a:xfrm rot="5400000" flipH="1" flipV="1">
            <a:off x="4152900" y="2633522"/>
            <a:ext cx="752756" cy="371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6" idx="0"/>
            <a:endCxn id="74" idx="4"/>
          </p:cNvCxnSpPr>
          <p:nvPr/>
        </p:nvCxnSpPr>
        <p:spPr>
          <a:xfrm rot="5400000" flipH="1" flipV="1">
            <a:off x="3995878" y="3581400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6" idx="7"/>
            <a:endCxn id="92" idx="2"/>
          </p:cNvCxnSpPr>
          <p:nvPr/>
        </p:nvCxnSpPr>
        <p:spPr>
          <a:xfrm rot="5400000" flipH="1" flipV="1">
            <a:off x="4552950" y="3295650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138878" y="3467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92" idx="7"/>
            <a:endCxn id="64" idx="2"/>
          </p:cNvCxnSpPr>
          <p:nvPr/>
        </p:nvCxnSpPr>
        <p:spPr>
          <a:xfrm rot="5400000" flipH="1" flipV="1">
            <a:off x="5238750" y="2838450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8" idx="6"/>
            <a:endCxn id="64" idx="2"/>
          </p:cNvCxnSpPr>
          <p:nvPr/>
        </p:nvCxnSpPr>
        <p:spPr>
          <a:xfrm>
            <a:off x="4910278" y="2362200"/>
            <a:ext cx="9906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81278" y="3009900"/>
            <a:ext cx="306388" cy="381000"/>
            <a:chOff x="1248" y="1968"/>
            <a:chExt cx="193" cy="240"/>
          </a:xfrm>
        </p:grpSpPr>
        <p:sp>
          <p:nvSpPr>
            <p:cNvPr id="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8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1366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1317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"/>
            <p:cNvSpPr>
              <a:spLocks/>
            </p:cNvSpPr>
            <p:nvPr/>
          </p:nvSpPr>
          <p:spPr bwMode="auto">
            <a:xfrm>
              <a:off x="1302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1360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1337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1248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5" name="Picture 104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2078" y="1485900"/>
            <a:ext cx="306648" cy="381000"/>
          </a:xfrm>
          <a:prstGeom prst="rect">
            <a:avLst/>
          </a:prstGeom>
        </p:spPr>
      </p:pic>
      <p:pic>
        <p:nvPicPr>
          <p:cNvPr id="106" name="Picture 105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4478" y="1638300"/>
            <a:ext cx="306648" cy="381000"/>
          </a:xfrm>
          <a:prstGeom prst="rect">
            <a:avLst/>
          </a:prstGeom>
        </p:spPr>
      </p:pic>
      <p:pic>
        <p:nvPicPr>
          <p:cNvPr id="107" name="Picture 106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9678" y="1333500"/>
            <a:ext cx="306648" cy="381000"/>
          </a:xfrm>
          <a:prstGeom prst="rect">
            <a:avLst/>
          </a:prstGeom>
        </p:spPr>
      </p:pic>
      <p:pic>
        <p:nvPicPr>
          <p:cNvPr id="108" name="Picture 107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1478" y="3009900"/>
            <a:ext cx="306648" cy="381000"/>
          </a:xfrm>
          <a:prstGeom prst="rect">
            <a:avLst/>
          </a:prstGeom>
        </p:spPr>
      </p:pic>
      <p:pic>
        <p:nvPicPr>
          <p:cNvPr id="109" name="Picture 108" descr="running_ma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678" y="3238500"/>
            <a:ext cx="306648" cy="38100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1524000" y="24384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4" name="Group 13"/>
          <p:cNvGrpSpPr>
            <a:grpSpLocks noChangeAspect="1"/>
          </p:cNvGrpSpPr>
          <p:nvPr/>
        </p:nvGrpSpPr>
        <p:grpSpPr bwMode="auto">
          <a:xfrm>
            <a:off x="3505200" y="2590800"/>
            <a:ext cx="306388" cy="381000"/>
            <a:chOff x="3072" y="1968"/>
            <a:chExt cx="193" cy="240"/>
          </a:xfrm>
        </p:grpSpPr>
        <p:sp>
          <p:nvSpPr>
            <p:cNvPr id="113" name="AutoShape 12"/>
            <p:cNvSpPr>
              <a:spLocks noChangeAspect="1" noChangeArrowheads="1" noTextEdit="1"/>
            </p:cNvSpPr>
            <p:nvPr/>
          </p:nvSpPr>
          <p:spPr bwMode="auto">
            <a:xfrm>
              <a:off x="3072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3190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3141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3126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3184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8"/>
            <p:cNvSpPr>
              <a:spLocks/>
            </p:cNvSpPr>
            <p:nvPr/>
          </p:nvSpPr>
          <p:spPr bwMode="auto">
            <a:xfrm>
              <a:off x="3161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9"/>
            <p:cNvSpPr>
              <a:spLocks/>
            </p:cNvSpPr>
            <p:nvPr/>
          </p:nvSpPr>
          <p:spPr bwMode="auto">
            <a:xfrm>
              <a:off x="3072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7" name="Freeform 126"/>
          <p:cNvSpPr/>
          <p:nvPr/>
        </p:nvSpPr>
        <p:spPr>
          <a:xfrm>
            <a:off x="1981200" y="2961190"/>
            <a:ext cx="4083934" cy="1450694"/>
          </a:xfrm>
          <a:custGeom>
            <a:avLst/>
            <a:gdLst>
              <a:gd name="connsiteX0" fmla="*/ 0 w 4027990"/>
              <a:gd name="connsiteY0" fmla="*/ 173620 h 1414041"/>
              <a:gd name="connsiteX1" fmla="*/ 1041722 w 4027990"/>
              <a:gd name="connsiteY1" fmla="*/ 185195 h 1414041"/>
              <a:gd name="connsiteX2" fmla="*/ 2060294 w 4027990"/>
              <a:gd name="connsiteY2" fmla="*/ 1284790 h 1414041"/>
              <a:gd name="connsiteX3" fmla="*/ 3321934 w 4027990"/>
              <a:gd name="connsiteY3" fmla="*/ 960699 h 1414041"/>
              <a:gd name="connsiteX4" fmla="*/ 4027990 w 4027990"/>
              <a:gd name="connsiteY4" fmla="*/ 34724 h 1414041"/>
              <a:gd name="connsiteX0" fmla="*/ 0 w 4083934"/>
              <a:gd name="connsiteY0" fmla="*/ 86810 h 1450694"/>
              <a:gd name="connsiteX1" fmla="*/ 1097666 w 4083934"/>
              <a:gd name="connsiteY1" fmla="*/ 221848 h 1450694"/>
              <a:gd name="connsiteX2" fmla="*/ 2116238 w 4083934"/>
              <a:gd name="connsiteY2" fmla="*/ 1321443 h 1450694"/>
              <a:gd name="connsiteX3" fmla="*/ 3377878 w 4083934"/>
              <a:gd name="connsiteY3" fmla="*/ 997352 h 1450694"/>
              <a:gd name="connsiteX4" fmla="*/ 4083934 w 4083934"/>
              <a:gd name="connsiteY4" fmla="*/ 71377 h 145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934" h="1450694">
                <a:moveTo>
                  <a:pt x="0" y="86810"/>
                </a:moveTo>
                <a:cubicBezTo>
                  <a:pt x="349170" y="0"/>
                  <a:pt x="744960" y="16076"/>
                  <a:pt x="1097666" y="221848"/>
                </a:cubicBezTo>
                <a:cubicBezTo>
                  <a:pt x="1450372" y="427620"/>
                  <a:pt x="1736203" y="1192192"/>
                  <a:pt x="2116238" y="1321443"/>
                </a:cubicBezTo>
                <a:cubicBezTo>
                  <a:pt x="2496273" y="1450694"/>
                  <a:pt x="3049929" y="1205696"/>
                  <a:pt x="3377878" y="997352"/>
                </a:cubicBezTo>
                <a:cubicBezTo>
                  <a:pt x="3705827" y="789008"/>
                  <a:pt x="3894880" y="430192"/>
                  <a:pt x="4083934" y="71377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3773347" y="2812648"/>
            <a:ext cx="1944547" cy="906684"/>
          </a:xfrm>
          <a:custGeom>
            <a:avLst/>
            <a:gdLst>
              <a:gd name="connsiteX0" fmla="*/ 0 w 1944547"/>
              <a:gd name="connsiteY0" fmla="*/ 0 h 906684"/>
              <a:gd name="connsiteX1" fmla="*/ 717630 w 1944547"/>
              <a:gd name="connsiteY1" fmla="*/ 347241 h 906684"/>
              <a:gd name="connsiteX2" fmla="*/ 625033 w 1944547"/>
              <a:gd name="connsiteY2" fmla="*/ 856527 h 906684"/>
              <a:gd name="connsiteX3" fmla="*/ 1296364 w 1944547"/>
              <a:gd name="connsiteY3" fmla="*/ 648182 h 906684"/>
              <a:gd name="connsiteX4" fmla="*/ 1944547 w 1944547"/>
              <a:gd name="connsiteY4" fmla="*/ 46299 h 9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547" h="906684">
                <a:moveTo>
                  <a:pt x="0" y="0"/>
                </a:moveTo>
                <a:cubicBezTo>
                  <a:pt x="306729" y="102243"/>
                  <a:pt x="613458" y="204486"/>
                  <a:pt x="717630" y="347241"/>
                </a:cubicBezTo>
                <a:cubicBezTo>
                  <a:pt x="821802" y="489996"/>
                  <a:pt x="528577" y="806370"/>
                  <a:pt x="625033" y="856527"/>
                </a:cubicBezTo>
                <a:cubicBezTo>
                  <a:pt x="721489" y="906684"/>
                  <a:pt x="1076445" y="783220"/>
                  <a:pt x="1296364" y="648182"/>
                </a:cubicBezTo>
                <a:cubicBezTo>
                  <a:pt x="1516283" y="513144"/>
                  <a:pt x="1730415" y="279721"/>
                  <a:pt x="1944547" y="46299"/>
                </a:cubicBezTo>
              </a:path>
            </a:pathLst>
          </a:custGeom>
          <a:ln w="19050">
            <a:solidFill>
              <a:srgbClr val="00B050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4495800" y="2290664"/>
            <a:ext cx="1349414" cy="1078790"/>
          </a:xfrm>
          <a:custGeom>
            <a:avLst/>
            <a:gdLst>
              <a:gd name="connsiteX0" fmla="*/ 0 w 2037144"/>
              <a:gd name="connsiteY0" fmla="*/ 565230 h 989635"/>
              <a:gd name="connsiteX1" fmla="*/ 682906 w 2037144"/>
              <a:gd name="connsiteY1" fmla="*/ 912471 h 989635"/>
              <a:gd name="connsiteX2" fmla="*/ 1157468 w 2037144"/>
              <a:gd name="connsiteY2" fmla="*/ 102243 h 989635"/>
              <a:gd name="connsiteX3" fmla="*/ 2037144 w 2037144"/>
              <a:gd name="connsiteY3" fmla="*/ 299013 h 989635"/>
              <a:gd name="connsiteX0" fmla="*/ 0 w 2037144"/>
              <a:gd name="connsiteY0" fmla="*/ 548511 h 872602"/>
              <a:gd name="connsiteX1" fmla="*/ 840129 w 2037144"/>
              <a:gd name="connsiteY1" fmla="*/ 795438 h 872602"/>
              <a:gd name="connsiteX2" fmla="*/ 1157468 w 2037144"/>
              <a:gd name="connsiteY2" fmla="*/ 85524 h 872602"/>
              <a:gd name="connsiteX3" fmla="*/ 2037144 w 2037144"/>
              <a:gd name="connsiteY3" fmla="*/ 282294 h 872602"/>
              <a:gd name="connsiteX0" fmla="*/ 0 w 1661787"/>
              <a:gd name="connsiteY0" fmla="*/ 871637 h 1083839"/>
              <a:gd name="connsiteX1" fmla="*/ 464772 w 1661787"/>
              <a:gd name="connsiteY1" fmla="*/ 795438 h 1083839"/>
              <a:gd name="connsiteX2" fmla="*/ 782111 w 1661787"/>
              <a:gd name="connsiteY2" fmla="*/ 85524 h 1083839"/>
              <a:gd name="connsiteX3" fmla="*/ 1661787 w 1661787"/>
              <a:gd name="connsiteY3" fmla="*/ 282294 h 1083839"/>
              <a:gd name="connsiteX0" fmla="*/ 0 w 1755626"/>
              <a:gd name="connsiteY0" fmla="*/ 871637 h 1083839"/>
              <a:gd name="connsiteX1" fmla="*/ 558611 w 1755626"/>
              <a:gd name="connsiteY1" fmla="*/ 795438 h 1083839"/>
              <a:gd name="connsiteX2" fmla="*/ 875950 w 1755626"/>
              <a:gd name="connsiteY2" fmla="*/ 85524 h 1083839"/>
              <a:gd name="connsiteX3" fmla="*/ 1755626 w 1755626"/>
              <a:gd name="connsiteY3" fmla="*/ 282294 h 1083839"/>
              <a:gd name="connsiteX0" fmla="*/ 0 w 1661787"/>
              <a:gd name="connsiteY0" fmla="*/ 871637 h 1083839"/>
              <a:gd name="connsiteX1" fmla="*/ 464772 w 1661787"/>
              <a:gd name="connsiteY1" fmla="*/ 795438 h 1083839"/>
              <a:gd name="connsiteX2" fmla="*/ 782111 w 1661787"/>
              <a:gd name="connsiteY2" fmla="*/ 85524 h 1083839"/>
              <a:gd name="connsiteX3" fmla="*/ 1661787 w 1661787"/>
              <a:gd name="connsiteY3" fmla="*/ 282294 h 1083839"/>
              <a:gd name="connsiteX0" fmla="*/ 0 w 1661787"/>
              <a:gd name="connsiteY0" fmla="*/ 871637 h 1083839"/>
              <a:gd name="connsiteX1" fmla="*/ 464772 w 1661787"/>
              <a:gd name="connsiteY1" fmla="*/ 795438 h 1083839"/>
              <a:gd name="connsiteX2" fmla="*/ 782111 w 1661787"/>
              <a:gd name="connsiteY2" fmla="*/ 85524 h 1083839"/>
              <a:gd name="connsiteX3" fmla="*/ 1661787 w 1661787"/>
              <a:gd name="connsiteY3" fmla="*/ 282294 h 1083839"/>
              <a:gd name="connsiteX0" fmla="*/ 0 w 1661787"/>
              <a:gd name="connsiteY0" fmla="*/ 904688 h 1116890"/>
              <a:gd name="connsiteX1" fmla="*/ 464772 w 1661787"/>
              <a:gd name="connsiteY1" fmla="*/ 795438 h 1116890"/>
              <a:gd name="connsiteX2" fmla="*/ 782111 w 1661787"/>
              <a:gd name="connsiteY2" fmla="*/ 85524 h 1116890"/>
              <a:gd name="connsiteX3" fmla="*/ 1661787 w 1661787"/>
              <a:gd name="connsiteY3" fmla="*/ 282294 h 1116890"/>
              <a:gd name="connsiteX0" fmla="*/ 0 w 1661787"/>
              <a:gd name="connsiteY0" fmla="*/ 879288 h 1091490"/>
              <a:gd name="connsiteX1" fmla="*/ 469197 w 1661787"/>
              <a:gd name="connsiteY1" fmla="*/ 617636 h 1091490"/>
              <a:gd name="connsiteX2" fmla="*/ 782111 w 1661787"/>
              <a:gd name="connsiteY2" fmla="*/ 60124 h 1091490"/>
              <a:gd name="connsiteX3" fmla="*/ 1661787 w 1661787"/>
              <a:gd name="connsiteY3" fmla="*/ 256894 h 1091490"/>
              <a:gd name="connsiteX0" fmla="*/ 0 w 1661787"/>
              <a:gd name="connsiteY0" fmla="*/ 879288 h 1091490"/>
              <a:gd name="connsiteX1" fmla="*/ 469197 w 1661787"/>
              <a:gd name="connsiteY1" fmla="*/ 617636 h 1091490"/>
              <a:gd name="connsiteX2" fmla="*/ 782111 w 1661787"/>
              <a:gd name="connsiteY2" fmla="*/ 60124 h 1091490"/>
              <a:gd name="connsiteX3" fmla="*/ 1661787 w 1661787"/>
              <a:gd name="connsiteY3" fmla="*/ 256894 h 1091490"/>
              <a:gd name="connsiteX0" fmla="*/ 0 w 1661787"/>
              <a:gd name="connsiteY0" fmla="*/ 866588 h 1078790"/>
              <a:gd name="connsiteX1" fmla="*/ 375358 w 1661787"/>
              <a:gd name="connsiteY1" fmla="*/ 528736 h 1078790"/>
              <a:gd name="connsiteX2" fmla="*/ 782111 w 1661787"/>
              <a:gd name="connsiteY2" fmla="*/ 47424 h 1078790"/>
              <a:gd name="connsiteX3" fmla="*/ 1661787 w 1661787"/>
              <a:gd name="connsiteY3" fmla="*/ 244194 h 1078790"/>
              <a:gd name="connsiteX0" fmla="*/ 0 w 1661787"/>
              <a:gd name="connsiteY0" fmla="*/ 866588 h 1078790"/>
              <a:gd name="connsiteX1" fmla="*/ 375358 w 1661787"/>
              <a:gd name="connsiteY1" fmla="*/ 528736 h 1078790"/>
              <a:gd name="connsiteX2" fmla="*/ 782111 w 1661787"/>
              <a:gd name="connsiteY2" fmla="*/ 47424 h 1078790"/>
              <a:gd name="connsiteX3" fmla="*/ 1661787 w 1661787"/>
              <a:gd name="connsiteY3" fmla="*/ 244194 h 1078790"/>
              <a:gd name="connsiteX0" fmla="*/ 0 w 1661787"/>
              <a:gd name="connsiteY0" fmla="*/ 866588 h 1078790"/>
              <a:gd name="connsiteX1" fmla="*/ 375358 w 1661787"/>
              <a:gd name="connsiteY1" fmla="*/ 528736 h 1078790"/>
              <a:gd name="connsiteX2" fmla="*/ 782111 w 1661787"/>
              <a:gd name="connsiteY2" fmla="*/ 47424 h 1078790"/>
              <a:gd name="connsiteX3" fmla="*/ 1661787 w 1661787"/>
              <a:gd name="connsiteY3" fmla="*/ 244194 h 107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787" h="1078790">
                <a:moveTo>
                  <a:pt x="0" y="866588"/>
                </a:moveTo>
                <a:cubicBezTo>
                  <a:pt x="244997" y="1078790"/>
                  <a:pt x="206566" y="789203"/>
                  <a:pt x="375358" y="528736"/>
                </a:cubicBezTo>
                <a:cubicBezTo>
                  <a:pt x="597290" y="237054"/>
                  <a:pt x="567706" y="94848"/>
                  <a:pt x="782111" y="47424"/>
                </a:cubicBezTo>
                <a:cubicBezTo>
                  <a:pt x="996516" y="0"/>
                  <a:pt x="1334802" y="94687"/>
                  <a:pt x="1661787" y="244194"/>
                </a:cubicBez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3886200" y="22860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28600" y="4572000"/>
            <a:ext cx="17034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Delay along </a:t>
            </a:r>
          </a:p>
          <a:p>
            <a:pPr algn="ctr"/>
            <a:r>
              <a:rPr lang="en-US" sz="2400" dirty="0" smtClean="0"/>
              <a:t>a path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57400" y="4800600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depends 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10000" y="4800600"/>
            <a:ext cx="11432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Queues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29200" y="4800600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depend 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05600" y="4800600"/>
            <a:ext cx="186910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Other players</a:t>
            </a:r>
          </a:p>
        </p:txBody>
      </p:sp>
      <p:sp>
        <p:nvSpPr>
          <p:cNvPr id="57" name="Freeform 56"/>
          <p:cNvSpPr/>
          <p:nvPr/>
        </p:nvSpPr>
        <p:spPr>
          <a:xfrm>
            <a:off x="4627084" y="1894901"/>
            <a:ext cx="1355075" cy="627962"/>
          </a:xfrm>
          <a:custGeom>
            <a:avLst/>
            <a:gdLst>
              <a:gd name="connsiteX0" fmla="*/ 0 w 1355075"/>
              <a:gd name="connsiteY0" fmla="*/ 0 h 627962"/>
              <a:gd name="connsiteX1" fmla="*/ 1355075 w 1355075"/>
              <a:gd name="connsiteY1" fmla="*/ 627962 h 627962"/>
              <a:gd name="connsiteX2" fmla="*/ 1355075 w 1355075"/>
              <a:gd name="connsiteY2" fmla="*/ 627962 h 62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5075" h="627962">
                <a:moveTo>
                  <a:pt x="0" y="0"/>
                </a:moveTo>
                <a:lnTo>
                  <a:pt x="1355075" y="627962"/>
                </a:lnTo>
                <a:lnTo>
                  <a:pt x="1355075" y="627962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505200" y="2974554"/>
            <a:ext cx="2785431" cy="1289433"/>
          </a:xfrm>
          <a:custGeom>
            <a:avLst/>
            <a:gdLst>
              <a:gd name="connsiteX0" fmla="*/ 0 w 2754217"/>
              <a:gd name="connsiteY0" fmla="*/ 583894 h 1417504"/>
              <a:gd name="connsiteX1" fmla="*/ 539827 w 2754217"/>
              <a:gd name="connsiteY1" fmla="*/ 1366092 h 1417504"/>
              <a:gd name="connsiteX2" fmla="*/ 2203374 w 2754217"/>
              <a:gd name="connsiteY2" fmla="*/ 892366 h 1417504"/>
              <a:gd name="connsiteX3" fmla="*/ 2754217 w 2754217"/>
              <a:gd name="connsiteY3" fmla="*/ 0 h 1417504"/>
              <a:gd name="connsiteX0" fmla="*/ 0 w 2754217"/>
              <a:gd name="connsiteY0" fmla="*/ 583894 h 1267858"/>
              <a:gd name="connsiteX1" fmla="*/ 806986 w 2754217"/>
              <a:gd name="connsiteY1" fmla="*/ 1216446 h 1267858"/>
              <a:gd name="connsiteX2" fmla="*/ 2203374 w 2754217"/>
              <a:gd name="connsiteY2" fmla="*/ 892366 h 1267858"/>
              <a:gd name="connsiteX3" fmla="*/ 2754217 w 2754217"/>
              <a:gd name="connsiteY3" fmla="*/ 0 h 1267858"/>
              <a:gd name="connsiteX0" fmla="*/ 0 w 2785431"/>
              <a:gd name="connsiteY0" fmla="*/ 454446 h 1289433"/>
              <a:gd name="connsiteX1" fmla="*/ 838200 w 2785431"/>
              <a:gd name="connsiteY1" fmla="*/ 1216446 h 1289433"/>
              <a:gd name="connsiteX2" fmla="*/ 2234588 w 2785431"/>
              <a:gd name="connsiteY2" fmla="*/ 892366 h 1289433"/>
              <a:gd name="connsiteX3" fmla="*/ 2785431 w 2785431"/>
              <a:gd name="connsiteY3" fmla="*/ 0 h 128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431" h="1289433">
                <a:moveTo>
                  <a:pt x="0" y="454446"/>
                </a:moveTo>
                <a:cubicBezTo>
                  <a:pt x="86299" y="819839"/>
                  <a:pt x="465769" y="1143459"/>
                  <a:pt x="838200" y="1216446"/>
                </a:cubicBezTo>
                <a:cubicBezTo>
                  <a:pt x="1210631" y="1289433"/>
                  <a:pt x="1910050" y="1095107"/>
                  <a:pt x="2234588" y="892366"/>
                </a:cubicBezTo>
                <a:cubicBezTo>
                  <a:pt x="2559127" y="689625"/>
                  <a:pt x="2694542" y="332342"/>
                  <a:pt x="2785431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90600" y="6019800"/>
            <a:ext cx="306388" cy="381000"/>
            <a:chOff x="1248" y="1968"/>
            <a:chExt cx="193" cy="240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8" y="1968"/>
              <a:ext cx="1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366" y="1968"/>
              <a:ext cx="58" cy="57"/>
            </a:xfrm>
            <a:custGeom>
              <a:avLst/>
              <a:gdLst/>
              <a:ahLst/>
              <a:cxnLst>
                <a:cxn ang="0">
                  <a:pos x="428" y="426"/>
                </a:cxn>
                <a:cxn ang="0">
                  <a:pos x="479" y="308"/>
                </a:cxn>
                <a:cxn ang="0">
                  <a:pos x="506" y="195"/>
                </a:cxn>
                <a:cxn ang="0">
                  <a:pos x="479" y="104"/>
                </a:cxn>
                <a:cxn ang="0">
                  <a:pos x="397" y="27"/>
                </a:cxn>
                <a:cxn ang="0">
                  <a:pos x="298" y="0"/>
                </a:cxn>
                <a:cxn ang="0">
                  <a:pos x="164" y="52"/>
                </a:cxn>
                <a:cxn ang="0">
                  <a:pos x="78" y="157"/>
                </a:cxn>
                <a:cxn ang="0">
                  <a:pos x="25" y="287"/>
                </a:cxn>
                <a:cxn ang="0">
                  <a:pos x="8" y="378"/>
                </a:cxn>
                <a:cxn ang="0">
                  <a:pos x="0" y="481"/>
                </a:cxn>
                <a:cxn ang="0">
                  <a:pos x="8" y="555"/>
                </a:cxn>
                <a:cxn ang="0">
                  <a:pos x="38" y="611"/>
                </a:cxn>
                <a:cxn ang="0">
                  <a:pos x="116" y="624"/>
                </a:cxn>
                <a:cxn ang="0">
                  <a:pos x="207" y="611"/>
                </a:cxn>
                <a:cxn ang="0">
                  <a:pos x="294" y="560"/>
                </a:cxn>
                <a:cxn ang="0">
                  <a:pos x="372" y="520"/>
                </a:cxn>
                <a:cxn ang="0">
                  <a:pos x="402" y="491"/>
                </a:cxn>
                <a:cxn ang="0">
                  <a:pos x="597" y="533"/>
                </a:cxn>
                <a:cxn ang="0">
                  <a:pos x="645" y="529"/>
                </a:cxn>
                <a:cxn ang="0">
                  <a:pos x="645" y="481"/>
                </a:cxn>
                <a:cxn ang="0">
                  <a:pos x="428" y="426"/>
                </a:cxn>
              </a:cxnLst>
              <a:rect l="0" t="0" r="r" b="b"/>
              <a:pathLst>
                <a:path w="645" h="624">
                  <a:moveTo>
                    <a:pt x="428" y="426"/>
                  </a:moveTo>
                  <a:lnTo>
                    <a:pt x="479" y="308"/>
                  </a:lnTo>
                  <a:lnTo>
                    <a:pt x="506" y="195"/>
                  </a:lnTo>
                  <a:lnTo>
                    <a:pt x="479" y="104"/>
                  </a:lnTo>
                  <a:lnTo>
                    <a:pt x="397" y="27"/>
                  </a:lnTo>
                  <a:lnTo>
                    <a:pt x="298" y="0"/>
                  </a:lnTo>
                  <a:lnTo>
                    <a:pt x="164" y="52"/>
                  </a:lnTo>
                  <a:lnTo>
                    <a:pt x="78" y="157"/>
                  </a:lnTo>
                  <a:lnTo>
                    <a:pt x="25" y="287"/>
                  </a:lnTo>
                  <a:lnTo>
                    <a:pt x="8" y="378"/>
                  </a:lnTo>
                  <a:lnTo>
                    <a:pt x="0" y="481"/>
                  </a:lnTo>
                  <a:lnTo>
                    <a:pt x="8" y="555"/>
                  </a:lnTo>
                  <a:lnTo>
                    <a:pt x="38" y="611"/>
                  </a:lnTo>
                  <a:lnTo>
                    <a:pt x="116" y="624"/>
                  </a:lnTo>
                  <a:lnTo>
                    <a:pt x="207" y="611"/>
                  </a:lnTo>
                  <a:lnTo>
                    <a:pt x="294" y="560"/>
                  </a:lnTo>
                  <a:lnTo>
                    <a:pt x="372" y="520"/>
                  </a:lnTo>
                  <a:lnTo>
                    <a:pt x="402" y="491"/>
                  </a:lnTo>
                  <a:lnTo>
                    <a:pt x="597" y="533"/>
                  </a:lnTo>
                  <a:lnTo>
                    <a:pt x="645" y="529"/>
                  </a:lnTo>
                  <a:lnTo>
                    <a:pt x="645" y="481"/>
                  </a:lnTo>
                  <a:lnTo>
                    <a:pt x="428" y="4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1317" y="2036"/>
              <a:ext cx="63" cy="111"/>
            </a:xfrm>
            <a:custGeom>
              <a:avLst/>
              <a:gdLst/>
              <a:ahLst/>
              <a:cxnLst>
                <a:cxn ang="0">
                  <a:pos x="233" y="181"/>
                </a:cxn>
                <a:cxn ang="0">
                  <a:pos x="321" y="91"/>
                </a:cxn>
                <a:cxn ang="0">
                  <a:pos x="463" y="4"/>
                </a:cxn>
                <a:cxn ang="0">
                  <a:pos x="529" y="0"/>
                </a:cxn>
                <a:cxn ang="0">
                  <a:pos x="645" y="38"/>
                </a:cxn>
                <a:cxn ang="0">
                  <a:pos x="697" y="95"/>
                </a:cxn>
                <a:cxn ang="0">
                  <a:pos x="697" y="181"/>
                </a:cxn>
                <a:cxn ang="0">
                  <a:pos x="611" y="341"/>
                </a:cxn>
                <a:cxn ang="0">
                  <a:pos x="515" y="467"/>
                </a:cxn>
                <a:cxn ang="0">
                  <a:pos x="476" y="571"/>
                </a:cxn>
                <a:cxn ang="0">
                  <a:pos x="450" y="692"/>
                </a:cxn>
                <a:cxn ang="0">
                  <a:pos x="476" y="809"/>
                </a:cxn>
                <a:cxn ang="0">
                  <a:pos x="502" y="921"/>
                </a:cxn>
                <a:cxn ang="0">
                  <a:pos x="502" y="1052"/>
                </a:cxn>
                <a:cxn ang="0">
                  <a:pos x="463" y="1129"/>
                </a:cxn>
                <a:cxn ang="0">
                  <a:pos x="376" y="1173"/>
                </a:cxn>
                <a:cxn ang="0">
                  <a:pos x="273" y="1221"/>
                </a:cxn>
                <a:cxn ang="0">
                  <a:pos x="178" y="1221"/>
                </a:cxn>
                <a:cxn ang="0">
                  <a:pos x="113" y="1186"/>
                </a:cxn>
                <a:cxn ang="0">
                  <a:pos x="25" y="1043"/>
                </a:cxn>
                <a:cxn ang="0">
                  <a:pos x="0" y="896"/>
                </a:cxn>
                <a:cxn ang="0">
                  <a:pos x="8" y="705"/>
                </a:cxn>
                <a:cxn ang="0">
                  <a:pos x="73" y="467"/>
                </a:cxn>
                <a:cxn ang="0">
                  <a:pos x="138" y="311"/>
                </a:cxn>
                <a:cxn ang="0">
                  <a:pos x="233" y="181"/>
                </a:cxn>
              </a:cxnLst>
              <a:rect l="0" t="0" r="r" b="b"/>
              <a:pathLst>
                <a:path w="697" h="1221">
                  <a:moveTo>
                    <a:pt x="233" y="181"/>
                  </a:moveTo>
                  <a:lnTo>
                    <a:pt x="321" y="91"/>
                  </a:lnTo>
                  <a:lnTo>
                    <a:pt x="463" y="4"/>
                  </a:lnTo>
                  <a:lnTo>
                    <a:pt x="529" y="0"/>
                  </a:lnTo>
                  <a:lnTo>
                    <a:pt x="645" y="38"/>
                  </a:lnTo>
                  <a:lnTo>
                    <a:pt x="697" y="95"/>
                  </a:lnTo>
                  <a:lnTo>
                    <a:pt x="697" y="181"/>
                  </a:lnTo>
                  <a:lnTo>
                    <a:pt x="611" y="341"/>
                  </a:lnTo>
                  <a:lnTo>
                    <a:pt x="515" y="467"/>
                  </a:lnTo>
                  <a:lnTo>
                    <a:pt x="476" y="571"/>
                  </a:lnTo>
                  <a:lnTo>
                    <a:pt x="450" y="692"/>
                  </a:lnTo>
                  <a:lnTo>
                    <a:pt x="476" y="809"/>
                  </a:lnTo>
                  <a:lnTo>
                    <a:pt x="502" y="921"/>
                  </a:lnTo>
                  <a:lnTo>
                    <a:pt x="502" y="1052"/>
                  </a:lnTo>
                  <a:lnTo>
                    <a:pt x="463" y="1129"/>
                  </a:lnTo>
                  <a:lnTo>
                    <a:pt x="376" y="1173"/>
                  </a:lnTo>
                  <a:lnTo>
                    <a:pt x="273" y="1221"/>
                  </a:lnTo>
                  <a:lnTo>
                    <a:pt x="178" y="1221"/>
                  </a:lnTo>
                  <a:lnTo>
                    <a:pt x="113" y="1186"/>
                  </a:lnTo>
                  <a:lnTo>
                    <a:pt x="25" y="1043"/>
                  </a:lnTo>
                  <a:lnTo>
                    <a:pt x="0" y="896"/>
                  </a:lnTo>
                  <a:lnTo>
                    <a:pt x="8" y="705"/>
                  </a:lnTo>
                  <a:lnTo>
                    <a:pt x="73" y="467"/>
                  </a:lnTo>
                  <a:lnTo>
                    <a:pt x="138" y="311"/>
                  </a:lnTo>
                  <a:lnTo>
                    <a:pt x="233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1302" y="2023"/>
              <a:ext cx="60" cy="70"/>
            </a:xfrm>
            <a:custGeom>
              <a:avLst/>
              <a:gdLst/>
              <a:ahLst/>
              <a:cxnLst>
                <a:cxn ang="0">
                  <a:pos x="346" y="68"/>
                </a:cxn>
                <a:cxn ang="0">
                  <a:pos x="501" y="116"/>
                </a:cxn>
                <a:cxn ang="0">
                  <a:pos x="631" y="143"/>
                </a:cxn>
                <a:cxn ang="0">
                  <a:pos x="662" y="186"/>
                </a:cxn>
                <a:cxn ang="0">
                  <a:pos x="648" y="238"/>
                </a:cxn>
                <a:cxn ang="0">
                  <a:pos x="566" y="276"/>
                </a:cxn>
                <a:cxn ang="0">
                  <a:pos x="493" y="263"/>
                </a:cxn>
                <a:cxn ang="0">
                  <a:pos x="320" y="181"/>
                </a:cxn>
                <a:cxn ang="0">
                  <a:pos x="242" y="95"/>
                </a:cxn>
                <a:cxn ang="0">
                  <a:pos x="169" y="78"/>
                </a:cxn>
                <a:cxn ang="0">
                  <a:pos x="117" y="147"/>
                </a:cxn>
                <a:cxn ang="0">
                  <a:pos x="91" y="316"/>
                </a:cxn>
                <a:cxn ang="0">
                  <a:pos x="91" y="337"/>
                </a:cxn>
                <a:cxn ang="0">
                  <a:pos x="91" y="480"/>
                </a:cxn>
                <a:cxn ang="0">
                  <a:pos x="117" y="545"/>
                </a:cxn>
                <a:cxn ang="0">
                  <a:pos x="190" y="602"/>
                </a:cxn>
                <a:cxn ang="0">
                  <a:pos x="182" y="692"/>
                </a:cxn>
                <a:cxn ang="0">
                  <a:pos x="125" y="757"/>
                </a:cxn>
                <a:cxn ang="0">
                  <a:pos x="39" y="771"/>
                </a:cxn>
                <a:cxn ang="0">
                  <a:pos x="13" y="719"/>
                </a:cxn>
                <a:cxn ang="0">
                  <a:pos x="0" y="558"/>
                </a:cxn>
                <a:cxn ang="0">
                  <a:pos x="26" y="290"/>
                </a:cxn>
                <a:cxn ang="0">
                  <a:pos x="64" y="68"/>
                </a:cxn>
                <a:cxn ang="0">
                  <a:pos x="104" y="17"/>
                </a:cxn>
                <a:cxn ang="0">
                  <a:pos x="156" y="0"/>
                </a:cxn>
                <a:cxn ang="0">
                  <a:pos x="207" y="0"/>
                </a:cxn>
                <a:cxn ang="0">
                  <a:pos x="295" y="43"/>
                </a:cxn>
                <a:cxn ang="0">
                  <a:pos x="346" y="68"/>
                </a:cxn>
              </a:cxnLst>
              <a:rect l="0" t="0" r="r" b="b"/>
              <a:pathLst>
                <a:path w="662" h="771">
                  <a:moveTo>
                    <a:pt x="346" y="68"/>
                  </a:moveTo>
                  <a:lnTo>
                    <a:pt x="501" y="116"/>
                  </a:lnTo>
                  <a:lnTo>
                    <a:pt x="631" y="143"/>
                  </a:lnTo>
                  <a:lnTo>
                    <a:pt x="662" y="186"/>
                  </a:lnTo>
                  <a:lnTo>
                    <a:pt x="648" y="238"/>
                  </a:lnTo>
                  <a:lnTo>
                    <a:pt x="566" y="276"/>
                  </a:lnTo>
                  <a:lnTo>
                    <a:pt x="493" y="263"/>
                  </a:lnTo>
                  <a:lnTo>
                    <a:pt x="320" y="181"/>
                  </a:lnTo>
                  <a:lnTo>
                    <a:pt x="242" y="95"/>
                  </a:lnTo>
                  <a:lnTo>
                    <a:pt x="169" y="78"/>
                  </a:lnTo>
                  <a:lnTo>
                    <a:pt x="117" y="147"/>
                  </a:lnTo>
                  <a:lnTo>
                    <a:pt x="91" y="316"/>
                  </a:lnTo>
                  <a:lnTo>
                    <a:pt x="91" y="337"/>
                  </a:lnTo>
                  <a:lnTo>
                    <a:pt x="91" y="480"/>
                  </a:lnTo>
                  <a:lnTo>
                    <a:pt x="117" y="545"/>
                  </a:lnTo>
                  <a:lnTo>
                    <a:pt x="190" y="602"/>
                  </a:lnTo>
                  <a:lnTo>
                    <a:pt x="182" y="692"/>
                  </a:lnTo>
                  <a:lnTo>
                    <a:pt x="125" y="757"/>
                  </a:lnTo>
                  <a:lnTo>
                    <a:pt x="39" y="771"/>
                  </a:lnTo>
                  <a:lnTo>
                    <a:pt x="13" y="719"/>
                  </a:lnTo>
                  <a:lnTo>
                    <a:pt x="0" y="558"/>
                  </a:lnTo>
                  <a:lnTo>
                    <a:pt x="26" y="290"/>
                  </a:lnTo>
                  <a:lnTo>
                    <a:pt x="64" y="68"/>
                  </a:lnTo>
                  <a:lnTo>
                    <a:pt x="104" y="17"/>
                  </a:lnTo>
                  <a:lnTo>
                    <a:pt x="156" y="0"/>
                  </a:lnTo>
                  <a:lnTo>
                    <a:pt x="207" y="0"/>
                  </a:lnTo>
                  <a:lnTo>
                    <a:pt x="295" y="43"/>
                  </a:lnTo>
                  <a:lnTo>
                    <a:pt x="34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1360" y="2046"/>
              <a:ext cx="81" cy="5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39"/>
                </a:cxn>
                <a:cxn ang="0">
                  <a:pos x="56" y="0"/>
                </a:cxn>
                <a:cxn ang="0">
                  <a:pos x="116" y="5"/>
                </a:cxn>
                <a:cxn ang="0">
                  <a:pos x="156" y="95"/>
                </a:cxn>
                <a:cxn ang="0">
                  <a:pos x="169" y="226"/>
                </a:cxn>
                <a:cxn ang="0">
                  <a:pos x="225" y="381"/>
                </a:cxn>
                <a:cxn ang="0">
                  <a:pos x="290" y="494"/>
                </a:cxn>
                <a:cxn ang="0">
                  <a:pos x="364" y="533"/>
                </a:cxn>
                <a:cxn ang="0">
                  <a:pos x="433" y="520"/>
                </a:cxn>
                <a:cxn ang="0">
                  <a:pos x="507" y="459"/>
                </a:cxn>
                <a:cxn ang="0">
                  <a:pos x="641" y="343"/>
                </a:cxn>
                <a:cxn ang="0">
                  <a:pos x="714" y="238"/>
                </a:cxn>
                <a:cxn ang="0">
                  <a:pos x="714" y="182"/>
                </a:cxn>
                <a:cxn ang="0">
                  <a:pos x="693" y="135"/>
                </a:cxn>
                <a:cxn ang="0">
                  <a:pos x="740" y="52"/>
                </a:cxn>
                <a:cxn ang="0">
                  <a:pos x="809" y="13"/>
                </a:cxn>
                <a:cxn ang="0">
                  <a:pos x="870" y="43"/>
                </a:cxn>
                <a:cxn ang="0">
                  <a:pos x="888" y="104"/>
                </a:cxn>
                <a:cxn ang="0">
                  <a:pos x="836" y="238"/>
                </a:cxn>
                <a:cxn ang="0">
                  <a:pos x="662" y="434"/>
                </a:cxn>
                <a:cxn ang="0">
                  <a:pos x="467" y="585"/>
                </a:cxn>
                <a:cxn ang="0">
                  <a:pos x="351" y="603"/>
                </a:cxn>
                <a:cxn ang="0">
                  <a:pos x="251" y="576"/>
                </a:cxn>
                <a:cxn ang="0">
                  <a:pos x="169" y="459"/>
                </a:cxn>
                <a:cxn ang="0">
                  <a:pos x="91" y="316"/>
                </a:cxn>
                <a:cxn ang="0">
                  <a:pos x="30" y="213"/>
                </a:cxn>
                <a:cxn ang="0">
                  <a:pos x="0" y="130"/>
                </a:cxn>
              </a:cxnLst>
              <a:rect l="0" t="0" r="r" b="b"/>
              <a:pathLst>
                <a:path w="888" h="603">
                  <a:moveTo>
                    <a:pt x="0" y="130"/>
                  </a:moveTo>
                  <a:lnTo>
                    <a:pt x="0" y="39"/>
                  </a:lnTo>
                  <a:lnTo>
                    <a:pt x="56" y="0"/>
                  </a:lnTo>
                  <a:lnTo>
                    <a:pt x="116" y="5"/>
                  </a:lnTo>
                  <a:lnTo>
                    <a:pt x="156" y="95"/>
                  </a:lnTo>
                  <a:lnTo>
                    <a:pt x="169" y="226"/>
                  </a:lnTo>
                  <a:lnTo>
                    <a:pt x="225" y="381"/>
                  </a:lnTo>
                  <a:lnTo>
                    <a:pt x="290" y="494"/>
                  </a:lnTo>
                  <a:lnTo>
                    <a:pt x="364" y="533"/>
                  </a:lnTo>
                  <a:lnTo>
                    <a:pt x="433" y="520"/>
                  </a:lnTo>
                  <a:lnTo>
                    <a:pt x="507" y="459"/>
                  </a:lnTo>
                  <a:lnTo>
                    <a:pt x="641" y="343"/>
                  </a:lnTo>
                  <a:lnTo>
                    <a:pt x="714" y="238"/>
                  </a:lnTo>
                  <a:lnTo>
                    <a:pt x="714" y="182"/>
                  </a:lnTo>
                  <a:lnTo>
                    <a:pt x="693" y="135"/>
                  </a:lnTo>
                  <a:lnTo>
                    <a:pt x="740" y="52"/>
                  </a:lnTo>
                  <a:lnTo>
                    <a:pt x="809" y="13"/>
                  </a:lnTo>
                  <a:lnTo>
                    <a:pt x="870" y="43"/>
                  </a:lnTo>
                  <a:lnTo>
                    <a:pt x="888" y="104"/>
                  </a:lnTo>
                  <a:lnTo>
                    <a:pt x="836" y="238"/>
                  </a:lnTo>
                  <a:lnTo>
                    <a:pt x="662" y="434"/>
                  </a:lnTo>
                  <a:lnTo>
                    <a:pt x="467" y="585"/>
                  </a:lnTo>
                  <a:lnTo>
                    <a:pt x="351" y="603"/>
                  </a:lnTo>
                  <a:lnTo>
                    <a:pt x="251" y="576"/>
                  </a:lnTo>
                  <a:lnTo>
                    <a:pt x="169" y="459"/>
                  </a:lnTo>
                  <a:lnTo>
                    <a:pt x="91" y="316"/>
                  </a:lnTo>
                  <a:lnTo>
                    <a:pt x="30" y="2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1337" y="2125"/>
              <a:ext cx="80" cy="8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73" y="0"/>
                </a:cxn>
                <a:cxn ang="0">
                  <a:pos x="181" y="0"/>
                </a:cxn>
                <a:cxn ang="0">
                  <a:pos x="384" y="21"/>
                </a:cxn>
                <a:cxn ang="0">
                  <a:pos x="623" y="34"/>
                </a:cxn>
                <a:cxn ang="0">
                  <a:pos x="714" y="74"/>
                </a:cxn>
                <a:cxn ang="0">
                  <a:pos x="753" y="125"/>
                </a:cxn>
                <a:cxn ang="0">
                  <a:pos x="762" y="203"/>
                </a:cxn>
                <a:cxn ang="0">
                  <a:pos x="735" y="286"/>
                </a:cxn>
                <a:cxn ang="0">
                  <a:pos x="661" y="411"/>
                </a:cxn>
                <a:cxn ang="0">
                  <a:pos x="566" y="515"/>
                </a:cxn>
                <a:cxn ang="0">
                  <a:pos x="493" y="610"/>
                </a:cxn>
                <a:cxn ang="0">
                  <a:pos x="462" y="684"/>
                </a:cxn>
                <a:cxn ang="0">
                  <a:pos x="441" y="736"/>
                </a:cxn>
                <a:cxn ang="0">
                  <a:pos x="449" y="776"/>
                </a:cxn>
                <a:cxn ang="0">
                  <a:pos x="454" y="801"/>
                </a:cxn>
                <a:cxn ang="0">
                  <a:pos x="541" y="801"/>
                </a:cxn>
                <a:cxn ang="0">
                  <a:pos x="675" y="780"/>
                </a:cxn>
                <a:cxn ang="0">
                  <a:pos x="762" y="780"/>
                </a:cxn>
                <a:cxn ang="0">
                  <a:pos x="852" y="814"/>
                </a:cxn>
                <a:cxn ang="0">
                  <a:pos x="879" y="858"/>
                </a:cxn>
                <a:cxn ang="0">
                  <a:pos x="852" y="896"/>
                </a:cxn>
                <a:cxn ang="0">
                  <a:pos x="814" y="910"/>
                </a:cxn>
                <a:cxn ang="0">
                  <a:pos x="753" y="892"/>
                </a:cxn>
                <a:cxn ang="0">
                  <a:pos x="670" y="845"/>
                </a:cxn>
                <a:cxn ang="0">
                  <a:pos x="584" y="853"/>
                </a:cxn>
                <a:cxn ang="0">
                  <a:pos x="441" y="879"/>
                </a:cxn>
                <a:cxn ang="0">
                  <a:pos x="397" y="870"/>
                </a:cxn>
                <a:cxn ang="0">
                  <a:pos x="376" y="841"/>
                </a:cxn>
                <a:cxn ang="0">
                  <a:pos x="376" y="766"/>
                </a:cxn>
                <a:cxn ang="0">
                  <a:pos x="376" y="662"/>
                </a:cxn>
                <a:cxn ang="0">
                  <a:pos x="436" y="585"/>
                </a:cxn>
                <a:cxn ang="0">
                  <a:pos x="527" y="467"/>
                </a:cxn>
                <a:cxn ang="0">
                  <a:pos x="605" y="364"/>
                </a:cxn>
                <a:cxn ang="0">
                  <a:pos x="657" y="286"/>
                </a:cxn>
                <a:cxn ang="0">
                  <a:pos x="684" y="217"/>
                </a:cxn>
                <a:cxn ang="0">
                  <a:pos x="670" y="177"/>
                </a:cxn>
                <a:cxn ang="0">
                  <a:pos x="636" y="129"/>
                </a:cxn>
                <a:cxn ang="0">
                  <a:pos x="584" y="116"/>
                </a:cxn>
                <a:cxn ang="0">
                  <a:pos x="527" y="116"/>
                </a:cxn>
                <a:cxn ang="0">
                  <a:pos x="401" y="116"/>
                </a:cxn>
                <a:cxn ang="0">
                  <a:pos x="216" y="152"/>
                </a:cxn>
                <a:cxn ang="0">
                  <a:pos x="77" y="164"/>
                </a:cxn>
                <a:cxn ang="0">
                  <a:pos x="21" y="152"/>
                </a:cxn>
                <a:cxn ang="0">
                  <a:pos x="0" y="129"/>
                </a:cxn>
                <a:cxn ang="0">
                  <a:pos x="0" y="86"/>
                </a:cxn>
              </a:cxnLst>
              <a:rect l="0" t="0" r="r" b="b"/>
              <a:pathLst>
                <a:path w="879" h="910">
                  <a:moveTo>
                    <a:pt x="0" y="86"/>
                  </a:moveTo>
                  <a:lnTo>
                    <a:pt x="73" y="0"/>
                  </a:lnTo>
                  <a:lnTo>
                    <a:pt x="181" y="0"/>
                  </a:lnTo>
                  <a:lnTo>
                    <a:pt x="384" y="21"/>
                  </a:lnTo>
                  <a:lnTo>
                    <a:pt x="623" y="34"/>
                  </a:lnTo>
                  <a:lnTo>
                    <a:pt x="714" y="74"/>
                  </a:lnTo>
                  <a:lnTo>
                    <a:pt x="753" y="125"/>
                  </a:lnTo>
                  <a:lnTo>
                    <a:pt x="762" y="203"/>
                  </a:lnTo>
                  <a:lnTo>
                    <a:pt x="735" y="286"/>
                  </a:lnTo>
                  <a:lnTo>
                    <a:pt x="661" y="411"/>
                  </a:lnTo>
                  <a:lnTo>
                    <a:pt x="566" y="515"/>
                  </a:lnTo>
                  <a:lnTo>
                    <a:pt x="493" y="610"/>
                  </a:lnTo>
                  <a:lnTo>
                    <a:pt x="462" y="684"/>
                  </a:lnTo>
                  <a:lnTo>
                    <a:pt x="441" y="736"/>
                  </a:lnTo>
                  <a:lnTo>
                    <a:pt x="449" y="776"/>
                  </a:lnTo>
                  <a:lnTo>
                    <a:pt x="454" y="801"/>
                  </a:lnTo>
                  <a:lnTo>
                    <a:pt x="541" y="801"/>
                  </a:lnTo>
                  <a:lnTo>
                    <a:pt x="675" y="780"/>
                  </a:lnTo>
                  <a:lnTo>
                    <a:pt x="762" y="780"/>
                  </a:lnTo>
                  <a:lnTo>
                    <a:pt x="852" y="814"/>
                  </a:lnTo>
                  <a:lnTo>
                    <a:pt x="879" y="858"/>
                  </a:lnTo>
                  <a:lnTo>
                    <a:pt x="852" y="896"/>
                  </a:lnTo>
                  <a:lnTo>
                    <a:pt x="814" y="910"/>
                  </a:lnTo>
                  <a:lnTo>
                    <a:pt x="753" y="892"/>
                  </a:lnTo>
                  <a:lnTo>
                    <a:pt x="670" y="845"/>
                  </a:lnTo>
                  <a:lnTo>
                    <a:pt x="584" y="853"/>
                  </a:lnTo>
                  <a:lnTo>
                    <a:pt x="441" y="879"/>
                  </a:lnTo>
                  <a:lnTo>
                    <a:pt x="397" y="870"/>
                  </a:lnTo>
                  <a:lnTo>
                    <a:pt x="376" y="841"/>
                  </a:lnTo>
                  <a:lnTo>
                    <a:pt x="376" y="766"/>
                  </a:lnTo>
                  <a:lnTo>
                    <a:pt x="376" y="662"/>
                  </a:lnTo>
                  <a:lnTo>
                    <a:pt x="436" y="585"/>
                  </a:lnTo>
                  <a:lnTo>
                    <a:pt x="527" y="467"/>
                  </a:lnTo>
                  <a:lnTo>
                    <a:pt x="605" y="364"/>
                  </a:lnTo>
                  <a:lnTo>
                    <a:pt x="657" y="286"/>
                  </a:lnTo>
                  <a:lnTo>
                    <a:pt x="684" y="217"/>
                  </a:lnTo>
                  <a:lnTo>
                    <a:pt x="670" y="177"/>
                  </a:lnTo>
                  <a:lnTo>
                    <a:pt x="636" y="129"/>
                  </a:lnTo>
                  <a:lnTo>
                    <a:pt x="584" y="116"/>
                  </a:lnTo>
                  <a:lnTo>
                    <a:pt x="527" y="116"/>
                  </a:lnTo>
                  <a:lnTo>
                    <a:pt x="401" y="116"/>
                  </a:lnTo>
                  <a:lnTo>
                    <a:pt x="216" y="152"/>
                  </a:lnTo>
                  <a:lnTo>
                    <a:pt x="77" y="164"/>
                  </a:lnTo>
                  <a:lnTo>
                    <a:pt x="21" y="152"/>
                  </a:lnTo>
                  <a:lnTo>
                    <a:pt x="0" y="12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1248" y="2110"/>
              <a:ext cx="102" cy="79"/>
            </a:xfrm>
            <a:custGeom>
              <a:avLst/>
              <a:gdLst/>
              <a:ahLst/>
              <a:cxnLst>
                <a:cxn ang="0">
                  <a:pos x="909" y="360"/>
                </a:cxn>
                <a:cxn ang="0">
                  <a:pos x="926" y="247"/>
                </a:cxn>
                <a:cxn ang="0">
                  <a:pos x="991" y="204"/>
                </a:cxn>
                <a:cxn ang="0">
                  <a:pos x="1069" y="195"/>
                </a:cxn>
                <a:cxn ang="0">
                  <a:pos x="1117" y="247"/>
                </a:cxn>
                <a:cxn ang="0">
                  <a:pos x="1096" y="347"/>
                </a:cxn>
                <a:cxn ang="0">
                  <a:pos x="1052" y="482"/>
                </a:cxn>
                <a:cxn ang="0">
                  <a:pos x="966" y="633"/>
                </a:cxn>
                <a:cxn ang="0">
                  <a:pos x="857" y="763"/>
                </a:cxn>
                <a:cxn ang="0">
                  <a:pos x="766" y="832"/>
                </a:cxn>
                <a:cxn ang="0">
                  <a:pos x="667" y="868"/>
                </a:cxn>
                <a:cxn ang="0">
                  <a:pos x="571" y="854"/>
                </a:cxn>
                <a:cxn ang="0">
                  <a:pos x="498" y="815"/>
                </a:cxn>
                <a:cxn ang="0">
                  <a:pos x="472" y="750"/>
                </a:cxn>
                <a:cxn ang="0">
                  <a:pos x="441" y="637"/>
                </a:cxn>
                <a:cxn ang="0">
                  <a:pos x="407" y="429"/>
                </a:cxn>
                <a:cxn ang="0">
                  <a:pos x="380" y="286"/>
                </a:cxn>
                <a:cxn ang="0">
                  <a:pos x="380" y="117"/>
                </a:cxn>
                <a:cxn ang="0">
                  <a:pos x="363" y="87"/>
                </a:cxn>
                <a:cxn ang="0">
                  <a:pos x="311" y="78"/>
                </a:cxn>
                <a:cxn ang="0">
                  <a:pos x="252" y="125"/>
                </a:cxn>
                <a:cxn ang="0">
                  <a:pos x="195" y="204"/>
                </a:cxn>
                <a:cxn ang="0">
                  <a:pos x="130" y="247"/>
                </a:cxn>
                <a:cxn ang="0">
                  <a:pos x="30" y="247"/>
                </a:cxn>
                <a:cxn ang="0">
                  <a:pos x="0" y="221"/>
                </a:cxn>
                <a:cxn ang="0">
                  <a:pos x="0" y="178"/>
                </a:cxn>
                <a:cxn ang="0">
                  <a:pos x="44" y="139"/>
                </a:cxn>
                <a:cxn ang="0">
                  <a:pos x="91" y="152"/>
                </a:cxn>
                <a:cxn ang="0">
                  <a:pos x="134" y="143"/>
                </a:cxn>
                <a:cxn ang="0">
                  <a:pos x="212" y="87"/>
                </a:cxn>
                <a:cxn ang="0">
                  <a:pos x="290" y="26"/>
                </a:cxn>
                <a:cxn ang="0">
                  <a:pos x="363" y="9"/>
                </a:cxn>
                <a:cxn ang="0">
                  <a:pos x="468" y="0"/>
                </a:cxn>
                <a:cxn ang="0">
                  <a:pos x="472" y="47"/>
                </a:cxn>
                <a:cxn ang="0">
                  <a:pos x="445" y="100"/>
                </a:cxn>
                <a:cxn ang="0">
                  <a:pos x="441" y="234"/>
                </a:cxn>
                <a:cxn ang="0">
                  <a:pos x="472" y="412"/>
                </a:cxn>
                <a:cxn ang="0">
                  <a:pos x="519" y="585"/>
                </a:cxn>
                <a:cxn ang="0">
                  <a:pos x="563" y="690"/>
                </a:cxn>
                <a:cxn ang="0">
                  <a:pos x="628" y="738"/>
                </a:cxn>
                <a:cxn ang="0">
                  <a:pos x="693" y="738"/>
                </a:cxn>
                <a:cxn ang="0">
                  <a:pos x="758" y="690"/>
                </a:cxn>
                <a:cxn ang="0">
                  <a:pos x="844" y="581"/>
                </a:cxn>
                <a:cxn ang="0">
                  <a:pos x="901" y="425"/>
                </a:cxn>
                <a:cxn ang="0">
                  <a:pos x="909" y="360"/>
                </a:cxn>
              </a:cxnLst>
              <a:rect l="0" t="0" r="r" b="b"/>
              <a:pathLst>
                <a:path w="1117" h="868">
                  <a:moveTo>
                    <a:pt x="909" y="360"/>
                  </a:moveTo>
                  <a:lnTo>
                    <a:pt x="926" y="247"/>
                  </a:lnTo>
                  <a:lnTo>
                    <a:pt x="991" y="204"/>
                  </a:lnTo>
                  <a:lnTo>
                    <a:pt x="1069" y="195"/>
                  </a:lnTo>
                  <a:lnTo>
                    <a:pt x="1117" y="247"/>
                  </a:lnTo>
                  <a:lnTo>
                    <a:pt x="1096" y="347"/>
                  </a:lnTo>
                  <a:lnTo>
                    <a:pt x="1052" y="482"/>
                  </a:lnTo>
                  <a:lnTo>
                    <a:pt x="966" y="633"/>
                  </a:lnTo>
                  <a:lnTo>
                    <a:pt x="857" y="763"/>
                  </a:lnTo>
                  <a:lnTo>
                    <a:pt x="766" y="832"/>
                  </a:lnTo>
                  <a:lnTo>
                    <a:pt x="667" y="868"/>
                  </a:lnTo>
                  <a:lnTo>
                    <a:pt x="571" y="854"/>
                  </a:lnTo>
                  <a:lnTo>
                    <a:pt x="498" y="815"/>
                  </a:lnTo>
                  <a:lnTo>
                    <a:pt x="472" y="750"/>
                  </a:lnTo>
                  <a:lnTo>
                    <a:pt x="441" y="637"/>
                  </a:lnTo>
                  <a:lnTo>
                    <a:pt x="407" y="429"/>
                  </a:lnTo>
                  <a:lnTo>
                    <a:pt x="380" y="286"/>
                  </a:lnTo>
                  <a:lnTo>
                    <a:pt x="380" y="117"/>
                  </a:lnTo>
                  <a:lnTo>
                    <a:pt x="363" y="87"/>
                  </a:lnTo>
                  <a:lnTo>
                    <a:pt x="311" y="78"/>
                  </a:lnTo>
                  <a:lnTo>
                    <a:pt x="252" y="125"/>
                  </a:lnTo>
                  <a:lnTo>
                    <a:pt x="195" y="204"/>
                  </a:lnTo>
                  <a:lnTo>
                    <a:pt x="130" y="247"/>
                  </a:lnTo>
                  <a:lnTo>
                    <a:pt x="30" y="247"/>
                  </a:lnTo>
                  <a:lnTo>
                    <a:pt x="0" y="221"/>
                  </a:lnTo>
                  <a:lnTo>
                    <a:pt x="0" y="178"/>
                  </a:lnTo>
                  <a:lnTo>
                    <a:pt x="44" y="139"/>
                  </a:lnTo>
                  <a:lnTo>
                    <a:pt x="91" y="152"/>
                  </a:lnTo>
                  <a:lnTo>
                    <a:pt x="134" y="143"/>
                  </a:lnTo>
                  <a:lnTo>
                    <a:pt x="212" y="87"/>
                  </a:lnTo>
                  <a:lnTo>
                    <a:pt x="290" y="26"/>
                  </a:lnTo>
                  <a:lnTo>
                    <a:pt x="363" y="9"/>
                  </a:lnTo>
                  <a:lnTo>
                    <a:pt x="468" y="0"/>
                  </a:lnTo>
                  <a:lnTo>
                    <a:pt x="472" y="47"/>
                  </a:lnTo>
                  <a:lnTo>
                    <a:pt x="445" y="100"/>
                  </a:lnTo>
                  <a:lnTo>
                    <a:pt x="441" y="234"/>
                  </a:lnTo>
                  <a:lnTo>
                    <a:pt x="472" y="412"/>
                  </a:lnTo>
                  <a:lnTo>
                    <a:pt x="519" y="585"/>
                  </a:lnTo>
                  <a:lnTo>
                    <a:pt x="563" y="690"/>
                  </a:lnTo>
                  <a:lnTo>
                    <a:pt x="628" y="738"/>
                  </a:lnTo>
                  <a:lnTo>
                    <a:pt x="693" y="738"/>
                  </a:lnTo>
                  <a:lnTo>
                    <a:pt x="758" y="690"/>
                  </a:lnTo>
                  <a:lnTo>
                    <a:pt x="844" y="581"/>
                  </a:lnTo>
                  <a:lnTo>
                    <a:pt x="901" y="425"/>
                  </a:lnTo>
                  <a:lnTo>
                    <a:pt x="909" y="3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033322" y="54483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6" name="Group 141"/>
          <p:cNvGrpSpPr/>
          <p:nvPr/>
        </p:nvGrpSpPr>
        <p:grpSpPr>
          <a:xfrm>
            <a:off x="7086600" y="5638800"/>
            <a:ext cx="992448" cy="381000"/>
            <a:chOff x="7086600" y="5638800"/>
            <a:chExt cx="992448" cy="381000"/>
          </a:xfrm>
        </p:grpSpPr>
        <p:pic>
          <p:nvPicPr>
            <p:cNvPr id="129" name="Picture 128" descr="running_man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3800" y="5638800"/>
              <a:ext cx="306648" cy="381000"/>
            </a:xfrm>
            <a:prstGeom prst="rect">
              <a:avLst/>
            </a:prstGeom>
          </p:spPr>
        </p:pic>
        <p:pic>
          <p:nvPicPr>
            <p:cNvPr id="132" name="Picture 131" descr="running_man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2400" y="5638800"/>
              <a:ext cx="306648" cy="381000"/>
            </a:xfrm>
            <a:prstGeom prst="rect">
              <a:avLst/>
            </a:prstGeom>
          </p:spPr>
        </p:pic>
        <p:pic>
          <p:nvPicPr>
            <p:cNvPr id="133" name="Picture 132" descr="running_man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00" y="5638800"/>
              <a:ext cx="306648" cy="381000"/>
            </a:xfrm>
            <a:prstGeom prst="rect">
              <a:avLst/>
            </a:prstGeom>
          </p:spPr>
        </p:pic>
        <p:grpSp>
          <p:nvGrpSpPr>
            <p:cNvPr id="7" name="Group 13"/>
            <p:cNvGrpSpPr>
              <a:grpSpLocks noChangeAspect="1"/>
            </p:cNvGrpSpPr>
            <p:nvPr/>
          </p:nvGrpSpPr>
          <p:grpSpPr bwMode="auto">
            <a:xfrm>
              <a:off x="7086600" y="5638800"/>
              <a:ext cx="306388" cy="381000"/>
              <a:chOff x="3072" y="1968"/>
              <a:chExt cx="193" cy="240"/>
            </a:xfrm>
          </p:grpSpPr>
          <p:sp>
            <p:nvSpPr>
              <p:cNvPr id="135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3072" y="1968"/>
                <a:ext cx="193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3190" y="1968"/>
                <a:ext cx="58" cy="57"/>
              </a:xfrm>
              <a:custGeom>
                <a:avLst/>
                <a:gdLst/>
                <a:ahLst/>
                <a:cxnLst>
                  <a:cxn ang="0">
                    <a:pos x="428" y="426"/>
                  </a:cxn>
                  <a:cxn ang="0">
                    <a:pos x="479" y="308"/>
                  </a:cxn>
                  <a:cxn ang="0">
                    <a:pos x="506" y="195"/>
                  </a:cxn>
                  <a:cxn ang="0">
                    <a:pos x="479" y="104"/>
                  </a:cxn>
                  <a:cxn ang="0">
                    <a:pos x="397" y="27"/>
                  </a:cxn>
                  <a:cxn ang="0">
                    <a:pos x="298" y="0"/>
                  </a:cxn>
                  <a:cxn ang="0">
                    <a:pos x="164" y="52"/>
                  </a:cxn>
                  <a:cxn ang="0">
                    <a:pos x="78" y="157"/>
                  </a:cxn>
                  <a:cxn ang="0">
                    <a:pos x="25" y="287"/>
                  </a:cxn>
                  <a:cxn ang="0">
                    <a:pos x="8" y="378"/>
                  </a:cxn>
                  <a:cxn ang="0">
                    <a:pos x="0" y="481"/>
                  </a:cxn>
                  <a:cxn ang="0">
                    <a:pos x="8" y="555"/>
                  </a:cxn>
                  <a:cxn ang="0">
                    <a:pos x="38" y="611"/>
                  </a:cxn>
                  <a:cxn ang="0">
                    <a:pos x="116" y="624"/>
                  </a:cxn>
                  <a:cxn ang="0">
                    <a:pos x="207" y="611"/>
                  </a:cxn>
                  <a:cxn ang="0">
                    <a:pos x="294" y="560"/>
                  </a:cxn>
                  <a:cxn ang="0">
                    <a:pos x="372" y="520"/>
                  </a:cxn>
                  <a:cxn ang="0">
                    <a:pos x="402" y="491"/>
                  </a:cxn>
                  <a:cxn ang="0">
                    <a:pos x="597" y="533"/>
                  </a:cxn>
                  <a:cxn ang="0">
                    <a:pos x="645" y="529"/>
                  </a:cxn>
                  <a:cxn ang="0">
                    <a:pos x="645" y="481"/>
                  </a:cxn>
                  <a:cxn ang="0">
                    <a:pos x="428" y="426"/>
                  </a:cxn>
                </a:cxnLst>
                <a:rect l="0" t="0" r="r" b="b"/>
                <a:pathLst>
                  <a:path w="645" h="624">
                    <a:moveTo>
                      <a:pt x="428" y="426"/>
                    </a:moveTo>
                    <a:lnTo>
                      <a:pt x="479" y="308"/>
                    </a:lnTo>
                    <a:lnTo>
                      <a:pt x="506" y="195"/>
                    </a:lnTo>
                    <a:lnTo>
                      <a:pt x="479" y="104"/>
                    </a:lnTo>
                    <a:lnTo>
                      <a:pt x="397" y="27"/>
                    </a:lnTo>
                    <a:lnTo>
                      <a:pt x="298" y="0"/>
                    </a:lnTo>
                    <a:lnTo>
                      <a:pt x="164" y="52"/>
                    </a:lnTo>
                    <a:lnTo>
                      <a:pt x="78" y="157"/>
                    </a:lnTo>
                    <a:lnTo>
                      <a:pt x="25" y="287"/>
                    </a:lnTo>
                    <a:lnTo>
                      <a:pt x="8" y="378"/>
                    </a:lnTo>
                    <a:lnTo>
                      <a:pt x="0" y="481"/>
                    </a:lnTo>
                    <a:lnTo>
                      <a:pt x="8" y="555"/>
                    </a:lnTo>
                    <a:lnTo>
                      <a:pt x="38" y="611"/>
                    </a:lnTo>
                    <a:lnTo>
                      <a:pt x="116" y="624"/>
                    </a:lnTo>
                    <a:lnTo>
                      <a:pt x="207" y="611"/>
                    </a:lnTo>
                    <a:lnTo>
                      <a:pt x="294" y="560"/>
                    </a:lnTo>
                    <a:lnTo>
                      <a:pt x="372" y="520"/>
                    </a:lnTo>
                    <a:lnTo>
                      <a:pt x="402" y="491"/>
                    </a:lnTo>
                    <a:lnTo>
                      <a:pt x="597" y="533"/>
                    </a:lnTo>
                    <a:lnTo>
                      <a:pt x="645" y="529"/>
                    </a:lnTo>
                    <a:lnTo>
                      <a:pt x="645" y="481"/>
                    </a:lnTo>
                    <a:lnTo>
                      <a:pt x="428" y="42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5"/>
              <p:cNvSpPr>
                <a:spLocks/>
              </p:cNvSpPr>
              <p:nvPr/>
            </p:nvSpPr>
            <p:spPr bwMode="auto">
              <a:xfrm>
                <a:off x="3141" y="2036"/>
                <a:ext cx="63" cy="111"/>
              </a:xfrm>
              <a:custGeom>
                <a:avLst/>
                <a:gdLst/>
                <a:ahLst/>
                <a:cxnLst>
                  <a:cxn ang="0">
                    <a:pos x="233" y="181"/>
                  </a:cxn>
                  <a:cxn ang="0">
                    <a:pos x="321" y="91"/>
                  </a:cxn>
                  <a:cxn ang="0">
                    <a:pos x="463" y="4"/>
                  </a:cxn>
                  <a:cxn ang="0">
                    <a:pos x="529" y="0"/>
                  </a:cxn>
                  <a:cxn ang="0">
                    <a:pos x="645" y="38"/>
                  </a:cxn>
                  <a:cxn ang="0">
                    <a:pos x="697" y="95"/>
                  </a:cxn>
                  <a:cxn ang="0">
                    <a:pos x="697" y="181"/>
                  </a:cxn>
                  <a:cxn ang="0">
                    <a:pos x="611" y="341"/>
                  </a:cxn>
                  <a:cxn ang="0">
                    <a:pos x="515" y="467"/>
                  </a:cxn>
                  <a:cxn ang="0">
                    <a:pos x="476" y="571"/>
                  </a:cxn>
                  <a:cxn ang="0">
                    <a:pos x="450" y="692"/>
                  </a:cxn>
                  <a:cxn ang="0">
                    <a:pos x="476" y="809"/>
                  </a:cxn>
                  <a:cxn ang="0">
                    <a:pos x="502" y="921"/>
                  </a:cxn>
                  <a:cxn ang="0">
                    <a:pos x="502" y="1052"/>
                  </a:cxn>
                  <a:cxn ang="0">
                    <a:pos x="463" y="1129"/>
                  </a:cxn>
                  <a:cxn ang="0">
                    <a:pos x="376" y="1173"/>
                  </a:cxn>
                  <a:cxn ang="0">
                    <a:pos x="273" y="1221"/>
                  </a:cxn>
                  <a:cxn ang="0">
                    <a:pos x="178" y="1221"/>
                  </a:cxn>
                  <a:cxn ang="0">
                    <a:pos x="113" y="1186"/>
                  </a:cxn>
                  <a:cxn ang="0">
                    <a:pos x="25" y="1043"/>
                  </a:cxn>
                  <a:cxn ang="0">
                    <a:pos x="0" y="896"/>
                  </a:cxn>
                  <a:cxn ang="0">
                    <a:pos x="8" y="705"/>
                  </a:cxn>
                  <a:cxn ang="0">
                    <a:pos x="73" y="467"/>
                  </a:cxn>
                  <a:cxn ang="0">
                    <a:pos x="138" y="311"/>
                  </a:cxn>
                  <a:cxn ang="0">
                    <a:pos x="233" y="181"/>
                  </a:cxn>
                </a:cxnLst>
                <a:rect l="0" t="0" r="r" b="b"/>
                <a:pathLst>
                  <a:path w="697" h="1221">
                    <a:moveTo>
                      <a:pt x="233" y="181"/>
                    </a:moveTo>
                    <a:lnTo>
                      <a:pt x="321" y="91"/>
                    </a:lnTo>
                    <a:lnTo>
                      <a:pt x="463" y="4"/>
                    </a:lnTo>
                    <a:lnTo>
                      <a:pt x="529" y="0"/>
                    </a:lnTo>
                    <a:lnTo>
                      <a:pt x="645" y="38"/>
                    </a:lnTo>
                    <a:lnTo>
                      <a:pt x="697" y="95"/>
                    </a:lnTo>
                    <a:lnTo>
                      <a:pt x="697" y="181"/>
                    </a:lnTo>
                    <a:lnTo>
                      <a:pt x="611" y="341"/>
                    </a:lnTo>
                    <a:lnTo>
                      <a:pt x="515" y="467"/>
                    </a:lnTo>
                    <a:lnTo>
                      <a:pt x="476" y="571"/>
                    </a:lnTo>
                    <a:lnTo>
                      <a:pt x="450" y="692"/>
                    </a:lnTo>
                    <a:lnTo>
                      <a:pt x="476" y="809"/>
                    </a:lnTo>
                    <a:lnTo>
                      <a:pt x="502" y="921"/>
                    </a:lnTo>
                    <a:lnTo>
                      <a:pt x="502" y="1052"/>
                    </a:lnTo>
                    <a:lnTo>
                      <a:pt x="463" y="1129"/>
                    </a:lnTo>
                    <a:lnTo>
                      <a:pt x="376" y="1173"/>
                    </a:lnTo>
                    <a:lnTo>
                      <a:pt x="273" y="1221"/>
                    </a:lnTo>
                    <a:lnTo>
                      <a:pt x="178" y="1221"/>
                    </a:lnTo>
                    <a:lnTo>
                      <a:pt x="113" y="1186"/>
                    </a:lnTo>
                    <a:lnTo>
                      <a:pt x="25" y="1043"/>
                    </a:lnTo>
                    <a:lnTo>
                      <a:pt x="0" y="896"/>
                    </a:lnTo>
                    <a:lnTo>
                      <a:pt x="8" y="705"/>
                    </a:lnTo>
                    <a:lnTo>
                      <a:pt x="73" y="467"/>
                    </a:lnTo>
                    <a:lnTo>
                      <a:pt x="138" y="311"/>
                    </a:lnTo>
                    <a:lnTo>
                      <a:pt x="233" y="181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6"/>
              <p:cNvSpPr>
                <a:spLocks/>
              </p:cNvSpPr>
              <p:nvPr/>
            </p:nvSpPr>
            <p:spPr bwMode="auto">
              <a:xfrm>
                <a:off x="3126" y="2023"/>
                <a:ext cx="60" cy="70"/>
              </a:xfrm>
              <a:custGeom>
                <a:avLst/>
                <a:gdLst/>
                <a:ahLst/>
                <a:cxnLst>
                  <a:cxn ang="0">
                    <a:pos x="346" y="68"/>
                  </a:cxn>
                  <a:cxn ang="0">
                    <a:pos x="501" y="116"/>
                  </a:cxn>
                  <a:cxn ang="0">
                    <a:pos x="631" y="143"/>
                  </a:cxn>
                  <a:cxn ang="0">
                    <a:pos x="662" y="186"/>
                  </a:cxn>
                  <a:cxn ang="0">
                    <a:pos x="648" y="238"/>
                  </a:cxn>
                  <a:cxn ang="0">
                    <a:pos x="566" y="276"/>
                  </a:cxn>
                  <a:cxn ang="0">
                    <a:pos x="493" y="263"/>
                  </a:cxn>
                  <a:cxn ang="0">
                    <a:pos x="320" y="181"/>
                  </a:cxn>
                  <a:cxn ang="0">
                    <a:pos x="242" y="95"/>
                  </a:cxn>
                  <a:cxn ang="0">
                    <a:pos x="169" y="78"/>
                  </a:cxn>
                  <a:cxn ang="0">
                    <a:pos x="117" y="147"/>
                  </a:cxn>
                  <a:cxn ang="0">
                    <a:pos x="91" y="316"/>
                  </a:cxn>
                  <a:cxn ang="0">
                    <a:pos x="91" y="337"/>
                  </a:cxn>
                  <a:cxn ang="0">
                    <a:pos x="91" y="480"/>
                  </a:cxn>
                  <a:cxn ang="0">
                    <a:pos x="117" y="545"/>
                  </a:cxn>
                  <a:cxn ang="0">
                    <a:pos x="190" y="602"/>
                  </a:cxn>
                  <a:cxn ang="0">
                    <a:pos x="182" y="692"/>
                  </a:cxn>
                  <a:cxn ang="0">
                    <a:pos x="125" y="757"/>
                  </a:cxn>
                  <a:cxn ang="0">
                    <a:pos x="39" y="771"/>
                  </a:cxn>
                  <a:cxn ang="0">
                    <a:pos x="13" y="719"/>
                  </a:cxn>
                  <a:cxn ang="0">
                    <a:pos x="0" y="558"/>
                  </a:cxn>
                  <a:cxn ang="0">
                    <a:pos x="26" y="290"/>
                  </a:cxn>
                  <a:cxn ang="0">
                    <a:pos x="64" y="68"/>
                  </a:cxn>
                  <a:cxn ang="0">
                    <a:pos x="104" y="17"/>
                  </a:cxn>
                  <a:cxn ang="0">
                    <a:pos x="156" y="0"/>
                  </a:cxn>
                  <a:cxn ang="0">
                    <a:pos x="207" y="0"/>
                  </a:cxn>
                  <a:cxn ang="0">
                    <a:pos x="295" y="43"/>
                  </a:cxn>
                  <a:cxn ang="0">
                    <a:pos x="346" y="68"/>
                  </a:cxn>
                </a:cxnLst>
                <a:rect l="0" t="0" r="r" b="b"/>
                <a:pathLst>
                  <a:path w="662" h="771">
                    <a:moveTo>
                      <a:pt x="346" y="68"/>
                    </a:moveTo>
                    <a:lnTo>
                      <a:pt x="501" y="116"/>
                    </a:lnTo>
                    <a:lnTo>
                      <a:pt x="631" y="143"/>
                    </a:lnTo>
                    <a:lnTo>
                      <a:pt x="662" y="186"/>
                    </a:lnTo>
                    <a:lnTo>
                      <a:pt x="648" y="238"/>
                    </a:lnTo>
                    <a:lnTo>
                      <a:pt x="566" y="276"/>
                    </a:lnTo>
                    <a:lnTo>
                      <a:pt x="493" y="263"/>
                    </a:lnTo>
                    <a:lnTo>
                      <a:pt x="320" y="181"/>
                    </a:lnTo>
                    <a:lnTo>
                      <a:pt x="242" y="95"/>
                    </a:lnTo>
                    <a:lnTo>
                      <a:pt x="169" y="78"/>
                    </a:lnTo>
                    <a:lnTo>
                      <a:pt x="117" y="147"/>
                    </a:lnTo>
                    <a:lnTo>
                      <a:pt x="91" y="316"/>
                    </a:lnTo>
                    <a:lnTo>
                      <a:pt x="91" y="337"/>
                    </a:lnTo>
                    <a:lnTo>
                      <a:pt x="91" y="480"/>
                    </a:lnTo>
                    <a:lnTo>
                      <a:pt x="117" y="545"/>
                    </a:lnTo>
                    <a:lnTo>
                      <a:pt x="190" y="602"/>
                    </a:lnTo>
                    <a:lnTo>
                      <a:pt x="182" y="692"/>
                    </a:lnTo>
                    <a:lnTo>
                      <a:pt x="125" y="757"/>
                    </a:lnTo>
                    <a:lnTo>
                      <a:pt x="39" y="771"/>
                    </a:lnTo>
                    <a:lnTo>
                      <a:pt x="13" y="719"/>
                    </a:lnTo>
                    <a:lnTo>
                      <a:pt x="0" y="558"/>
                    </a:lnTo>
                    <a:lnTo>
                      <a:pt x="26" y="290"/>
                    </a:lnTo>
                    <a:lnTo>
                      <a:pt x="64" y="68"/>
                    </a:lnTo>
                    <a:lnTo>
                      <a:pt x="104" y="17"/>
                    </a:lnTo>
                    <a:lnTo>
                      <a:pt x="156" y="0"/>
                    </a:lnTo>
                    <a:lnTo>
                      <a:pt x="207" y="0"/>
                    </a:lnTo>
                    <a:lnTo>
                      <a:pt x="295" y="43"/>
                    </a:lnTo>
                    <a:lnTo>
                      <a:pt x="346" y="68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"/>
              <p:cNvSpPr>
                <a:spLocks/>
              </p:cNvSpPr>
              <p:nvPr/>
            </p:nvSpPr>
            <p:spPr bwMode="auto">
              <a:xfrm>
                <a:off x="3184" y="2046"/>
                <a:ext cx="81" cy="5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39"/>
                  </a:cxn>
                  <a:cxn ang="0">
                    <a:pos x="56" y="0"/>
                  </a:cxn>
                  <a:cxn ang="0">
                    <a:pos x="116" y="5"/>
                  </a:cxn>
                  <a:cxn ang="0">
                    <a:pos x="156" y="95"/>
                  </a:cxn>
                  <a:cxn ang="0">
                    <a:pos x="169" y="226"/>
                  </a:cxn>
                  <a:cxn ang="0">
                    <a:pos x="225" y="381"/>
                  </a:cxn>
                  <a:cxn ang="0">
                    <a:pos x="290" y="494"/>
                  </a:cxn>
                  <a:cxn ang="0">
                    <a:pos x="364" y="533"/>
                  </a:cxn>
                  <a:cxn ang="0">
                    <a:pos x="433" y="520"/>
                  </a:cxn>
                  <a:cxn ang="0">
                    <a:pos x="507" y="459"/>
                  </a:cxn>
                  <a:cxn ang="0">
                    <a:pos x="641" y="343"/>
                  </a:cxn>
                  <a:cxn ang="0">
                    <a:pos x="714" y="238"/>
                  </a:cxn>
                  <a:cxn ang="0">
                    <a:pos x="714" y="182"/>
                  </a:cxn>
                  <a:cxn ang="0">
                    <a:pos x="693" y="135"/>
                  </a:cxn>
                  <a:cxn ang="0">
                    <a:pos x="740" y="52"/>
                  </a:cxn>
                  <a:cxn ang="0">
                    <a:pos x="809" y="13"/>
                  </a:cxn>
                  <a:cxn ang="0">
                    <a:pos x="870" y="43"/>
                  </a:cxn>
                  <a:cxn ang="0">
                    <a:pos x="888" y="104"/>
                  </a:cxn>
                  <a:cxn ang="0">
                    <a:pos x="836" y="238"/>
                  </a:cxn>
                  <a:cxn ang="0">
                    <a:pos x="662" y="434"/>
                  </a:cxn>
                  <a:cxn ang="0">
                    <a:pos x="467" y="585"/>
                  </a:cxn>
                  <a:cxn ang="0">
                    <a:pos x="351" y="603"/>
                  </a:cxn>
                  <a:cxn ang="0">
                    <a:pos x="251" y="576"/>
                  </a:cxn>
                  <a:cxn ang="0">
                    <a:pos x="169" y="459"/>
                  </a:cxn>
                  <a:cxn ang="0">
                    <a:pos x="91" y="316"/>
                  </a:cxn>
                  <a:cxn ang="0">
                    <a:pos x="30" y="213"/>
                  </a:cxn>
                  <a:cxn ang="0">
                    <a:pos x="0" y="130"/>
                  </a:cxn>
                </a:cxnLst>
                <a:rect l="0" t="0" r="r" b="b"/>
                <a:pathLst>
                  <a:path w="888" h="603">
                    <a:moveTo>
                      <a:pt x="0" y="130"/>
                    </a:moveTo>
                    <a:lnTo>
                      <a:pt x="0" y="39"/>
                    </a:lnTo>
                    <a:lnTo>
                      <a:pt x="56" y="0"/>
                    </a:lnTo>
                    <a:lnTo>
                      <a:pt x="116" y="5"/>
                    </a:lnTo>
                    <a:lnTo>
                      <a:pt x="156" y="95"/>
                    </a:lnTo>
                    <a:lnTo>
                      <a:pt x="169" y="226"/>
                    </a:lnTo>
                    <a:lnTo>
                      <a:pt x="225" y="381"/>
                    </a:lnTo>
                    <a:lnTo>
                      <a:pt x="290" y="494"/>
                    </a:lnTo>
                    <a:lnTo>
                      <a:pt x="364" y="533"/>
                    </a:lnTo>
                    <a:lnTo>
                      <a:pt x="433" y="520"/>
                    </a:lnTo>
                    <a:lnTo>
                      <a:pt x="507" y="459"/>
                    </a:lnTo>
                    <a:lnTo>
                      <a:pt x="641" y="343"/>
                    </a:lnTo>
                    <a:lnTo>
                      <a:pt x="714" y="238"/>
                    </a:lnTo>
                    <a:lnTo>
                      <a:pt x="714" y="182"/>
                    </a:lnTo>
                    <a:lnTo>
                      <a:pt x="693" y="135"/>
                    </a:lnTo>
                    <a:lnTo>
                      <a:pt x="740" y="52"/>
                    </a:lnTo>
                    <a:lnTo>
                      <a:pt x="809" y="13"/>
                    </a:lnTo>
                    <a:lnTo>
                      <a:pt x="870" y="43"/>
                    </a:lnTo>
                    <a:lnTo>
                      <a:pt x="888" y="104"/>
                    </a:lnTo>
                    <a:lnTo>
                      <a:pt x="836" y="238"/>
                    </a:lnTo>
                    <a:lnTo>
                      <a:pt x="662" y="434"/>
                    </a:lnTo>
                    <a:lnTo>
                      <a:pt x="467" y="585"/>
                    </a:lnTo>
                    <a:lnTo>
                      <a:pt x="351" y="603"/>
                    </a:lnTo>
                    <a:lnTo>
                      <a:pt x="251" y="576"/>
                    </a:lnTo>
                    <a:lnTo>
                      <a:pt x="169" y="459"/>
                    </a:lnTo>
                    <a:lnTo>
                      <a:pt x="91" y="316"/>
                    </a:lnTo>
                    <a:lnTo>
                      <a:pt x="30" y="213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8"/>
              <p:cNvSpPr>
                <a:spLocks/>
              </p:cNvSpPr>
              <p:nvPr/>
            </p:nvSpPr>
            <p:spPr bwMode="auto">
              <a:xfrm>
                <a:off x="3161" y="2125"/>
                <a:ext cx="80" cy="83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73" y="0"/>
                  </a:cxn>
                  <a:cxn ang="0">
                    <a:pos x="181" y="0"/>
                  </a:cxn>
                  <a:cxn ang="0">
                    <a:pos x="384" y="21"/>
                  </a:cxn>
                  <a:cxn ang="0">
                    <a:pos x="623" y="34"/>
                  </a:cxn>
                  <a:cxn ang="0">
                    <a:pos x="714" y="74"/>
                  </a:cxn>
                  <a:cxn ang="0">
                    <a:pos x="753" y="125"/>
                  </a:cxn>
                  <a:cxn ang="0">
                    <a:pos x="762" y="203"/>
                  </a:cxn>
                  <a:cxn ang="0">
                    <a:pos x="735" y="286"/>
                  </a:cxn>
                  <a:cxn ang="0">
                    <a:pos x="661" y="411"/>
                  </a:cxn>
                  <a:cxn ang="0">
                    <a:pos x="566" y="515"/>
                  </a:cxn>
                  <a:cxn ang="0">
                    <a:pos x="493" y="610"/>
                  </a:cxn>
                  <a:cxn ang="0">
                    <a:pos x="462" y="684"/>
                  </a:cxn>
                  <a:cxn ang="0">
                    <a:pos x="441" y="736"/>
                  </a:cxn>
                  <a:cxn ang="0">
                    <a:pos x="449" y="776"/>
                  </a:cxn>
                  <a:cxn ang="0">
                    <a:pos x="454" y="801"/>
                  </a:cxn>
                  <a:cxn ang="0">
                    <a:pos x="541" y="801"/>
                  </a:cxn>
                  <a:cxn ang="0">
                    <a:pos x="675" y="780"/>
                  </a:cxn>
                  <a:cxn ang="0">
                    <a:pos x="762" y="780"/>
                  </a:cxn>
                  <a:cxn ang="0">
                    <a:pos x="852" y="814"/>
                  </a:cxn>
                  <a:cxn ang="0">
                    <a:pos x="879" y="858"/>
                  </a:cxn>
                  <a:cxn ang="0">
                    <a:pos x="852" y="896"/>
                  </a:cxn>
                  <a:cxn ang="0">
                    <a:pos x="814" y="910"/>
                  </a:cxn>
                  <a:cxn ang="0">
                    <a:pos x="753" y="892"/>
                  </a:cxn>
                  <a:cxn ang="0">
                    <a:pos x="670" y="845"/>
                  </a:cxn>
                  <a:cxn ang="0">
                    <a:pos x="584" y="853"/>
                  </a:cxn>
                  <a:cxn ang="0">
                    <a:pos x="441" y="879"/>
                  </a:cxn>
                  <a:cxn ang="0">
                    <a:pos x="397" y="870"/>
                  </a:cxn>
                  <a:cxn ang="0">
                    <a:pos x="376" y="841"/>
                  </a:cxn>
                  <a:cxn ang="0">
                    <a:pos x="376" y="766"/>
                  </a:cxn>
                  <a:cxn ang="0">
                    <a:pos x="376" y="662"/>
                  </a:cxn>
                  <a:cxn ang="0">
                    <a:pos x="436" y="585"/>
                  </a:cxn>
                  <a:cxn ang="0">
                    <a:pos x="527" y="467"/>
                  </a:cxn>
                  <a:cxn ang="0">
                    <a:pos x="605" y="364"/>
                  </a:cxn>
                  <a:cxn ang="0">
                    <a:pos x="657" y="286"/>
                  </a:cxn>
                  <a:cxn ang="0">
                    <a:pos x="684" y="217"/>
                  </a:cxn>
                  <a:cxn ang="0">
                    <a:pos x="670" y="177"/>
                  </a:cxn>
                  <a:cxn ang="0">
                    <a:pos x="636" y="129"/>
                  </a:cxn>
                  <a:cxn ang="0">
                    <a:pos x="584" y="116"/>
                  </a:cxn>
                  <a:cxn ang="0">
                    <a:pos x="527" y="116"/>
                  </a:cxn>
                  <a:cxn ang="0">
                    <a:pos x="401" y="116"/>
                  </a:cxn>
                  <a:cxn ang="0">
                    <a:pos x="216" y="152"/>
                  </a:cxn>
                  <a:cxn ang="0">
                    <a:pos x="77" y="164"/>
                  </a:cxn>
                  <a:cxn ang="0">
                    <a:pos x="21" y="152"/>
                  </a:cxn>
                  <a:cxn ang="0">
                    <a:pos x="0" y="129"/>
                  </a:cxn>
                  <a:cxn ang="0">
                    <a:pos x="0" y="86"/>
                  </a:cxn>
                </a:cxnLst>
                <a:rect l="0" t="0" r="r" b="b"/>
                <a:pathLst>
                  <a:path w="879" h="910">
                    <a:moveTo>
                      <a:pt x="0" y="86"/>
                    </a:moveTo>
                    <a:lnTo>
                      <a:pt x="73" y="0"/>
                    </a:lnTo>
                    <a:lnTo>
                      <a:pt x="181" y="0"/>
                    </a:lnTo>
                    <a:lnTo>
                      <a:pt x="384" y="21"/>
                    </a:lnTo>
                    <a:lnTo>
                      <a:pt x="623" y="34"/>
                    </a:lnTo>
                    <a:lnTo>
                      <a:pt x="714" y="74"/>
                    </a:lnTo>
                    <a:lnTo>
                      <a:pt x="753" y="125"/>
                    </a:lnTo>
                    <a:lnTo>
                      <a:pt x="762" y="203"/>
                    </a:lnTo>
                    <a:lnTo>
                      <a:pt x="735" y="286"/>
                    </a:lnTo>
                    <a:lnTo>
                      <a:pt x="661" y="411"/>
                    </a:lnTo>
                    <a:lnTo>
                      <a:pt x="566" y="515"/>
                    </a:lnTo>
                    <a:lnTo>
                      <a:pt x="493" y="610"/>
                    </a:lnTo>
                    <a:lnTo>
                      <a:pt x="462" y="684"/>
                    </a:lnTo>
                    <a:lnTo>
                      <a:pt x="441" y="736"/>
                    </a:lnTo>
                    <a:lnTo>
                      <a:pt x="449" y="776"/>
                    </a:lnTo>
                    <a:lnTo>
                      <a:pt x="454" y="801"/>
                    </a:lnTo>
                    <a:lnTo>
                      <a:pt x="541" y="801"/>
                    </a:lnTo>
                    <a:lnTo>
                      <a:pt x="675" y="780"/>
                    </a:lnTo>
                    <a:lnTo>
                      <a:pt x="762" y="780"/>
                    </a:lnTo>
                    <a:lnTo>
                      <a:pt x="852" y="814"/>
                    </a:lnTo>
                    <a:lnTo>
                      <a:pt x="879" y="858"/>
                    </a:lnTo>
                    <a:lnTo>
                      <a:pt x="852" y="896"/>
                    </a:lnTo>
                    <a:lnTo>
                      <a:pt x="814" y="910"/>
                    </a:lnTo>
                    <a:lnTo>
                      <a:pt x="753" y="892"/>
                    </a:lnTo>
                    <a:lnTo>
                      <a:pt x="670" y="845"/>
                    </a:lnTo>
                    <a:lnTo>
                      <a:pt x="584" y="853"/>
                    </a:lnTo>
                    <a:lnTo>
                      <a:pt x="441" y="879"/>
                    </a:lnTo>
                    <a:lnTo>
                      <a:pt x="397" y="870"/>
                    </a:lnTo>
                    <a:lnTo>
                      <a:pt x="376" y="841"/>
                    </a:lnTo>
                    <a:lnTo>
                      <a:pt x="376" y="766"/>
                    </a:lnTo>
                    <a:lnTo>
                      <a:pt x="376" y="662"/>
                    </a:lnTo>
                    <a:lnTo>
                      <a:pt x="436" y="585"/>
                    </a:lnTo>
                    <a:lnTo>
                      <a:pt x="527" y="467"/>
                    </a:lnTo>
                    <a:lnTo>
                      <a:pt x="605" y="364"/>
                    </a:lnTo>
                    <a:lnTo>
                      <a:pt x="657" y="286"/>
                    </a:lnTo>
                    <a:lnTo>
                      <a:pt x="684" y="217"/>
                    </a:lnTo>
                    <a:lnTo>
                      <a:pt x="670" y="177"/>
                    </a:lnTo>
                    <a:lnTo>
                      <a:pt x="636" y="129"/>
                    </a:lnTo>
                    <a:lnTo>
                      <a:pt x="584" y="116"/>
                    </a:lnTo>
                    <a:lnTo>
                      <a:pt x="527" y="116"/>
                    </a:lnTo>
                    <a:lnTo>
                      <a:pt x="401" y="116"/>
                    </a:lnTo>
                    <a:lnTo>
                      <a:pt x="216" y="152"/>
                    </a:lnTo>
                    <a:lnTo>
                      <a:pt x="77" y="164"/>
                    </a:lnTo>
                    <a:lnTo>
                      <a:pt x="21" y="152"/>
                    </a:lnTo>
                    <a:lnTo>
                      <a:pt x="0" y="129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9"/>
              <p:cNvSpPr>
                <a:spLocks/>
              </p:cNvSpPr>
              <p:nvPr/>
            </p:nvSpPr>
            <p:spPr bwMode="auto">
              <a:xfrm>
                <a:off x="3072" y="2110"/>
                <a:ext cx="102" cy="79"/>
              </a:xfrm>
              <a:custGeom>
                <a:avLst/>
                <a:gdLst/>
                <a:ahLst/>
                <a:cxnLst>
                  <a:cxn ang="0">
                    <a:pos x="909" y="360"/>
                  </a:cxn>
                  <a:cxn ang="0">
                    <a:pos x="926" y="247"/>
                  </a:cxn>
                  <a:cxn ang="0">
                    <a:pos x="991" y="204"/>
                  </a:cxn>
                  <a:cxn ang="0">
                    <a:pos x="1069" y="195"/>
                  </a:cxn>
                  <a:cxn ang="0">
                    <a:pos x="1117" y="247"/>
                  </a:cxn>
                  <a:cxn ang="0">
                    <a:pos x="1096" y="347"/>
                  </a:cxn>
                  <a:cxn ang="0">
                    <a:pos x="1052" y="482"/>
                  </a:cxn>
                  <a:cxn ang="0">
                    <a:pos x="966" y="633"/>
                  </a:cxn>
                  <a:cxn ang="0">
                    <a:pos x="857" y="763"/>
                  </a:cxn>
                  <a:cxn ang="0">
                    <a:pos x="766" y="832"/>
                  </a:cxn>
                  <a:cxn ang="0">
                    <a:pos x="667" y="868"/>
                  </a:cxn>
                  <a:cxn ang="0">
                    <a:pos x="571" y="854"/>
                  </a:cxn>
                  <a:cxn ang="0">
                    <a:pos x="498" y="815"/>
                  </a:cxn>
                  <a:cxn ang="0">
                    <a:pos x="472" y="750"/>
                  </a:cxn>
                  <a:cxn ang="0">
                    <a:pos x="441" y="637"/>
                  </a:cxn>
                  <a:cxn ang="0">
                    <a:pos x="407" y="429"/>
                  </a:cxn>
                  <a:cxn ang="0">
                    <a:pos x="380" y="286"/>
                  </a:cxn>
                  <a:cxn ang="0">
                    <a:pos x="380" y="117"/>
                  </a:cxn>
                  <a:cxn ang="0">
                    <a:pos x="363" y="87"/>
                  </a:cxn>
                  <a:cxn ang="0">
                    <a:pos x="311" y="78"/>
                  </a:cxn>
                  <a:cxn ang="0">
                    <a:pos x="252" y="125"/>
                  </a:cxn>
                  <a:cxn ang="0">
                    <a:pos x="195" y="204"/>
                  </a:cxn>
                  <a:cxn ang="0">
                    <a:pos x="130" y="247"/>
                  </a:cxn>
                  <a:cxn ang="0">
                    <a:pos x="30" y="247"/>
                  </a:cxn>
                  <a:cxn ang="0">
                    <a:pos x="0" y="221"/>
                  </a:cxn>
                  <a:cxn ang="0">
                    <a:pos x="0" y="178"/>
                  </a:cxn>
                  <a:cxn ang="0">
                    <a:pos x="44" y="139"/>
                  </a:cxn>
                  <a:cxn ang="0">
                    <a:pos x="91" y="152"/>
                  </a:cxn>
                  <a:cxn ang="0">
                    <a:pos x="134" y="143"/>
                  </a:cxn>
                  <a:cxn ang="0">
                    <a:pos x="212" y="87"/>
                  </a:cxn>
                  <a:cxn ang="0">
                    <a:pos x="290" y="26"/>
                  </a:cxn>
                  <a:cxn ang="0">
                    <a:pos x="363" y="9"/>
                  </a:cxn>
                  <a:cxn ang="0">
                    <a:pos x="468" y="0"/>
                  </a:cxn>
                  <a:cxn ang="0">
                    <a:pos x="472" y="47"/>
                  </a:cxn>
                  <a:cxn ang="0">
                    <a:pos x="445" y="100"/>
                  </a:cxn>
                  <a:cxn ang="0">
                    <a:pos x="441" y="234"/>
                  </a:cxn>
                  <a:cxn ang="0">
                    <a:pos x="472" y="412"/>
                  </a:cxn>
                  <a:cxn ang="0">
                    <a:pos x="519" y="585"/>
                  </a:cxn>
                  <a:cxn ang="0">
                    <a:pos x="563" y="690"/>
                  </a:cxn>
                  <a:cxn ang="0">
                    <a:pos x="628" y="738"/>
                  </a:cxn>
                  <a:cxn ang="0">
                    <a:pos x="693" y="738"/>
                  </a:cxn>
                  <a:cxn ang="0">
                    <a:pos x="758" y="690"/>
                  </a:cxn>
                  <a:cxn ang="0">
                    <a:pos x="844" y="581"/>
                  </a:cxn>
                  <a:cxn ang="0">
                    <a:pos x="901" y="425"/>
                  </a:cxn>
                  <a:cxn ang="0">
                    <a:pos x="909" y="360"/>
                  </a:cxn>
                </a:cxnLst>
                <a:rect l="0" t="0" r="r" b="b"/>
                <a:pathLst>
                  <a:path w="1117" h="868">
                    <a:moveTo>
                      <a:pt x="909" y="360"/>
                    </a:moveTo>
                    <a:lnTo>
                      <a:pt x="926" y="247"/>
                    </a:lnTo>
                    <a:lnTo>
                      <a:pt x="991" y="204"/>
                    </a:lnTo>
                    <a:lnTo>
                      <a:pt x="1069" y="195"/>
                    </a:lnTo>
                    <a:lnTo>
                      <a:pt x="1117" y="247"/>
                    </a:lnTo>
                    <a:lnTo>
                      <a:pt x="1096" y="347"/>
                    </a:lnTo>
                    <a:lnTo>
                      <a:pt x="1052" y="482"/>
                    </a:lnTo>
                    <a:lnTo>
                      <a:pt x="966" y="633"/>
                    </a:lnTo>
                    <a:lnTo>
                      <a:pt x="857" y="763"/>
                    </a:lnTo>
                    <a:lnTo>
                      <a:pt x="766" y="832"/>
                    </a:lnTo>
                    <a:lnTo>
                      <a:pt x="667" y="868"/>
                    </a:lnTo>
                    <a:lnTo>
                      <a:pt x="571" y="854"/>
                    </a:lnTo>
                    <a:lnTo>
                      <a:pt x="498" y="815"/>
                    </a:lnTo>
                    <a:lnTo>
                      <a:pt x="472" y="750"/>
                    </a:lnTo>
                    <a:lnTo>
                      <a:pt x="441" y="637"/>
                    </a:lnTo>
                    <a:lnTo>
                      <a:pt x="407" y="429"/>
                    </a:lnTo>
                    <a:lnTo>
                      <a:pt x="380" y="286"/>
                    </a:lnTo>
                    <a:lnTo>
                      <a:pt x="380" y="117"/>
                    </a:lnTo>
                    <a:lnTo>
                      <a:pt x="363" y="87"/>
                    </a:lnTo>
                    <a:lnTo>
                      <a:pt x="311" y="78"/>
                    </a:lnTo>
                    <a:lnTo>
                      <a:pt x="252" y="125"/>
                    </a:lnTo>
                    <a:lnTo>
                      <a:pt x="195" y="204"/>
                    </a:lnTo>
                    <a:lnTo>
                      <a:pt x="130" y="247"/>
                    </a:lnTo>
                    <a:lnTo>
                      <a:pt x="30" y="247"/>
                    </a:lnTo>
                    <a:lnTo>
                      <a:pt x="0" y="221"/>
                    </a:lnTo>
                    <a:lnTo>
                      <a:pt x="0" y="178"/>
                    </a:lnTo>
                    <a:lnTo>
                      <a:pt x="44" y="139"/>
                    </a:lnTo>
                    <a:lnTo>
                      <a:pt x="91" y="152"/>
                    </a:lnTo>
                    <a:lnTo>
                      <a:pt x="134" y="143"/>
                    </a:lnTo>
                    <a:lnTo>
                      <a:pt x="212" y="87"/>
                    </a:lnTo>
                    <a:lnTo>
                      <a:pt x="290" y="26"/>
                    </a:lnTo>
                    <a:lnTo>
                      <a:pt x="363" y="9"/>
                    </a:lnTo>
                    <a:lnTo>
                      <a:pt x="468" y="0"/>
                    </a:lnTo>
                    <a:lnTo>
                      <a:pt x="472" y="47"/>
                    </a:lnTo>
                    <a:lnTo>
                      <a:pt x="445" y="100"/>
                    </a:lnTo>
                    <a:lnTo>
                      <a:pt x="441" y="234"/>
                    </a:lnTo>
                    <a:lnTo>
                      <a:pt x="472" y="412"/>
                    </a:lnTo>
                    <a:lnTo>
                      <a:pt x="519" y="585"/>
                    </a:lnTo>
                    <a:lnTo>
                      <a:pt x="563" y="690"/>
                    </a:lnTo>
                    <a:lnTo>
                      <a:pt x="628" y="738"/>
                    </a:lnTo>
                    <a:lnTo>
                      <a:pt x="693" y="738"/>
                    </a:lnTo>
                    <a:lnTo>
                      <a:pt x="758" y="690"/>
                    </a:lnTo>
                    <a:lnTo>
                      <a:pt x="844" y="581"/>
                    </a:lnTo>
                    <a:lnTo>
                      <a:pt x="901" y="425"/>
                    </a:lnTo>
                    <a:lnTo>
                      <a:pt x="909" y="36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53" grpId="0"/>
      <p:bldP spid="54" grpId="0" animBg="1"/>
      <p:bldP spid="55" grpId="0"/>
      <p:bldP spid="5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at Equilibrium</a:t>
            </a:r>
            <a:endParaRPr lang="en-US" dirty="0"/>
          </a:p>
        </p:txBody>
      </p:sp>
      <p:cxnSp>
        <p:nvCxnSpPr>
          <p:cNvPr id="36" name="Straight Connector 35"/>
          <p:cNvCxnSpPr>
            <a:stCxn id="39" idx="6"/>
            <a:endCxn id="45" idx="2"/>
          </p:cNvCxnSpPr>
          <p:nvPr/>
        </p:nvCxnSpPr>
        <p:spPr>
          <a:xfrm>
            <a:off x="1981200" y="3390900"/>
            <a:ext cx="1371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7526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47800" y="31242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pic>
        <p:nvPicPr>
          <p:cNvPr id="88" name="Picture 30" descr="red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TextBox 98"/>
          <p:cNvSpPr txBox="1"/>
          <p:nvPr/>
        </p:nvSpPr>
        <p:spPr>
          <a:xfrm>
            <a:off x="381000" y="4648200"/>
            <a:ext cx="8609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At any time there is a </a:t>
            </a:r>
            <a:r>
              <a:rPr lang="en-US" sz="2400" dirty="0" smtClean="0">
                <a:solidFill>
                  <a:srgbClr val="FF0000"/>
                </a:solidFill>
              </a:rPr>
              <a:t>quickest-path network </a:t>
            </a:r>
            <a:r>
              <a:rPr lang="en-US" sz="2400" dirty="0" smtClean="0"/>
              <a:t>(least delay s-t paths)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1000" y="5105400"/>
            <a:ext cx="7489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At equilibrium, players use path in quickest-path network</a:t>
            </a:r>
          </a:p>
          <a:p>
            <a:pPr marL="173038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[Koch,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Skutella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‘09]</a:t>
            </a:r>
          </a:p>
        </p:txBody>
      </p:sp>
      <p:sp>
        <p:nvSpPr>
          <p:cNvPr id="45" name="Oval 44"/>
          <p:cNvSpPr/>
          <p:nvPr/>
        </p:nvSpPr>
        <p:spPr>
          <a:xfrm>
            <a:off x="33528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endCxn id="74" idx="2"/>
          </p:cNvCxnSpPr>
          <p:nvPr/>
        </p:nvCxnSpPr>
        <p:spPr>
          <a:xfrm>
            <a:off x="3581400" y="3390900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9530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endCxn id="76" idx="2"/>
          </p:cNvCxnSpPr>
          <p:nvPr/>
        </p:nvCxnSpPr>
        <p:spPr>
          <a:xfrm>
            <a:off x="5181600" y="33909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5532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hape 90"/>
          <p:cNvCxnSpPr>
            <a:stCxn id="74" idx="0"/>
            <a:endCxn id="76" idx="0"/>
          </p:cNvCxnSpPr>
          <p:nvPr/>
        </p:nvCxnSpPr>
        <p:spPr>
          <a:xfrm rot="5400000" flipH="1" flipV="1">
            <a:off x="5890260" y="2499360"/>
            <a:ext cx="1588" cy="1554480"/>
          </a:xfrm>
          <a:prstGeom prst="curvedConnector3">
            <a:avLst>
              <a:gd name="adj1" fmla="val 428219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781800" y="32004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cxnSp>
        <p:nvCxnSpPr>
          <p:cNvPr id="100" name="Curved Connector 99"/>
          <p:cNvCxnSpPr>
            <a:stCxn id="45" idx="0"/>
            <a:endCxn id="76" idx="0"/>
          </p:cNvCxnSpPr>
          <p:nvPr/>
        </p:nvCxnSpPr>
        <p:spPr>
          <a:xfrm rot="5400000" flipH="1" flipV="1">
            <a:off x="5067300" y="1676400"/>
            <a:ext cx="1588" cy="3200400"/>
          </a:xfrm>
          <a:prstGeom prst="curvedConnector3">
            <a:avLst>
              <a:gd name="adj1" fmla="val 9238611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1336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3, d = 0</a:t>
            </a:r>
            <a:endParaRPr lang="en-US" dirty="0" smtClean="0"/>
          </a:p>
        </p:txBody>
      </p:sp>
      <p:sp>
        <p:nvSpPr>
          <p:cNvPr id="103" name="TextBox 102"/>
          <p:cNvSpPr txBox="1"/>
          <p:nvPr/>
        </p:nvSpPr>
        <p:spPr>
          <a:xfrm>
            <a:off x="36576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2, d = 0</a:t>
            </a:r>
            <a:endParaRPr lang="en-US" dirty="0" smtClean="0"/>
          </a:p>
        </p:txBody>
      </p:sp>
      <p:sp>
        <p:nvSpPr>
          <p:cNvPr id="104" name="TextBox 103"/>
          <p:cNvSpPr txBox="1"/>
          <p:nvPr/>
        </p:nvSpPr>
        <p:spPr>
          <a:xfrm>
            <a:off x="52578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0</a:t>
            </a:r>
            <a:endParaRPr lang="en-US" dirty="0" smtClean="0"/>
          </a:p>
        </p:txBody>
      </p:sp>
      <p:sp>
        <p:nvSpPr>
          <p:cNvPr id="105" name="TextBox 104"/>
          <p:cNvSpPr txBox="1"/>
          <p:nvPr/>
        </p:nvSpPr>
        <p:spPr>
          <a:xfrm>
            <a:off x="4419600" y="2362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1</a:t>
            </a:r>
            <a:endParaRPr lang="en-US" dirty="0" smtClean="0"/>
          </a:p>
        </p:txBody>
      </p:sp>
      <p:sp>
        <p:nvSpPr>
          <p:cNvPr id="106" name="TextBox 105"/>
          <p:cNvSpPr txBox="1"/>
          <p:nvPr/>
        </p:nvSpPr>
        <p:spPr>
          <a:xfrm>
            <a:off x="3200400" y="167640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10</a:t>
            </a:r>
            <a:endParaRPr lang="en-US" dirty="0" smtClean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59</a:t>
            </a:fld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6515100" y="2206586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62800" y="285428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3914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6962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80010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83058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86106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0" y="1524000"/>
            <a:ext cx="110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rate </a:t>
            </a:r>
          </a:p>
          <a:p>
            <a:pPr algn="ctr"/>
            <a:r>
              <a:rPr lang="en-US" dirty="0" smtClean="0"/>
              <a:t>at </a:t>
            </a:r>
            <a:r>
              <a:rPr lang="en-US" i="1" dirty="0" smtClean="0"/>
              <a:t>t</a:t>
            </a:r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7772400" y="31242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981200" y="2819400"/>
            <a:ext cx="456887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 a </a:t>
            </a:r>
            <a:r>
              <a:rPr lang="en-US" sz="2400" dirty="0" smtClean="0">
                <a:solidFill>
                  <a:srgbClr val="0070C0"/>
                </a:solidFill>
              </a:rPr>
              <a:t>given objective</a:t>
            </a:r>
            <a:r>
              <a:rPr lang="en-US" sz="2400" dirty="0" smtClean="0"/>
              <a:t>,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how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well</a:t>
            </a:r>
            <a:r>
              <a:rPr lang="en-US" sz="2400" dirty="0" smtClean="0"/>
              <a:t> does the system perform,</a:t>
            </a:r>
          </a:p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0070C0"/>
                </a:solidFill>
              </a:rPr>
              <a:t>uncoordinated traffic routing</a:t>
            </a:r>
            <a:r>
              <a:rPr lang="en-US" sz="24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at Equilibrium</a:t>
            </a:r>
            <a:endParaRPr lang="en-US" dirty="0"/>
          </a:p>
        </p:txBody>
      </p:sp>
      <p:cxnSp>
        <p:nvCxnSpPr>
          <p:cNvPr id="36" name="Straight Connector 35"/>
          <p:cNvCxnSpPr>
            <a:stCxn id="39" idx="6"/>
            <a:endCxn id="45" idx="2"/>
          </p:cNvCxnSpPr>
          <p:nvPr/>
        </p:nvCxnSpPr>
        <p:spPr>
          <a:xfrm>
            <a:off x="1981200" y="3390900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7526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47800" y="31242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pic>
        <p:nvPicPr>
          <p:cNvPr id="88" name="Picture 30" descr="red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Oval 44"/>
          <p:cNvSpPr/>
          <p:nvPr/>
        </p:nvSpPr>
        <p:spPr>
          <a:xfrm>
            <a:off x="33528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endCxn id="74" idx="2"/>
          </p:cNvCxnSpPr>
          <p:nvPr/>
        </p:nvCxnSpPr>
        <p:spPr>
          <a:xfrm>
            <a:off x="3581400" y="3390900"/>
            <a:ext cx="137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9530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endCxn id="76" idx="2"/>
          </p:cNvCxnSpPr>
          <p:nvPr/>
        </p:nvCxnSpPr>
        <p:spPr>
          <a:xfrm>
            <a:off x="5181600" y="33909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5532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hape 90"/>
          <p:cNvCxnSpPr>
            <a:stCxn id="74" idx="0"/>
            <a:endCxn id="76" idx="0"/>
          </p:cNvCxnSpPr>
          <p:nvPr/>
        </p:nvCxnSpPr>
        <p:spPr>
          <a:xfrm rot="5400000" flipH="1" flipV="1">
            <a:off x="5890260" y="2499360"/>
            <a:ext cx="1588" cy="1554480"/>
          </a:xfrm>
          <a:prstGeom prst="curvedConnector3">
            <a:avLst>
              <a:gd name="adj1" fmla="val 428219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45" idx="0"/>
            <a:endCxn id="76" idx="0"/>
          </p:cNvCxnSpPr>
          <p:nvPr/>
        </p:nvCxnSpPr>
        <p:spPr>
          <a:xfrm rot="5400000" flipH="1" flipV="1">
            <a:off x="5067300" y="1676400"/>
            <a:ext cx="1588" cy="3200400"/>
          </a:xfrm>
          <a:prstGeom prst="curvedConnector3">
            <a:avLst>
              <a:gd name="adj1" fmla="val 9238611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1336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3, d = 0</a:t>
            </a:r>
            <a:endParaRPr lang="en-US" dirty="0" smtClean="0"/>
          </a:p>
        </p:txBody>
      </p:sp>
      <p:sp>
        <p:nvSpPr>
          <p:cNvPr id="103" name="TextBox 102"/>
          <p:cNvSpPr txBox="1"/>
          <p:nvPr/>
        </p:nvSpPr>
        <p:spPr>
          <a:xfrm>
            <a:off x="36576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2, d = 0</a:t>
            </a:r>
            <a:endParaRPr lang="en-US" dirty="0" smtClean="0"/>
          </a:p>
        </p:txBody>
      </p:sp>
      <p:sp>
        <p:nvSpPr>
          <p:cNvPr id="104" name="TextBox 103"/>
          <p:cNvSpPr txBox="1"/>
          <p:nvPr/>
        </p:nvSpPr>
        <p:spPr>
          <a:xfrm>
            <a:off x="52578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0</a:t>
            </a:r>
            <a:endParaRPr lang="en-US" dirty="0" smtClean="0"/>
          </a:p>
        </p:txBody>
      </p:sp>
      <p:sp>
        <p:nvSpPr>
          <p:cNvPr id="105" name="TextBox 104"/>
          <p:cNvSpPr txBox="1"/>
          <p:nvPr/>
        </p:nvSpPr>
        <p:spPr>
          <a:xfrm>
            <a:off x="4419600" y="2362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1</a:t>
            </a:r>
            <a:endParaRPr lang="en-US" dirty="0" smtClean="0"/>
          </a:p>
        </p:txBody>
      </p:sp>
      <p:sp>
        <p:nvSpPr>
          <p:cNvPr id="106" name="TextBox 105"/>
          <p:cNvSpPr txBox="1"/>
          <p:nvPr/>
        </p:nvSpPr>
        <p:spPr>
          <a:xfrm>
            <a:off x="3200400" y="167640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10</a:t>
            </a:r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381000" y="4648200"/>
            <a:ext cx="8609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At any time there is a </a:t>
            </a:r>
            <a:r>
              <a:rPr lang="en-US" sz="2400" dirty="0" smtClean="0">
                <a:solidFill>
                  <a:srgbClr val="FF0000"/>
                </a:solidFill>
              </a:rPr>
              <a:t>quickest-path network </a:t>
            </a:r>
            <a:r>
              <a:rPr lang="en-US" sz="2400" dirty="0" smtClean="0"/>
              <a:t>(least delay s-t paths)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" y="5105400"/>
            <a:ext cx="7489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At equilibrium, players use path in quickest-path network</a:t>
            </a:r>
          </a:p>
          <a:p>
            <a:pPr marL="173038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[Koch,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Skutella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‘09]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6515100" y="2206586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62800" y="285428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3914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6962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80010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83058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86106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 bwMode="auto">
          <a:xfrm>
            <a:off x="7162800" y="2438400"/>
            <a:ext cx="152400" cy="40946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96000" y="1524000"/>
            <a:ext cx="110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rate </a:t>
            </a:r>
          </a:p>
          <a:p>
            <a:pPr algn="ctr"/>
            <a:r>
              <a:rPr lang="en-US" dirty="0" smtClean="0"/>
              <a:t>at </a:t>
            </a:r>
            <a:r>
              <a:rPr lang="en-US" i="1" dirty="0" smtClean="0"/>
              <a:t>t</a:t>
            </a:r>
            <a:endParaRPr 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7772400" y="31242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81800" y="32004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at Equilibrium</a:t>
            </a:r>
            <a:endParaRPr lang="en-US" dirty="0"/>
          </a:p>
        </p:txBody>
      </p:sp>
      <p:cxnSp>
        <p:nvCxnSpPr>
          <p:cNvPr id="36" name="Straight Connector 35"/>
          <p:cNvCxnSpPr>
            <a:stCxn id="39" idx="6"/>
            <a:endCxn id="45" idx="2"/>
          </p:cNvCxnSpPr>
          <p:nvPr/>
        </p:nvCxnSpPr>
        <p:spPr>
          <a:xfrm>
            <a:off x="1981200" y="3390900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7526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47800" y="31242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pic>
        <p:nvPicPr>
          <p:cNvPr id="88" name="Picture 30" descr="red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Oval 44"/>
          <p:cNvSpPr/>
          <p:nvPr/>
        </p:nvSpPr>
        <p:spPr>
          <a:xfrm>
            <a:off x="33528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endCxn id="74" idx="2"/>
          </p:cNvCxnSpPr>
          <p:nvPr/>
        </p:nvCxnSpPr>
        <p:spPr>
          <a:xfrm>
            <a:off x="3581400" y="3390900"/>
            <a:ext cx="137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9530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endCxn id="76" idx="2"/>
          </p:cNvCxnSpPr>
          <p:nvPr/>
        </p:nvCxnSpPr>
        <p:spPr>
          <a:xfrm>
            <a:off x="5181600" y="33909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5532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hape 90"/>
          <p:cNvCxnSpPr>
            <a:stCxn id="74" idx="0"/>
            <a:endCxn id="76" idx="0"/>
          </p:cNvCxnSpPr>
          <p:nvPr/>
        </p:nvCxnSpPr>
        <p:spPr>
          <a:xfrm rot="5400000" flipH="1" flipV="1">
            <a:off x="5890260" y="2499360"/>
            <a:ext cx="1588" cy="1554480"/>
          </a:xfrm>
          <a:prstGeom prst="curvedConnector3">
            <a:avLst>
              <a:gd name="adj1" fmla="val 428219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45" idx="0"/>
            <a:endCxn id="76" idx="0"/>
          </p:cNvCxnSpPr>
          <p:nvPr/>
        </p:nvCxnSpPr>
        <p:spPr>
          <a:xfrm rot="5400000" flipH="1" flipV="1">
            <a:off x="5067300" y="1676400"/>
            <a:ext cx="1588" cy="3200400"/>
          </a:xfrm>
          <a:prstGeom prst="curvedConnector3">
            <a:avLst>
              <a:gd name="adj1" fmla="val 9238611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1336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3, d = 0</a:t>
            </a:r>
            <a:endParaRPr lang="en-US" dirty="0" smtClean="0"/>
          </a:p>
        </p:txBody>
      </p:sp>
      <p:sp>
        <p:nvSpPr>
          <p:cNvPr id="103" name="TextBox 102"/>
          <p:cNvSpPr txBox="1"/>
          <p:nvPr/>
        </p:nvSpPr>
        <p:spPr>
          <a:xfrm>
            <a:off x="36576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2, d = 0</a:t>
            </a:r>
            <a:endParaRPr lang="en-US" dirty="0" smtClean="0"/>
          </a:p>
        </p:txBody>
      </p:sp>
      <p:sp>
        <p:nvSpPr>
          <p:cNvPr id="104" name="TextBox 103"/>
          <p:cNvSpPr txBox="1"/>
          <p:nvPr/>
        </p:nvSpPr>
        <p:spPr>
          <a:xfrm>
            <a:off x="52578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0</a:t>
            </a:r>
            <a:endParaRPr lang="en-US" dirty="0" smtClean="0"/>
          </a:p>
        </p:txBody>
      </p:sp>
      <p:sp>
        <p:nvSpPr>
          <p:cNvPr id="105" name="TextBox 104"/>
          <p:cNvSpPr txBox="1"/>
          <p:nvPr/>
        </p:nvSpPr>
        <p:spPr>
          <a:xfrm>
            <a:off x="4419600" y="2362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1</a:t>
            </a:r>
            <a:endParaRPr lang="en-US" dirty="0" smtClean="0"/>
          </a:p>
        </p:txBody>
      </p:sp>
      <p:sp>
        <p:nvSpPr>
          <p:cNvPr id="106" name="TextBox 105"/>
          <p:cNvSpPr txBox="1"/>
          <p:nvPr/>
        </p:nvSpPr>
        <p:spPr>
          <a:xfrm>
            <a:off x="3200400" y="167640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10</a:t>
            </a:r>
            <a:endParaRPr lang="en-US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381000" y="4648200"/>
            <a:ext cx="8609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At any time there is a </a:t>
            </a:r>
            <a:r>
              <a:rPr lang="en-US" sz="2400" dirty="0" smtClean="0">
                <a:solidFill>
                  <a:srgbClr val="FF0000"/>
                </a:solidFill>
              </a:rPr>
              <a:t>quickest-path network </a:t>
            </a:r>
            <a:r>
              <a:rPr lang="en-US" sz="2400" dirty="0" smtClean="0"/>
              <a:t>(least delay s-t paths)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3581400" y="2895600"/>
            <a:ext cx="314529" cy="381000"/>
            <a:chOff x="6858002" y="4005553"/>
            <a:chExt cx="1851554" cy="2242848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55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55"/>
          <p:cNvGrpSpPr/>
          <p:nvPr/>
        </p:nvGrpSpPr>
        <p:grpSpPr>
          <a:xfrm>
            <a:off x="5257800" y="2971800"/>
            <a:ext cx="314529" cy="381000"/>
            <a:chOff x="6858002" y="4005553"/>
            <a:chExt cx="1851554" cy="2242848"/>
          </a:xfrm>
        </p:grpSpPr>
        <p:cxnSp>
          <p:nvCxnSpPr>
            <p:cNvPr id="57" name="Straight Connector 56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63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" y="5105400"/>
            <a:ext cx="7489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At equilibrium, players use path in quickest-path network</a:t>
            </a:r>
          </a:p>
          <a:p>
            <a:pPr marL="173038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[Koch,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Skutella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‘09]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6515100" y="2206586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62800" y="285428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73914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76962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80010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83058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86106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096000" y="1524000"/>
            <a:ext cx="110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rate </a:t>
            </a:r>
          </a:p>
          <a:p>
            <a:pPr algn="ctr"/>
            <a:r>
              <a:rPr lang="en-US" dirty="0" smtClean="0"/>
              <a:t>at </a:t>
            </a:r>
            <a:r>
              <a:rPr lang="en-US" i="1" dirty="0" smtClean="0"/>
              <a:t>t</a:t>
            </a:r>
            <a:endParaRPr lang="en-US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7772400" y="31242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81800" y="32004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7162800" y="2438400"/>
            <a:ext cx="152400" cy="4094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 bwMode="auto">
          <a:xfrm>
            <a:off x="7315200" y="2438400"/>
            <a:ext cx="152400" cy="40946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at Equilibrium</a:t>
            </a:r>
            <a:endParaRPr lang="en-US" dirty="0"/>
          </a:p>
        </p:txBody>
      </p:sp>
      <p:cxnSp>
        <p:nvCxnSpPr>
          <p:cNvPr id="36" name="Straight Connector 35"/>
          <p:cNvCxnSpPr>
            <a:stCxn id="39" idx="6"/>
            <a:endCxn id="45" idx="2"/>
          </p:cNvCxnSpPr>
          <p:nvPr/>
        </p:nvCxnSpPr>
        <p:spPr>
          <a:xfrm>
            <a:off x="1981200" y="3390900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7526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47800" y="31242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pic>
        <p:nvPicPr>
          <p:cNvPr id="88" name="Picture 30" descr="red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Oval 44"/>
          <p:cNvSpPr/>
          <p:nvPr/>
        </p:nvSpPr>
        <p:spPr>
          <a:xfrm>
            <a:off x="33528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endCxn id="74" idx="2"/>
          </p:cNvCxnSpPr>
          <p:nvPr/>
        </p:nvCxnSpPr>
        <p:spPr>
          <a:xfrm>
            <a:off x="3581400" y="3390900"/>
            <a:ext cx="137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9530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endCxn id="76" idx="2"/>
          </p:cNvCxnSpPr>
          <p:nvPr/>
        </p:nvCxnSpPr>
        <p:spPr>
          <a:xfrm>
            <a:off x="5181600" y="33909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5532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hape 90"/>
          <p:cNvCxnSpPr>
            <a:stCxn id="74" idx="0"/>
            <a:endCxn id="76" idx="0"/>
          </p:cNvCxnSpPr>
          <p:nvPr/>
        </p:nvCxnSpPr>
        <p:spPr>
          <a:xfrm rot="5400000" flipH="1" flipV="1">
            <a:off x="5890260" y="2499360"/>
            <a:ext cx="1588" cy="1554480"/>
          </a:xfrm>
          <a:prstGeom prst="curvedConnector3">
            <a:avLst>
              <a:gd name="adj1" fmla="val 4282199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45" idx="0"/>
            <a:endCxn id="76" idx="0"/>
          </p:cNvCxnSpPr>
          <p:nvPr/>
        </p:nvCxnSpPr>
        <p:spPr>
          <a:xfrm rot="5400000" flipH="1" flipV="1">
            <a:off x="5067300" y="1676400"/>
            <a:ext cx="1588" cy="3200400"/>
          </a:xfrm>
          <a:prstGeom prst="curvedConnector3">
            <a:avLst>
              <a:gd name="adj1" fmla="val 9238611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1336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3, d = 0</a:t>
            </a:r>
            <a:endParaRPr lang="en-US" dirty="0" smtClean="0"/>
          </a:p>
        </p:txBody>
      </p:sp>
      <p:sp>
        <p:nvSpPr>
          <p:cNvPr id="103" name="TextBox 102"/>
          <p:cNvSpPr txBox="1"/>
          <p:nvPr/>
        </p:nvSpPr>
        <p:spPr>
          <a:xfrm>
            <a:off x="36576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2, d = 0</a:t>
            </a:r>
            <a:endParaRPr lang="en-US" dirty="0" smtClean="0"/>
          </a:p>
        </p:txBody>
      </p:sp>
      <p:sp>
        <p:nvSpPr>
          <p:cNvPr id="104" name="TextBox 103"/>
          <p:cNvSpPr txBox="1"/>
          <p:nvPr/>
        </p:nvSpPr>
        <p:spPr>
          <a:xfrm>
            <a:off x="52578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0</a:t>
            </a:r>
            <a:endParaRPr lang="en-US" dirty="0" smtClean="0"/>
          </a:p>
        </p:txBody>
      </p:sp>
      <p:sp>
        <p:nvSpPr>
          <p:cNvPr id="105" name="TextBox 104"/>
          <p:cNvSpPr txBox="1"/>
          <p:nvPr/>
        </p:nvSpPr>
        <p:spPr>
          <a:xfrm>
            <a:off x="4419600" y="2362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1</a:t>
            </a:r>
            <a:endParaRPr lang="en-US" dirty="0" smtClean="0"/>
          </a:p>
        </p:txBody>
      </p:sp>
      <p:sp>
        <p:nvSpPr>
          <p:cNvPr id="106" name="TextBox 105"/>
          <p:cNvSpPr txBox="1"/>
          <p:nvPr/>
        </p:nvSpPr>
        <p:spPr>
          <a:xfrm>
            <a:off x="3200400" y="167640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10</a:t>
            </a:r>
            <a:endParaRPr lang="en-US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381000" y="4648200"/>
            <a:ext cx="8609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At any time there is a </a:t>
            </a:r>
            <a:r>
              <a:rPr lang="en-US" sz="2400" dirty="0" smtClean="0">
                <a:solidFill>
                  <a:srgbClr val="FF0000"/>
                </a:solidFill>
              </a:rPr>
              <a:t>quickest-path network </a:t>
            </a:r>
            <a:r>
              <a:rPr lang="en-US" sz="2400" dirty="0" smtClean="0"/>
              <a:t>(least delay </a:t>
            </a:r>
            <a:r>
              <a:rPr lang="en-US" sz="2400" i="1" dirty="0" smtClean="0"/>
              <a:t>s-t</a:t>
            </a:r>
            <a:r>
              <a:rPr lang="en-US" sz="2400" dirty="0" smtClean="0"/>
              <a:t> paths)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3581400" y="2895600"/>
            <a:ext cx="314529" cy="381000"/>
            <a:chOff x="6858002" y="4005553"/>
            <a:chExt cx="1851554" cy="2242848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55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55"/>
          <p:cNvGrpSpPr/>
          <p:nvPr/>
        </p:nvGrpSpPr>
        <p:grpSpPr>
          <a:xfrm>
            <a:off x="5257800" y="2971800"/>
            <a:ext cx="314529" cy="381000"/>
            <a:chOff x="6858002" y="4005553"/>
            <a:chExt cx="1851554" cy="2242848"/>
          </a:xfrm>
        </p:grpSpPr>
        <p:cxnSp>
          <p:nvCxnSpPr>
            <p:cNvPr id="57" name="Straight Connector 56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63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" y="5105400"/>
            <a:ext cx="7489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At equilibrium, players use path in quickest-path network</a:t>
            </a:r>
          </a:p>
          <a:p>
            <a:pPr marL="173038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[Koch,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Skutella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‘09]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6515100" y="2206586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62800" y="285428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73914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76962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80010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83058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86106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 bwMode="auto">
          <a:xfrm>
            <a:off x="7467600" y="2133600"/>
            <a:ext cx="152400" cy="71426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096000" y="1524000"/>
            <a:ext cx="110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rate </a:t>
            </a:r>
          </a:p>
          <a:p>
            <a:pPr algn="ctr"/>
            <a:r>
              <a:rPr lang="en-US" dirty="0" smtClean="0"/>
              <a:t>at </a:t>
            </a:r>
            <a:r>
              <a:rPr lang="en-US" i="1" dirty="0" smtClean="0"/>
              <a:t>t</a:t>
            </a:r>
            <a:endParaRPr lang="en-US" dirty="0" smtClean="0"/>
          </a:p>
        </p:txBody>
      </p:sp>
      <p:sp>
        <p:nvSpPr>
          <p:cNvPr id="71" name="TextBox 70"/>
          <p:cNvSpPr txBox="1"/>
          <p:nvPr/>
        </p:nvSpPr>
        <p:spPr>
          <a:xfrm>
            <a:off x="7772400" y="31242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781800" y="32004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7162800" y="2438400"/>
            <a:ext cx="152400" cy="4094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 bwMode="auto">
          <a:xfrm>
            <a:off x="7315200" y="2438400"/>
            <a:ext cx="152400" cy="4094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at Equilibrium</a:t>
            </a:r>
            <a:endParaRPr lang="en-US" dirty="0"/>
          </a:p>
        </p:txBody>
      </p:sp>
      <p:cxnSp>
        <p:nvCxnSpPr>
          <p:cNvPr id="36" name="Straight Connector 35"/>
          <p:cNvCxnSpPr>
            <a:stCxn id="39" idx="6"/>
            <a:endCxn id="45" idx="2"/>
          </p:cNvCxnSpPr>
          <p:nvPr/>
        </p:nvCxnSpPr>
        <p:spPr>
          <a:xfrm>
            <a:off x="1981200" y="3390900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7526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47800" y="31242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pic>
        <p:nvPicPr>
          <p:cNvPr id="88" name="Picture 30" descr="red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Oval 44"/>
          <p:cNvSpPr/>
          <p:nvPr/>
        </p:nvSpPr>
        <p:spPr>
          <a:xfrm>
            <a:off x="33528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endCxn id="74" idx="2"/>
          </p:cNvCxnSpPr>
          <p:nvPr/>
        </p:nvCxnSpPr>
        <p:spPr>
          <a:xfrm>
            <a:off x="3581400" y="3390900"/>
            <a:ext cx="137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9530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endCxn id="76" idx="2"/>
          </p:cNvCxnSpPr>
          <p:nvPr/>
        </p:nvCxnSpPr>
        <p:spPr>
          <a:xfrm>
            <a:off x="5181600" y="33909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5532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hape 90"/>
          <p:cNvCxnSpPr>
            <a:stCxn id="74" idx="0"/>
            <a:endCxn id="76" idx="0"/>
          </p:cNvCxnSpPr>
          <p:nvPr/>
        </p:nvCxnSpPr>
        <p:spPr>
          <a:xfrm rot="5400000" flipH="1" flipV="1">
            <a:off x="5890260" y="2499360"/>
            <a:ext cx="1588" cy="1554480"/>
          </a:xfrm>
          <a:prstGeom prst="curvedConnector3">
            <a:avLst>
              <a:gd name="adj1" fmla="val 4282199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45" idx="0"/>
            <a:endCxn id="76" idx="0"/>
          </p:cNvCxnSpPr>
          <p:nvPr/>
        </p:nvCxnSpPr>
        <p:spPr>
          <a:xfrm rot="5400000" flipH="1" flipV="1">
            <a:off x="5067300" y="1676400"/>
            <a:ext cx="1588" cy="3200400"/>
          </a:xfrm>
          <a:prstGeom prst="curvedConnector3">
            <a:avLst>
              <a:gd name="adj1" fmla="val 9238611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1336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3, d = 0</a:t>
            </a:r>
            <a:endParaRPr lang="en-US" dirty="0" smtClean="0"/>
          </a:p>
        </p:txBody>
      </p:sp>
      <p:sp>
        <p:nvSpPr>
          <p:cNvPr id="103" name="TextBox 102"/>
          <p:cNvSpPr txBox="1"/>
          <p:nvPr/>
        </p:nvSpPr>
        <p:spPr>
          <a:xfrm>
            <a:off x="36576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2, d = 0</a:t>
            </a:r>
            <a:endParaRPr lang="en-US" dirty="0" smtClean="0"/>
          </a:p>
        </p:txBody>
      </p:sp>
      <p:sp>
        <p:nvSpPr>
          <p:cNvPr id="104" name="TextBox 103"/>
          <p:cNvSpPr txBox="1"/>
          <p:nvPr/>
        </p:nvSpPr>
        <p:spPr>
          <a:xfrm>
            <a:off x="52578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0</a:t>
            </a:r>
            <a:endParaRPr lang="en-US" dirty="0" smtClean="0"/>
          </a:p>
        </p:txBody>
      </p:sp>
      <p:sp>
        <p:nvSpPr>
          <p:cNvPr id="105" name="TextBox 104"/>
          <p:cNvSpPr txBox="1"/>
          <p:nvPr/>
        </p:nvSpPr>
        <p:spPr>
          <a:xfrm>
            <a:off x="4419600" y="2362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1</a:t>
            </a:r>
            <a:endParaRPr lang="en-US" dirty="0" smtClean="0"/>
          </a:p>
        </p:txBody>
      </p:sp>
      <p:sp>
        <p:nvSpPr>
          <p:cNvPr id="106" name="TextBox 105"/>
          <p:cNvSpPr txBox="1"/>
          <p:nvPr/>
        </p:nvSpPr>
        <p:spPr>
          <a:xfrm>
            <a:off x="3200400" y="167640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10</a:t>
            </a:r>
            <a:endParaRPr lang="en-US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381000" y="4648200"/>
            <a:ext cx="8609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At any time there is a </a:t>
            </a:r>
            <a:r>
              <a:rPr lang="en-US" sz="2400" dirty="0" smtClean="0">
                <a:solidFill>
                  <a:srgbClr val="FF0000"/>
                </a:solidFill>
              </a:rPr>
              <a:t>quickest-path network </a:t>
            </a:r>
            <a:r>
              <a:rPr lang="en-US" sz="2400" dirty="0" smtClean="0"/>
              <a:t>(least delay s-t paths)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3581400" y="2590800"/>
            <a:ext cx="609600" cy="685800"/>
            <a:chOff x="6858002" y="4005553"/>
            <a:chExt cx="1851554" cy="2242848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55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55"/>
          <p:cNvGrpSpPr/>
          <p:nvPr/>
        </p:nvGrpSpPr>
        <p:grpSpPr>
          <a:xfrm>
            <a:off x="5257800" y="2971800"/>
            <a:ext cx="314529" cy="381000"/>
            <a:chOff x="6858002" y="4005553"/>
            <a:chExt cx="1851554" cy="2242848"/>
          </a:xfrm>
        </p:grpSpPr>
        <p:cxnSp>
          <p:nvCxnSpPr>
            <p:cNvPr id="57" name="Straight Connector 56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63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" y="5105400"/>
            <a:ext cx="7489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At equilibrium, players use path in quickest-path network</a:t>
            </a:r>
          </a:p>
          <a:p>
            <a:pPr marL="173038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[Koch,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Skutella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‘09]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6515100" y="2206586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62800" y="285428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73914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76962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80010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83058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86106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096000" y="1524000"/>
            <a:ext cx="110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rate </a:t>
            </a:r>
          </a:p>
          <a:p>
            <a:pPr algn="ctr"/>
            <a:r>
              <a:rPr lang="en-US" dirty="0" smtClean="0"/>
              <a:t>at </a:t>
            </a:r>
            <a:r>
              <a:rPr lang="en-US" i="1" dirty="0" smtClean="0"/>
              <a:t>t</a:t>
            </a:r>
            <a:endParaRPr lang="en-US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7772400" y="31242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81800" y="32004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7162800" y="2438400"/>
            <a:ext cx="152400" cy="4094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 bwMode="auto">
          <a:xfrm>
            <a:off x="7315200" y="2438400"/>
            <a:ext cx="152400" cy="4094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 bwMode="auto">
          <a:xfrm>
            <a:off x="7467600" y="2133600"/>
            <a:ext cx="152400" cy="7142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7620000" y="2133600"/>
            <a:ext cx="152400" cy="71426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at Equilibrium</a:t>
            </a:r>
            <a:endParaRPr lang="en-US" dirty="0"/>
          </a:p>
        </p:txBody>
      </p:sp>
      <p:cxnSp>
        <p:nvCxnSpPr>
          <p:cNvPr id="36" name="Straight Connector 35"/>
          <p:cNvCxnSpPr>
            <a:stCxn id="39" idx="6"/>
            <a:endCxn id="45" idx="2"/>
          </p:cNvCxnSpPr>
          <p:nvPr/>
        </p:nvCxnSpPr>
        <p:spPr>
          <a:xfrm>
            <a:off x="1981200" y="3390900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7526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47800" y="31242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pic>
        <p:nvPicPr>
          <p:cNvPr id="88" name="Picture 30" descr="red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Oval 44"/>
          <p:cNvSpPr/>
          <p:nvPr/>
        </p:nvSpPr>
        <p:spPr>
          <a:xfrm>
            <a:off x="33528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endCxn id="74" idx="2"/>
          </p:cNvCxnSpPr>
          <p:nvPr/>
        </p:nvCxnSpPr>
        <p:spPr>
          <a:xfrm>
            <a:off x="3581400" y="3390900"/>
            <a:ext cx="137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9530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endCxn id="76" idx="2"/>
          </p:cNvCxnSpPr>
          <p:nvPr/>
        </p:nvCxnSpPr>
        <p:spPr>
          <a:xfrm>
            <a:off x="5181600" y="33909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553200" y="327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hape 90"/>
          <p:cNvCxnSpPr>
            <a:stCxn id="74" idx="0"/>
            <a:endCxn id="76" idx="0"/>
          </p:cNvCxnSpPr>
          <p:nvPr/>
        </p:nvCxnSpPr>
        <p:spPr>
          <a:xfrm rot="5400000" flipH="1" flipV="1">
            <a:off x="5890260" y="2499360"/>
            <a:ext cx="1588" cy="1554480"/>
          </a:xfrm>
          <a:prstGeom prst="curvedConnector3">
            <a:avLst>
              <a:gd name="adj1" fmla="val 4282199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45" idx="0"/>
            <a:endCxn id="76" idx="0"/>
          </p:cNvCxnSpPr>
          <p:nvPr/>
        </p:nvCxnSpPr>
        <p:spPr>
          <a:xfrm rot="5400000" flipH="1" flipV="1">
            <a:off x="5067300" y="1676400"/>
            <a:ext cx="1588" cy="3200400"/>
          </a:xfrm>
          <a:prstGeom prst="curvedConnector3">
            <a:avLst>
              <a:gd name="adj1" fmla="val 923861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1336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3, d = 0</a:t>
            </a:r>
            <a:endParaRPr lang="en-US" dirty="0" smtClean="0"/>
          </a:p>
        </p:txBody>
      </p:sp>
      <p:sp>
        <p:nvSpPr>
          <p:cNvPr id="103" name="TextBox 102"/>
          <p:cNvSpPr txBox="1"/>
          <p:nvPr/>
        </p:nvSpPr>
        <p:spPr>
          <a:xfrm>
            <a:off x="36576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2, d = 0</a:t>
            </a:r>
            <a:endParaRPr lang="en-US" dirty="0" smtClean="0"/>
          </a:p>
        </p:txBody>
      </p:sp>
      <p:sp>
        <p:nvSpPr>
          <p:cNvPr id="104" name="TextBox 103"/>
          <p:cNvSpPr txBox="1"/>
          <p:nvPr/>
        </p:nvSpPr>
        <p:spPr>
          <a:xfrm>
            <a:off x="5257800" y="3505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0</a:t>
            </a:r>
            <a:endParaRPr lang="en-US" dirty="0" smtClean="0"/>
          </a:p>
        </p:txBody>
      </p:sp>
      <p:sp>
        <p:nvSpPr>
          <p:cNvPr id="105" name="TextBox 104"/>
          <p:cNvSpPr txBox="1"/>
          <p:nvPr/>
        </p:nvSpPr>
        <p:spPr>
          <a:xfrm>
            <a:off x="4419600" y="236220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1</a:t>
            </a:r>
            <a:endParaRPr lang="en-US" dirty="0" smtClean="0"/>
          </a:p>
        </p:txBody>
      </p:sp>
      <p:sp>
        <p:nvSpPr>
          <p:cNvPr id="106" name="TextBox 105"/>
          <p:cNvSpPr txBox="1"/>
          <p:nvPr/>
        </p:nvSpPr>
        <p:spPr>
          <a:xfrm>
            <a:off x="3200400" y="167640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 = 1, d = 10</a:t>
            </a:r>
            <a:endParaRPr lang="en-US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381000" y="4648200"/>
            <a:ext cx="8609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At any time there is a </a:t>
            </a:r>
            <a:r>
              <a:rPr lang="en-US" sz="2400" dirty="0" smtClean="0">
                <a:solidFill>
                  <a:srgbClr val="FF0000"/>
                </a:solidFill>
              </a:rPr>
              <a:t>quickest-path network </a:t>
            </a:r>
            <a:r>
              <a:rPr lang="en-US" sz="2400" dirty="0" smtClean="0"/>
              <a:t>(least delay s-t paths)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3581400" y="2590800"/>
            <a:ext cx="609600" cy="685800"/>
            <a:chOff x="6858002" y="4005553"/>
            <a:chExt cx="1851554" cy="2242848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55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55"/>
          <p:cNvGrpSpPr/>
          <p:nvPr/>
        </p:nvGrpSpPr>
        <p:grpSpPr>
          <a:xfrm>
            <a:off x="5257800" y="2971800"/>
            <a:ext cx="314529" cy="381000"/>
            <a:chOff x="6858002" y="4005553"/>
            <a:chExt cx="1851554" cy="2242848"/>
          </a:xfrm>
        </p:grpSpPr>
        <p:cxnSp>
          <p:nvCxnSpPr>
            <p:cNvPr id="57" name="Straight Connector 56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63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" y="5105400"/>
            <a:ext cx="7489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At equilibrium, players use path in quickest-path network</a:t>
            </a:r>
          </a:p>
          <a:p>
            <a:pPr marL="173038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[Koch,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Skutella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‘09]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6515100" y="2206586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62800" y="285428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73914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76962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80010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83058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8610600" y="285428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 bwMode="auto">
          <a:xfrm>
            <a:off x="7772400" y="1828800"/>
            <a:ext cx="152400" cy="101906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096000" y="1524000"/>
            <a:ext cx="110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rate </a:t>
            </a:r>
          </a:p>
          <a:p>
            <a:pPr algn="ctr"/>
            <a:r>
              <a:rPr lang="en-US" dirty="0" smtClean="0"/>
              <a:t>at </a:t>
            </a:r>
            <a:r>
              <a:rPr lang="en-US" i="1" dirty="0" smtClean="0"/>
              <a:t>t</a:t>
            </a:r>
            <a:endParaRPr lang="en-US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7772400" y="31242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781800" y="32004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7162800" y="2438400"/>
            <a:ext cx="152400" cy="4094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 bwMode="auto">
          <a:xfrm>
            <a:off x="7315200" y="2438400"/>
            <a:ext cx="152400" cy="4094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 bwMode="auto">
          <a:xfrm>
            <a:off x="7467600" y="2133600"/>
            <a:ext cx="152400" cy="7142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 bwMode="auto">
          <a:xfrm>
            <a:off x="7620000" y="2133600"/>
            <a:ext cx="152400" cy="7142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cxnSp>
        <p:nvCxnSpPr>
          <p:cNvPr id="5" name="Straight Connector 4"/>
          <p:cNvCxnSpPr>
            <a:stCxn id="6" idx="6"/>
            <a:endCxn id="10" idx="2"/>
          </p:cNvCxnSpPr>
          <p:nvPr/>
        </p:nvCxnSpPr>
        <p:spPr>
          <a:xfrm>
            <a:off x="1981200" y="3276600"/>
            <a:ext cx="1371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752600" y="3162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30099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pic>
        <p:nvPicPr>
          <p:cNvPr id="9" name="Picture 30" descr="red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33700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352800" y="3162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2" idx="2"/>
          </p:cNvCxnSpPr>
          <p:nvPr/>
        </p:nvCxnSpPr>
        <p:spPr>
          <a:xfrm>
            <a:off x="3581400" y="3276600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953000" y="3162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4" idx="2"/>
          </p:cNvCxnSpPr>
          <p:nvPr/>
        </p:nvCxnSpPr>
        <p:spPr>
          <a:xfrm>
            <a:off x="5181600" y="32766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553200" y="3162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hape 90"/>
          <p:cNvCxnSpPr>
            <a:stCxn id="12" idx="0"/>
            <a:endCxn id="14" idx="0"/>
          </p:cNvCxnSpPr>
          <p:nvPr/>
        </p:nvCxnSpPr>
        <p:spPr>
          <a:xfrm rot="5400000" flipH="1" flipV="1">
            <a:off x="5890260" y="2385060"/>
            <a:ext cx="1588" cy="1554480"/>
          </a:xfrm>
          <a:prstGeom prst="curvedConnector3">
            <a:avLst>
              <a:gd name="adj1" fmla="val 428219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20694" y="3009106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cxnSp>
        <p:nvCxnSpPr>
          <p:cNvPr id="17" name="Curved Connector 16"/>
          <p:cNvCxnSpPr>
            <a:stCxn id="10" idx="0"/>
            <a:endCxn id="14" idx="0"/>
          </p:cNvCxnSpPr>
          <p:nvPr/>
        </p:nvCxnSpPr>
        <p:spPr>
          <a:xfrm rot="5400000" flipH="1" flipV="1">
            <a:off x="5067300" y="1562100"/>
            <a:ext cx="1588" cy="3200400"/>
          </a:xfrm>
          <a:prstGeom prst="curvedConnector3">
            <a:avLst>
              <a:gd name="adj1" fmla="val 9238611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19200" y="5638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At equilibrium, how quickly does all the flow reach </a:t>
            </a:r>
            <a:r>
              <a:rPr lang="en-US" sz="2400" i="1" dirty="0" smtClean="0"/>
              <a:t>t</a:t>
            </a:r>
            <a:r>
              <a:rPr lang="en-US" sz="2400" dirty="0" smtClean="0"/>
              <a:t> ?</a:t>
            </a:r>
          </a:p>
        </p:txBody>
      </p:sp>
      <p:grpSp>
        <p:nvGrpSpPr>
          <p:cNvPr id="2" name="Group 34"/>
          <p:cNvGrpSpPr/>
          <p:nvPr/>
        </p:nvGrpSpPr>
        <p:grpSpPr>
          <a:xfrm>
            <a:off x="3544094" y="2475706"/>
            <a:ext cx="609600" cy="685800"/>
            <a:chOff x="6858002" y="4005553"/>
            <a:chExt cx="1851554" cy="2242848"/>
          </a:xfrm>
        </p:grpSpPr>
        <p:cxnSp>
          <p:nvCxnSpPr>
            <p:cNvPr id="36" name="Straight Connector 35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42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42"/>
          <p:cNvGrpSpPr/>
          <p:nvPr/>
        </p:nvGrpSpPr>
        <p:grpSpPr>
          <a:xfrm>
            <a:off x="5220494" y="2856706"/>
            <a:ext cx="314529" cy="381000"/>
            <a:chOff x="6858002" y="4005553"/>
            <a:chExt cx="1851554" cy="2242848"/>
          </a:xfrm>
        </p:grpSpPr>
        <p:cxnSp>
          <p:nvCxnSpPr>
            <p:cNvPr id="44" name="Straight Connector 43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50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905000" y="3962400"/>
            <a:ext cx="463780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 a given objective,</a:t>
            </a:r>
          </a:p>
          <a:p>
            <a:r>
              <a:rPr lang="en-US" sz="2400" dirty="0" smtClean="0"/>
              <a:t>how well does the system perform,</a:t>
            </a:r>
          </a:p>
          <a:p>
            <a:r>
              <a:rPr lang="en-US" sz="2400" dirty="0" smtClean="0"/>
              <a:t>for uncoordinated traffic routing?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Flows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209800" y="2971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81600" y="2971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52600" y="28194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5000" y="28194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34" name="Oval 33"/>
          <p:cNvSpPr/>
          <p:nvPr/>
        </p:nvSpPr>
        <p:spPr>
          <a:xfrm>
            <a:off x="3733800" y="1905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7338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3" idx="7"/>
            <a:endCxn id="34" idx="2"/>
          </p:cNvCxnSpPr>
          <p:nvPr/>
        </p:nvCxnSpPr>
        <p:spPr>
          <a:xfrm rot="5400000" flipH="1" flipV="1">
            <a:off x="2576372" y="1847850"/>
            <a:ext cx="985978" cy="1328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6"/>
            <a:endCxn id="24" idx="1"/>
          </p:cNvCxnSpPr>
          <p:nvPr/>
        </p:nvCxnSpPr>
        <p:spPr>
          <a:xfrm>
            <a:off x="3962400" y="2019300"/>
            <a:ext cx="1252678" cy="985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5" idx="6"/>
            <a:endCxn id="24" idx="3"/>
          </p:cNvCxnSpPr>
          <p:nvPr/>
        </p:nvCxnSpPr>
        <p:spPr>
          <a:xfrm flipV="1">
            <a:off x="3962400" y="3166922"/>
            <a:ext cx="1252678" cy="909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3" idx="5"/>
            <a:endCxn id="35" idx="2"/>
          </p:cNvCxnSpPr>
          <p:nvPr/>
        </p:nvCxnSpPr>
        <p:spPr>
          <a:xfrm rot="16200000" flipH="1">
            <a:off x="2614472" y="2957372"/>
            <a:ext cx="909778" cy="1328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4"/>
            <a:endCxn id="35" idx="0"/>
          </p:cNvCxnSpPr>
          <p:nvPr/>
        </p:nvCxnSpPr>
        <p:spPr>
          <a:xfrm rot="5400000">
            <a:off x="2933700" y="30480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Uncoordinated Traffic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0"/>
            <a:ext cx="5300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we model uncoordinated traffic?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Uncoordinated Traffic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0"/>
            <a:ext cx="5300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we model uncoordinated traffic?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43000" y="2133600"/>
            <a:ext cx="247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Direct simulation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72000" y="4191000"/>
            <a:ext cx="1252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flexible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0" y="4648200"/>
            <a:ext cx="3261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only for small instances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0" y="5105400"/>
            <a:ext cx="281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no rigorous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Uncoordinated Traffic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0"/>
            <a:ext cx="5300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we model uncoordinated traffic?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43000" y="2667000"/>
            <a:ext cx="3047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Mathematical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191000"/>
            <a:ext cx="327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allow rigorous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648200"/>
            <a:ext cx="3699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assume probabilistic traffic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5105400"/>
            <a:ext cx="2639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difficult to </a:t>
            </a:r>
            <a:r>
              <a:rPr lang="en-US" sz="2400" dirty="0" err="1" smtClean="0"/>
              <a:t>analyse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2133600"/>
            <a:ext cx="247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Direct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981200" y="2819400"/>
            <a:ext cx="456887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 a </a:t>
            </a:r>
            <a:r>
              <a:rPr lang="en-US" sz="2400" dirty="0" smtClean="0">
                <a:solidFill>
                  <a:srgbClr val="0070C0"/>
                </a:solidFill>
              </a:rPr>
              <a:t>given objective</a:t>
            </a:r>
            <a:r>
              <a:rPr lang="en-US" sz="2400" dirty="0" smtClean="0"/>
              <a:t>,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how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well</a:t>
            </a:r>
            <a:r>
              <a:rPr lang="en-US" sz="2400" dirty="0" smtClean="0"/>
              <a:t> does the system perform,</a:t>
            </a:r>
          </a:p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uncoordinated traffic routing</a:t>
            </a:r>
            <a:r>
              <a:rPr lang="en-US" sz="24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Uncoordinated Traffic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0"/>
            <a:ext cx="5300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we model uncoordinated traffic?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43000" y="2667000"/>
            <a:ext cx="3047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Mathematical models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3200400"/>
            <a:ext cx="4273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Routing games with static flows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4191000"/>
            <a:ext cx="327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allow rigorous analysis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4648200"/>
            <a:ext cx="3811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capture player “selfishness”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5105400"/>
            <a:ext cx="385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network flows, game theory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2133600"/>
            <a:ext cx="247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Direct simulation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76400" y="5791200"/>
            <a:ext cx="445243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Tight bounds on </a:t>
            </a:r>
            <a:r>
              <a:rPr lang="en-US" sz="2400" dirty="0" err="1" smtClean="0"/>
              <a:t>PoA</a:t>
            </a:r>
            <a:r>
              <a:rPr lang="en-US" sz="2400" dirty="0" smtClean="0"/>
              <a:t> in this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Flows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5257800" y="2743200"/>
            <a:ext cx="213360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2600" y="2590800"/>
            <a:ext cx="3581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38200" y="2133600"/>
            <a:ext cx="1371600" cy="842898"/>
          </a:xfrm>
          <a:prstGeom prst="rect">
            <a:avLst/>
          </a:prstGeom>
          <a:noFill/>
        </p:spPr>
      </p:pic>
      <p:pic>
        <p:nvPicPr>
          <p:cNvPr id="10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133600"/>
            <a:ext cx="1363956" cy="838200"/>
          </a:xfrm>
          <a:prstGeom prst="rect">
            <a:avLst/>
          </a:prstGeom>
          <a:noFill/>
        </p:spPr>
      </p:pic>
      <p:sp>
        <p:nvSpPr>
          <p:cNvPr id="11" name="doc1"/>
          <p:cNvSpPr>
            <a:spLocks noEditPoints="1" noChangeArrowheads="1"/>
          </p:cNvSpPr>
          <p:nvPr/>
        </p:nvSpPr>
        <p:spPr bwMode="auto">
          <a:xfrm>
            <a:off x="2438400" y="22098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doc2"/>
          <p:cNvSpPr>
            <a:spLocks noEditPoints="1" noChangeArrowheads="1"/>
          </p:cNvSpPr>
          <p:nvPr/>
        </p:nvSpPr>
        <p:spPr bwMode="auto">
          <a:xfrm>
            <a:off x="2743200" y="22098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doc3"/>
          <p:cNvSpPr>
            <a:spLocks noEditPoints="1" noChangeArrowheads="1"/>
          </p:cNvSpPr>
          <p:nvPr/>
        </p:nvSpPr>
        <p:spPr bwMode="auto">
          <a:xfrm>
            <a:off x="3048000" y="22098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495800"/>
            <a:ext cx="1363956" cy="838200"/>
          </a:xfrm>
          <a:prstGeom prst="rect">
            <a:avLst/>
          </a:prstGeom>
          <a:noFill/>
        </p:spPr>
      </p:pic>
      <p:sp>
        <p:nvSpPr>
          <p:cNvPr id="21" name="doc9" descr="doc4"/>
          <p:cNvSpPr>
            <a:spLocks noEditPoints="1" noChangeArrowheads="1"/>
          </p:cNvSpPr>
          <p:nvPr/>
        </p:nvSpPr>
        <p:spPr bwMode="auto">
          <a:xfrm>
            <a:off x="5791200" y="28194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doc10" descr="doc4"/>
          <p:cNvSpPr>
            <a:spLocks noEditPoints="1" noChangeArrowheads="1"/>
          </p:cNvSpPr>
          <p:nvPr/>
        </p:nvSpPr>
        <p:spPr bwMode="auto">
          <a:xfrm>
            <a:off x="6096000" y="31242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 over Time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5257800" y="2743200"/>
            <a:ext cx="213360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2600" y="2590800"/>
            <a:ext cx="3581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38200" y="2133600"/>
            <a:ext cx="1371600" cy="842898"/>
          </a:xfrm>
          <a:prstGeom prst="rect">
            <a:avLst/>
          </a:prstGeom>
          <a:noFill/>
        </p:spPr>
      </p:pic>
      <p:pic>
        <p:nvPicPr>
          <p:cNvPr id="10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133600"/>
            <a:ext cx="1363956" cy="838200"/>
          </a:xfrm>
          <a:prstGeom prst="rect">
            <a:avLst/>
          </a:prstGeom>
          <a:noFill/>
        </p:spPr>
      </p:pic>
      <p:sp>
        <p:nvSpPr>
          <p:cNvPr id="11" name="doc1"/>
          <p:cNvSpPr>
            <a:spLocks noEditPoints="1" noChangeArrowheads="1"/>
          </p:cNvSpPr>
          <p:nvPr/>
        </p:nvSpPr>
        <p:spPr bwMode="auto">
          <a:xfrm>
            <a:off x="990600" y="31242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doc2"/>
          <p:cNvSpPr>
            <a:spLocks noEditPoints="1" noChangeArrowheads="1"/>
          </p:cNvSpPr>
          <p:nvPr/>
        </p:nvSpPr>
        <p:spPr bwMode="auto">
          <a:xfrm>
            <a:off x="1371600" y="31242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doc3"/>
          <p:cNvSpPr>
            <a:spLocks noEditPoints="1" noChangeArrowheads="1"/>
          </p:cNvSpPr>
          <p:nvPr/>
        </p:nvSpPr>
        <p:spPr bwMode="auto">
          <a:xfrm>
            <a:off x="1752600" y="31242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doc4" descr="doc4"/>
          <p:cNvSpPr>
            <a:spLocks noEditPoints="1" noChangeArrowheads="1"/>
          </p:cNvSpPr>
          <p:nvPr/>
        </p:nvSpPr>
        <p:spPr bwMode="auto">
          <a:xfrm>
            <a:off x="4724400" y="31242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doc5" descr="doc4"/>
          <p:cNvSpPr>
            <a:spLocks noEditPoints="1" noChangeArrowheads="1"/>
          </p:cNvSpPr>
          <p:nvPr/>
        </p:nvSpPr>
        <p:spPr bwMode="auto">
          <a:xfrm>
            <a:off x="5029200" y="31242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doc6" descr="doc4"/>
          <p:cNvSpPr>
            <a:spLocks noEditPoints="1" noChangeArrowheads="1"/>
          </p:cNvSpPr>
          <p:nvPr/>
        </p:nvSpPr>
        <p:spPr bwMode="auto">
          <a:xfrm>
            <a:off x="5334000" y="31242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doc7"/>
          <p:cNvSpPr>
            <a:spLocks noEditPoints="1" noChangeArrowheads="1"/>
          </p:cNvSpPr>
          <p:nvPr/>
        </p:nvSpPr>
        <p:spPr bwMode="auto">
          <a:xfrm>
            <a:off x="2133600" y="31242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doc8" descr="doc4"/>
          <p:cNvSpPr>
            <a:spLocks noEditPoints="1" noChangeArrowheads="1"/>
          </p:cNvSpPr>
          <p:nvPr/>
        </p:nvSpPr>
        <p:spPr bwMode="auto">
          <a:xfrm>
            <a:off x="5638800" y="31242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495800"/>
            <a:ext cx="1363956" cy="838200"/>
          </a:xfrm>
          <a:prstGeom prst="rect">
            <a:avLst/>
          </a:prstGeom>
          <a:noFill/>
        </p:spPr>
      </p:pic>
      <p:sp>
        <p:nvSpPr>
          <p:cNvPr id="21" name="doc9" descr="doc4"/>
          <p:cNvSpPr>
            <a:spLocks noEditPoints="1" noChangeArrowheads="1"/>
          </p:cNvSpPr>
          <p:nvPr/>
        </p:nvSpPr>
        <p:spPr bwMode="auto">
          <a:xfrm>
            <a:off x="5638800" y="25908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doc10" descr="doc4"/>
          <p:cNvSpPr>
            <a:spLocks noEditPoints="1" noChangeArrowheads="1"/>
          </p:cNvSpPr>
          <p:nvPr/>
        </p:nvSpPr>
        <p:spPr bwMode="auto">
          <a:xfrm>
            <a:off x="5791200" y="27432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doc11" descr="doc4"/>
          <p:cNvSpPr>
            <a:spLocks noEditPoints="1" noChangeArrowheads="1"/>
          </p:cNvSpPr>
          <p:nvPr/>
        </p:nvSpPr>
        <p:spPr bwMode="auto">
          <a:xfrm>
            <a:off x="6629400" y="44958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13321 L 0.3625 -0.133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-0.13321 L 0.325 -0.133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11101 L 0.3 -0.111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15538 L -0.3125 -0.155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6 -0.11099 L -0.32916 -0.1109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-0.08879 L -0.34583 -0.088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625 0.233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11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625 0.2333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1099 L 0.24166 -0.11099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6659 L -0.3625 -0.06659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2916 -0.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3" grpId="0" animBg="1"/>
      <p:bldP spid="13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 over Time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5257800" y="2743200"/>
            <a:ext cx="213360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2600" y="2590800"/>
            <a:ext cx="3581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38200" y="2133600"/>
            <a:ext cx="1371600" cy="842898"/>
          </a:xfrm>
          <a:prstGeom prst="rect">
            <a:avLst/>
          </a:prstGeom>
          <a:noFill/>
        </p:spPr>
      </p:pic>
      <p:pic>
        <p:nvPicPr>
          <p:cNvPr id="10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133600"/>
            <a:ext cx="1363956" cy="838200"/>
          </a:xfrm>
          <a:prstGeom prst="rect">
            <a:avLst/>
          </a:prstGeom>
          <a:noFill/>
        </p:spPr>
      </p:pic>
      <p:sp>
        <p:nvSpPr>
          <p:cNvPr id="11" name="doc1"/>
          <p:cNvSpPr>
            <a:spLocks noEditPoints="1" noChangeArrowheads="1"/>
          </p:cNvSpPr>
          <p:nvPr/>
        </p:nvSpPr>
        <p:spPr bwMode="auto">
          <a:xfrm>
            <a:off x="990600" y="31242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doc2"/>
          <p:cNvSpPr>
            <a:spLocks noEditPoints="1" noChangeArrowheads="1"/>
          </p:cNvSpPr>
          <p:nvPr/>
        </p:nvSpPr>
        <p:spPr bwMode="auto">
          <a:xfrm>
            <a:off x="1371600" y="31242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doc3"/>
          <p:cNvSpPr>
            <a:spLocks noEditPoints="1" noChangeArrowheads="1"/>
          </p:cNvSpPr>
          <p:nvPr/>
        </p:nvSpPr>
        <p:spPr bwMode="auto">
          <a:xfrm>
            <a:off x="1752600" y="31242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495800"/>
            <a:ext cx="1363956" cy="8382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914400" y="4724400"/>
            <a:ext cx="258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Edges have delays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00" y="5257800"/>
            <a:ext cx="445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Flow on an edge varies with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13321 L 0.3625 -0.133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-0.13321 L 0.325 -0.133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11101 L 0.3 -0.1110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3" grpId="0" animBg="1"/>
      <p:bldP spid="13" grpId="1" animBg="1"/>
      <p:bldP spid="2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 IV : Machine Scheduling</a:t>
            </a:r>
            <a:endParaRPr lang="en-US" dirty="0"/>
          </a:p>
        </p:txBody>
      </p:sp>
      <p:pic>
        <p:nvPicPr>
          <p:cNvPr id="4" name="Picture 3" descr="serve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981200" y="2514600"/>
            <a:ext cx="1320800" cy="990600"/>
          </a:xfrm>
          <a:prstGeom prst="rect">
            <a:avLst/>
          </a:prstGeom>
        </p:spPr>
      </p:pic>
      <p:pic>
        <p:nvPicPr>
          <p:cNvPr id="5" name="Picture 4" descr="server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419600"/>
            <a:ext cx="914400" cy="914400"/>
          </a:xfrm>
          <a:prstGeom prst="rect">
            <a:avLst/>
          </a:prstGeom>
        </p:spPr>
      </p:pic>
      <p:pic>
        <p:nvPicPr>
          <p:cNvPr id="6" name="Picture 5" descr="serve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67200" y="1600200"/>
            <a:ext cx="685800" cy="1051560"/>
          </a:xfrm>
          <a:prstGeom prst="rect">
            <a:avLst/>
          </a:prstGeom>
        </p:spPr>
      </p:pic>
      <p:pic>
        <p:nvPicPr>
          <p:cNvPr id="7" name="Picture 6" descr="server-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4419600"/>
            <a:ext cx="914400" cy="914400"/>
          </a:xfrm>
          <a:prstGeom prst="rect">
            <a:avLst/>
          </a:prstGeom>
        </p:spPr>
      </p:pic>
      <p:cxnSp>
        <p:nvCxnSpPr>
          <p:cNvPr id="12" name="Elbow Connector 11"/>
          <p:cNvCxnSpPr>
            <a:endCxn id="5" idx="1"/>
          </p:cNvCxnSpPr>
          <p:nvPr/>
        </p:nvCxnSpPr>
        <p:spPr>
          <a:xfrm>
            <a:off x="1524000" y="4876800"/>
            <a:ext cx="533400" cy="1588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erver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124200"/>
            <a:ext cx="914400" cy="914400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4" idx="1"/>
          </p:cNvCxnSpPr>
          <p:nvPr/>
        </p:nvCxnSpPr>
        <p:spPr>
          <a:xfrm flipV="1">
            <a:off x="3302000" y="2209800"/>
            <a:ext cx="812800" cy="8001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1"/>
            <a:endCxn id="20" idx="1"/>
          </p:cNvCxnSpPr>
          <p:nvPr/>
        </p:nvCxnSpPr>
        <p:spPr>
          <a:xfrm>
            <a:off x="3302000" y="3009900"/>
            <a:ext cx="889000" cy="5715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3"/>
            <a:endCxn id="7" idx="1"/>
          </p:cNvCxnSpPr>
          <p:nvPr/>
        </p:nvCxnSpPr>
        <p:spPr>
          <a:xfrm>
            <a:off x="2971800" y="4876800"/>
            <a:ext cx="762000" cy="158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0" idx="3"/>
          </p:cNvCxnSpPr>
          <p:nvPr/>
        </p:nvCxnSpPr>
        <p:spPr>
          <a:xfrm>
            <a:off x="5105400" y="3581400"/>
            <a:ext cx="609600" cy="685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3"/>
          </p:cNvCxnSpPr>
          <p:nvPr/>
        </p:nvCxnSpPr>
        <p:spPr>
          <a:xfrm flipV="1">
            <a:off x="4648200" y="4267200"/>
            <a:ext cx="1066800" cy="6096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41" idx="3"/>
          </p:cNvCxnSpPr>
          <p:nvPr/>
        </p:nvCxnSpPr>
        <p:spPr>
          <a:xfrm flipV="1">
            <a:off x="5715000" y="4229100"/>
            <a:ext cx="533400" cy="381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serve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248400" y="3733800"/>
            <a:ext cx="1320800" cy="990600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>
            <a:off x="5105400" y="2133600"/>
            <a:ext cx="838200" cy="158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1" idx="1"/>
          </p:cNvCxnSpPr>
          <p:nvPr/>
        </p:nvCxnSpPr>
        <p:spPr>
          <a:xfrm flipV="1">
            <a:off x="7569200" y="4191000"/>
            <a:ext cx="660400" cy="381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" idx="3"/>
          </p:cNvCxnSpPr>
          <p:nvPr/>
        </p:nvCxnSpPr>
        <p:spPr>
          <a:xfrm>
            <a:off x="1219200" y="2971800"/>
            <a:ext cx="762000" cy="381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c4" descr="doc4"/>
          <p:cNvSpPr>
            <a:spLocks noEditPoints="1" noChangeArrowheads="1"/>
          </p:cNvSpPr>
          <p:nvPr/>
        </p:nvSpPr>
        <p:spPr bwMode="auto">
          <a:xfrm>
            <a:off x="152400" y="25908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doc4" descr="doc4"/>
          <p:cNvSpPr>
            <a:spLocks noEditPoints="1" noChangeArrowheads="1"/>
          </p:cNvSpPr>
          <p:nvPr/>
        </p:nvSpPr>
        <p:spPr bwMode="auto">
          <a:xfrm>
            <a:off x="457200" y="25908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doc4" descr="doc4"/>
          <p:cNvSpPr>
            <a:spLocks noEditPoints="1" noChangeArrowheads="1"/>
          </p:cNvSpPr>
          <p:nvPr/>
        </p:nvSpPr>
        <p:spPr bwMode="auto">
          <a:xfrm>
            <a:off x="762000" y="25908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doc4" descr="doc4"/>
          <p:cNvSpPr>
            <a:spLocks noEditPoints="1" noChangeArrowheads="1"/>
          </p:cNvSpPr>
          <p:nvPr/>
        </p:nvSpPr>
        <p:spPr bwMode="auto">
          <a:xfrm>
            <a:off x="152400" y="30480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doc4" descr="doc4"/>
          <p:cNvSpPr>
            <a:spLocks noEditPoints="1" noChangeArrowheads="1"/>
          </p:cNvSpPr>
          <p:nvPr/>
        </p:nvSpPr>
        <p:spPr bwMode="auto">
          <a:xfrm>
            <a:off x="457200" y="30480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doc4" descr="doc4"/>
          <p:cNvSpPr>
            <a:spLocks noEditPoints="1" noChangeArrowheads="1"/>
          </p:cNvSpPr>
          <p:nvPr/>
        </p:nvSpPr>
        <p:spPr bwMode="auto">
          <a:xfrm>
            <a:off x="762000" y="30480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38200" y="5715000"/>
            <a:ext cx="5653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Each machine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 has a capacity </a:t>
            </a:r>
            <a:r>
              <a:rPr lang="en-US" sz="2400" i="1" dirty="0" err="1" smtClean="0"/>
              <a:t>c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and delay </a:t>
            </a:r>
            <a:r>
              <a:rPr lang="en-US" sz="2400" i="1" dirty="0" err="1" smtClean="0"/>
              <a:t>d</a:t>
            </a:r>
            <a:r>
              <a:rPr lang="en-US" sz="2400" i="1" baseline="-25000" dirty="0" err="1" smtClean="0"/>
              <a:t>i</a:t>
            </a:r>
            <a:endParaRPr lang="en-US" sz="2400" i="1" baseline="-25000" dirty="0" smtClean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31" name="doc4" descr="doc4"/>
          <p:cNvSpPr>
            <a:spLocks noEditPoints="1" noChangeArrowheads="1"/>
          </p:cNvSpPr>
          <p:nvPr/>
        </p:nvSpPr>
        <p:spPr bwMode="auto">
          <a:xfrm>
            <a:off x="1143000" y="47244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doc4" descr="doc4"/>
          <p:cNvSpPr>
            <a:spLocks noEditPoints="1" noChangeArrowheads="1"/>
          </p:cNvSpPr>
          <p:nvPr/>
        </p:nvSpPr>
        <p:spPr bwMode="auto">
          <a:xfrm>
            <a:off x="533400" y="47244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doc4" descr="doc4"/>
          <p:cNvSpPr>
            <a:spLocks noEditPoints="1" noChangeArrowheads="1"/>
          </p:cNvSpPr>
          <p:nvPr/>
        </p:nvSpPr>
        <p:spPr bwMode="auto">
          <a:xfrm>
            <a:off x="228600" y="47244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doc4" descr="doc4"/>
          <p:cNvSpPr>
            <a:spLocks noEditPoints="1" noChangeArrowheads="1"/>
          </p:cNvSpPr>
          <p:nvPr/>
        </p:nvSpPr>
        <p:spPr bwMode="auto">
          <a:xfrm>
            <a:off x="838200" y="4724400"/>
            <a:ext cx="228600" cy="304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Model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09600" y="4343400"/>
            <a:ext cx="2427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Continuous time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9600" y="4876800"/>
            <a:ext cx="220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Preserves FIFO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9600" y="5410200"/>
            <a:ext cx="7235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Queuing model used since ‘70s for studying road traffic</a:t>
            </a:r>
          </a:p>
        </p:txBody>
      </p:sp>
      <p:cxnSp>
        <p:nvCxnSpPr>
          <p:cNvPr id="45" name="Straight Connector 44"/>
          <p:cNvCxnSpPr>
            <a:stCxn id="51" idx="6"/>
            <a:endCxn id="66" idx="2"/>
          </p:cNvCxnSpPr>
          <p:nvPr/>
        </p:nvCxnSpPr>
        <p:spPr>
          <a:xfrm flipV="1">
            <a:off x="2660248" y="2662378"/>
            <a:ext cx="497430" cy="1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431648" y="256282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900878" y="24718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133600" y="243840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2200" y="23622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</a:p>
        </p:txBody>
      </p:sp>
      <p:sp>
        <p:nvSpPr>
          <p:cNvPr id="66" name="Oval 65"/>
          <p:cNvSpPr/>
          <p:nvPr/>
        </p:nvSpPr>
        <p:spPr>
          <a:xfrm>
            <a:off x="3157678" y="25480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919678" y="15574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6" idx="7"/>
            <a:endCxn id="67" idx="3"/>
          </p:cNvCxnSpPr>
          <p:nvPr/>
        </p:nvCxnSpPr>
        <p:spPr>
          <a:xfrm rot="5400000" flipH="1" flipV="1">
            <a:off x="3238500" y="1866900"/>
            <a:ext cx="828956" cy="60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148278" y="30052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66" idx="5"/>
            <a:endCxn id="73" idx="2"/>
          </p:cNvCxnSpPr>
          <p:nvPr/>
        </p:nvCxnSpPr>
        <p:spPr>
          <a:xfrm rot="16200000" flipH="1">
            <a:off x="3562350" y="2533650"/>
            <a:ext cx="376378" cy="7954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4072078" y="36910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stCxn id="75" idx="1"/>
            <a:endCxn id="66" idx="4"/>
          </p:cNvCxnSpPr>
          <p:nvPr/>
        </p:nvCxnSpPr>
        <p:spPr>
          <a:xfrm rot="16200000" flipV="1">
            <a:off x="3214828" y="2833828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4681678" y="20908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>
            <a:stCxn id="67" idx="6"/>
            <a:endCxn id="77" idx="1"/>
          </p:cNvCxnSpPr>
          <p:nvPr/>
        </p:nvCxnSpPr>
        <p:spPr>
          <a:xfrm>
            <a:off x="4148278" y="1671778"/>
            <a:ext cx="566878" cy="452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3" idx="7"/>
            <a:endCxn id="77" idx="3"/>
          </p:cNvCxnSpPr>
          <p:nvPr/>
        </p:nvCxnSpPr>
        <p:spPr>
          <a:xfrm rot="5400000" flipH="1" flipV="1">
            <a:off x="4152900" y="2476500"/>
            <a:ext cx="752756" cy="371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5" idx="0"/>
            <a:endCxn id="73" idx="4"/>
          </p:cNvCxnSpPr>
          <p:nvPr/>
        </p:nvCxnSpPr>
        <p:spPr>
          <a:xfrm rot="5400000" flipH="1" flipV="1">
            <a:off x="3995878" y="3424378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5" idx="7"/>
            <a:endCxn id="91" idx="2"/>
          </p:cNvCxnSpPr>
          <p:nvPr/>
        </p:nvCxnSpPr>
        <p:spPr>
          <a:xfrm rot="5400000" flipH="1" flipV="1">
            <a:off x="4552950" y="3138628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5138878" y="33100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91" idx="7"/>
            <a:endCxn id="62" idx="2"/>
          </p:cNvCxnSpPr>
          <p:nvPr/>
        </p:nvCxnSpPr>
        <p:spPr>
          <a:xfrm rot="5400000" flipH="1" flipV="1">
            <a:off x="5238750" y="2681428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7" idx="6"/>
            <a:endCxn id="62" idx="2"/>
          </p:cNvCxnSpPr>
          <p:nvPr/>
        </p:nvCxnSpPr>
        <p:spPr>
          <a:xfrm>
            <a:off x="4910278" y="2205178"/>
            <a:ext cx="9906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4" name="Picture 30" descr="redbe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362200"/>
            <a:ext cx="51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ounded Rectangle 94"/>
          <p:cNvSpPr/>
          <p:nvPr/>
        </p:nvSpPr>
        <p:spPr>
          <a:xfrm rot="18506107">
            <a:off x="3188008" y="2177790"/>
            <a:ext cx="381000" cy="152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2667000" y="2438400"/>
            <a:ext cx="457200" cy="152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6"/>
          <p:cNvGrpSpPr/>
          <p:nvPr/>
        </p:nvGrpSpPr>
        <p:grpSpPr>
          <a:xfrm>
            <a:off x="4343400" y="1447800"/>
            <a:ext cx="314529" cy="381000"/>
            <a:chOff x="6858002" y="4005553"/>
            <a:chExt cx="1851554" cy="2242848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endCxn id="105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Isosceles Triangle 102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105"/>
          <p:cNvGrpSpPr/>
          <p:nvPr/>
        </p:nvGrpSpPr>
        <p:grpSpPr>
          <a:xfrm>
            <a:off x="2819401" y="2971800"/>
            <a:ext cx="614810" cy="685800"/>
            <a:chOff x="6858002" y="4005553"/>
            <a:chExt cx="1851554" cy="2242848"/>
          </a:xfrm>
        </p:grpSpPr>
        <p:cxnSp>
          <p:nvCxnSpPr>
            <p:cNvPr id="107" name="Straight Connector 106"/>
            <p:cNvCxnSpPr/>
            <p:nvPr/>
          </p:nvCxnSpPr>
          <p:spPr>
            <a:xfrm rot="16200000" flipH="1">
              <a:off x="6715430" y="4148125"/>
              <a:ext cx="1075804" cy="79065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7830230" y="4168056"/>
              <a:ext cx="1005110" cy="753542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7068451" y="5615182"/>
              <a:ext cx="1146604" cy="0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endCxn id="113" idx="6"/>
            </p:cNvCxnSpPr>
            <p:nvPr/>
          </p:nvCxnSpPr>
          <p:spPr>
            <a:xfrm rot="5400000">
              <a:off x="7456901" y="5510709"/>
              <a:ext cx="1006329" cy="10261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Isosceles Triangle 110"/>
            <p:cNvSpPr/>
            <p:nvPr/>
          </p:nvSpPr>
          <p:spPr bwMode="auto">
            <a:xfrm rot="10800000">
              <a:off x="7126995" y="4290152"/>
              <a:ext cx="1317434" cy="862988"/>
            </a:xfrm>
            <a:prstGeom prst="triangle">
              <a:avLst/>
            </a:prstGeom>
            <a:solidFill>
              <a:srgbClr val="FF0000"/>
            </a:solidFill>
            <a:ln w="9525" cap="rnd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7698037" y="4997987"/>
              <a:ext cx="212074" cy="1127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 rot="19351187">
              <a:off x="7635448" y="6006384"/>
              <a:ext cx="356258" cy="24201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Anarchy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85800" y="1981200"/>
            <a:ext cx="336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Guide design of systems</a:t>
            </a:r>
          </a:p>
        </p:txBody>
      </p:sp>
      <p:sp>
        <p:nvSpPr>
          <p:cNvPr id="84" name="Oval 83"/>
          <p:cNvSpPr/>
          <p:nvPr/>
        </p:nvSpPr>
        <p:spPr>
          <a:xfrm>
            <a:off x="6662878" y="30052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919678" y="30814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681678" y="20908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87" idx="7"/>
            <a:endCxn id="88" idx="3"/>
          </p:cNvCxnSpPr>
          <p:nvPr/>
        </p:nvCxnSpPr>
        <p:spPr>
          <a:xfrm rot="5400000" flipH="1" flipV="1">
            <a:off x="4000500" y="2400300"/>
            <a:ext cx="828956" cy="60035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4910278" y="35386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87" idx="5"/>
            <a:endCxn id="90" idx="2"/>
          </p:cNvCxnSpPr>
          <p:nvPr/>
        </p:nvCxnSpPr>
        <p:spPr>
          <a:xfrm rot="16200000" flipH="1">
            <a:off x="4324350" y="3067050"/>
            <a:ext cx="376378" cy="7954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4834078" y="42244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92" idx="1"/>
            <a:endCxn id="87" idx="4"/>
          </p:cNvCxnSpPr>
          <p:nvPr/>
        </p:nvCxnSpPr>
        <p:spPr>
          <a:xfrm rot="16200000" flipV="1">
            <a:off x="3976828" y="3367228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5443678" y="26242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stCxn id="88" idx="6"/>
            <a:endCxn id="94" idx="1"/>
          </p:cNvCxnSpPr>
          <p:nvPr/>
        </p:nvCxnSpPr>
        <p:spPr>
          <a:xfrm>
            <a:off x="4910278" y="2205178"/>
            <a:ext cx="566878" cy="452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0" idx="7"/>
            <a:endCxn id="94" idx="3"/>
          </p:cNvCxnSpPr>
          <p:nvPr/>
        </p:nvCxnSpPr>
        <p:spPr>
          <a:xfrm rot="5400000" flipH="1" flipV="1">
            <a:off x="4914900" y="3009900"/>
            <a:ext cx="752756" cy="37175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2" idx="0"/>
            <a:endCxn id="90" idx="4"/>
          </p:cNvCxnSpPr>
          <p:nvPr/>
        </p:nvCxnSpPr>
        <p:spPr>
          <a:xfrm rot="5400000" flipH="1" flipV="1">
            <a:off x="4757878" y="3957778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2" idx="7"/>
            <a:endCxn id="99" idx="2"/>
          </p:cNvCxnSpPr>
          <p:nvPr/>
        </p:nvCxnSpPr>
        <p:spPr>
          <a:xfrm rot="5400000" flipH="1" flipV="1">
            <a:off x="5314950" y="3672028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5900878" y="38434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>
            <a:stCxn id="99" idx="7"/>
            <a:endCxn id="84" idx="2"/>
          </p:cNvCxnSpPr>
          <p:nvPr/>
        </p:nvCxnSpPr>
        <p:spPr>
          <a:xfrm rot="5400000" flipH="1" flipV="1">
            <a:off x="6000750" y="3214828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4" idx="6"/>
            <a:endCxn id="84" idx="2"/>
          </p:cNvCxnSpPr>
          <p:nvPr/>
        </p:nvCxnSpPr>
        <p:spPr>
          <a:xfrm>
            <a:off x="5672278" y="2738578"/>
            <a:ext cx="990600" cy="381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57200" y="1295400"/>
            <a:ext cx="328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Uses of Price of Anarchy: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Anarchy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85800" y="1981200"/>
            <a:ext cx="336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Guide design of systems</a:t>
            </a:r>
          </a:p>
        </p:txBody>
      </p:sp>
      <p:sp>
        <p:nvSpPr>
          <p:cNvPr id="84" name="Oval 83"/>
          <p:cNvSpPr/>
          <p:nvPr/>
        </p:nvSpPr>
        <p:spPr>
          <a:xfrm>
            <a:off x="6662878" y="30052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919678" y="30814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681678" y="20908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87" idx="7"/>
            <a:endCxn id="88" idx="3"/>
          </p:cNvCxnSpPr>
          <p:nvPr/>
        </p:nvCxnSpPr>
        <p:spPr>
          <a:xfrm rot="5400000" flipH="1" flipV="1">
            <a:off x="4000500" y="2400300"/>
            <a:ext cx="828956" cy="60035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4910278" y="35386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87" idx="5"/>
            <a:endCxn id="90" idx="2"/>
          </p:cNvCxnSpPr>
          <p:nvPr/>
        </p:nvCxnSpPr>
        <p:spPr>
          <a:xfrm rot="16200000" flipH="1">
            <a:off x="4324350" y="3067050"/>
            <a:ext cx="376378" cy="7954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4834078" y="42244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92" idx="1"/>
            <a:endCxn id="87" idx="4"/>
          </p:cNvCxnSpPr>
          <p:nvPr/>
        </p:nvCxnSpPr>
        <p:spPr>
          <a:xfrm rot="16200000" flipV="1">
            <a:off x="3976828" y="3367228"/>
            <a:ext cx="947878" cy="833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5443678" y="26242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stCxn id="88" idx="6"/>
            <a:endCxn id="94" idx="1"/>
          </p:cNvCxnSpPr>
          <p:nvPr/>
        </p:nvCxnSpPr>
        <p:spPr>
          <a:xfrm>
            <a:off x="4910278" y="2205178"/>
            <a:ext cx="566878" cy="4525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0" idx="7"/>
            <a:endCxn id="94" idx="3"/>
          </p:cNvCxnSpPr>
          <p:nvPr/>
        </p:nvCxnSpPr>
        <p:spPr>
          <a:xfrm rot="5400000" flipH="1" flipV="1">
            <a:off x="4914900" y="3009900"/>
            <a:ext cx="752756" cy="37175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2" idx="0"/>
            <a:endCxn id="90" idx="4"/>
          </p:cNvCxnSpPr>
          <p:nvPr/>
        </p:nvCxnSpPr>
        <p:spPr>
          <a:xfrm rot="5400000" flipH="1" flipV="1">
            <a:off x="4757878" y="3957778"/>
            <a:ext cx="457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2" idx="7"/>
            <a:endCxn id="99" idx="2"/>
          </p:cNvCxnSpPr>
          <p:nvPr/>
        </p:nvCxnSpPr>
        <p:spPr>
          <a:xfrm rot="5400000" flipH="1" flipV="1">
            <a:off x="5314950" y="3672028"/>
            <a:ext cx="300178" cy="8716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5900878" y="384347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>
            <a:stCxn id="99" idx="7"/>
            <a:endCxn id="84" idx="2"/>
          </p:cNvCxnSpPr>
          <p:nvPr/>
        </p:nvCxnSpPr>
        <p:spPr>
          <a:xfrm rot="5400000" flipH="1" flipV="1">
            <a:off x="6000750" y="3214828"/>
            <a:ext cx="7573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4" idx="6"/>
            <a:endCxn id="84" idx="2"/>
          </p:cNvCxnSpPr>
          <p:nvPr/>
        </p:nvCxnSpPr>
        <p:spPr>
          <a:xfrm>
            <a:off x="5672278" y="2738578"/>
            <a:ext cx="990600" cy="381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57200" y="1295400"/>
            <a:ext cx="328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Uses of Price of Anarchy: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4648200"/>
            <a:ext cx="5000280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 Guide design of policies, e.g.,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   tollbooths to influence traffic routing</a:t>
            </a:r>
          </a:p>
        </p:txBody>
      </p:sp>
      <p:pic>
        <p:nvPicPr>
          <p:cNvPr id="22" name="Picture 21" descr="tollboot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4800600"/>
            <a:ext cx="1369888" cy="1219200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D575-C866-4A61-8A1B-29F2C4698E50}" type="slidenum">
              <a:rPr lang="en-US" smtClean="0"/>
              <a:pPr/>
              <a:t>77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Anarchy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371600"/>
            <a:ext cx="7226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Objective:  Time taken by all players to reach destination</a:t>
            </a:r>
          </a:p>
        </p:txBody>
      </p:sp>
      <p:pic>
        <p:nvPicPr>
          <p:cNvPr id="10" name="Picture 18" descr="cartoon-car-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278" y="2438400"/>
            <a:ext cx="45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057400"/>
            <a:ext cx="457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362200"/>
            <a:ext cx="4572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438400"/>
            <a:ext cx="5334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" name="Picture 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743200"/>
            <a:ext cx="5334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" name="Oval 19"/>
          <p:cNvSpPr/>
          <p:nvPr/>
        </p:nvSpPr>
        <p:spPr>
          <a:xfrm>
            <a:off x="6205678" y="4305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76678" y="4229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43478" y="2781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7"/>
            <a:endCxn id="22" idx="3"/>
          </p:cNvCxnSpPr>
          <p:nvPr/>
        </p:nvCxnSpPr>
        <p:spPr>
          <a:xfrm rot="5400000" flipH="1" flipV="1">
            <a:off x="2781300" y="3166922"/>
            <a:ext cx="1286156" cy="9051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995878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1" idx="5"/>
            <a:endCxn id="24" idx="2"/>
          </p:cNvCxnSpPr>
          <p:nvPr/>
        </p:nvCxnSpPr>
        <p:spPr>
          <a:xfrm rot="16200000" flipH="1">
            <a:off x="3238500" y="4157522"/>
            <a:ext cx="490678" cy="1024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614878" y="5600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6" idx="1"/>
            <a:endCxn id="21" idx="4"/>
          </p:cNvCxnSpPr>
          <p:nvPr/>
        </p:nvCxnSpPr>
        <p:spPr>
          <a:xfrm rot="16200000" flipV="1">
            <a:off x="2681428" y="4667250"/>
            <a:ext cx="1176478" cy="7573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757878" y="3467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2" idx="5"/>
            <a:endCxn id="28" idx="1"/>
          </p:cNvCxnSpPr>
          <p:nvPr/>
        </p:nvCxnSpPr>
        <p:spPr>
          <a:xfrm rot="16200000" flipH="1">
            <a:off x="4152900" y="2862122"/>
            <a:ext cx="524156" cy="75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7"/>
            <a:endCxn id="28" idx="3"/>
          </p:cNvCxnSpPr>
          <p:nvPr/>
        </p:nvCxnSpPr>
        <p:spPr>
          <a:xfrm rot="5400000" flipH="1" flipV="1">
            <a:off x="3905250" y="3947972"/>
            <a:ext cx="1171856" cy="60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6" idx="0"/>
            <a:endCxn id="24" idx="4"/>
          </p:cNvCxnSpPr>
          <p:nvPr/>
        </p:nvCxnSpPr>
        <p:spPr>
          <a:xfrm rot="5400000" flipH="1" flipV="1">
            <a:off x="3633928" y="5124450"/>
            <a:ext cx="571500" cy="381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6"/>
            <a:endCxn id="33" idx="2"/>
          </p:cNvCxnSpPr>
          <p:nvPr/>
        </p:nvCxnSpPr>
        <p:spPr>
          <a:xfrm flipV="1">
            <a:off x="3843478" y="5562600"/>
            <a:ext cx="1600200" cy="152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443678" y="5448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7"/>
            <a:endCxn id="20" idx="2"/>
          </p:cNvCxnSpPr>
          <p:nvPr/>
        </p:nvCxnSpPr>
        <p:spPr>
          <a:xfrm rot="5400000" flipH="1" flipV="1">
            <a:off x="5391150" y="4667250"/>
            <a:ext cx="10621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8" idx="6"/>
            <a:endCxn id="20" idx="2"/>
          </p:cNvCxnSpPr>
          <p:nvPr/>
        </p:nvCxnSpPr>
        <p:spPr>
          <a:xfrm>
            <a:off x="4986478" y="35814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6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05740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8" name="Picture 19" descr="cartoon-car-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20574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4267200" y="25908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24200" y="56388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47" name="Picture 46" descr="clock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0" y="37338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Anarchy</a:t>
            </a:r>
            <a:endParaRPr lang="en-US" dirty="0"/>
          </a:p>
        </p:txBody>
      </p:sp>
      <p:pic>
        <p:nvPicPr>
          <p:cNvPr id="10" name="Picture 18" descr="cartoon-car-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278" y="2438400"/>
            <a:ext cx="45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057400"/>
            <a:ext cx="457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362200"/>
            <a:ext cx="4572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438400"/>
            <a:ext cx="5334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" name="Picture 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743200"/>
            <a:ext cx="5334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" name="Oval 19"/>
          <p:cNvSpPr/>
          <p:nvPr/>
        </p:nvSpPr>
        <p:spPr>
          <a:xfrm>
            <a:off x="6205678" y="4305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76678" y="4229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43478" y="2781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7"/>
            <a:endCxn id="22" idx="3"/>
          </p:cNvCxnSpPr>
          <p:nvPr/>
        </p:nvCxnSpPr>
        <p:spPr>
          <a:xfrm rot="5400000" flipH="1" flipV="1">
            <a:off x="2781300" y="3166922"/>
            <a:ext cx="1286156" cy="9051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995878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1" idx="5"/>
            <a:endCxn id="24" idx="2"/>
          </p:cNvCxnSpPr>
          <p:nvPr/>
        </p:nvCxnSpPr>
        <p:spPr>
          <a:xfrm rot="16200000" flipH="1">
            <a:off x="3238500" y="4157522"/>
            <a:ext cx="490678" cy="1024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614878" y="5600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6" idx="1"/>
            <a:endCxn id="21" idx="4"/>
          </p:cNvCxnSpPr>
          <p:nvPr/>
        </p:nvCxnSpPr>
        <p:spPr>
          <a:xfrm rot="16200000" flipV="1">
            <a:off x="2681428" y="4667250"/>
            <a:ext cx="1176478" cy="7573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757878" y="3467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2" idx="5"/>
            <a:endCxn id="28" idx="1"/>
          </p:cNvCxnSpPr>
          <p:nvPr/>
        </p:nvCxnSpPr>
        <p:spPr>
          <a:xfrm rot="16200000" flipH="1">
            <a:off x="4152900" y="2862122"/>
            <a:ext cx="524156" cy="75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7"/>
            <a:endCxn id="28" idx="3"/>
          </p:cNvCxnSpPr>
          <p:nvPr/>
        </p:nvCxnSpPr>
        <p:spPr>
          <a:xfrm rot="5400000" flipH="1" flipV="1">
            <a:off x="3905250" y="3947972"/>
            <a:ext cx="1171856" cy="60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6" idx="0"/>
            <a:endCxn id="24" idx="4"/>
          </p:cNvCxnSpPr>
          <p:nvPr/>
        </p:nvCxnSpPr>
        <p:spPr>
          <a:xfrm rot="5400000" flipH="1" flipV="1">
            <a:off x="3633928" y="5124450"/>
            <a:ext cx="571500" cy="381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6"/>
            <a:endCxn id="33" idx="2"/>
          </p:cNvCxnSpPr>
          <p:nvPr/>
        </p:nvCxnSpPr>
        <p:spPr>
          <a:xfrm flipV="1">
            <a:off x="3843478" y="5562600"/>
            <a:ext cx="1600200" cy="152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443678" y="5448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7"/>
            <a:endCxn id="20" idx="2"/>
          </p:cNvCxnSpPr>
          <p:nvPr/>
        </p:nvCxnSpPr>
        <p:spPr>
          <a:xfrm rot="5400000" flipH="1" flipV="1">
            <a:off x="5391150" y="4667250"/>
            <a:ext cx="10621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8" idx="6"/>
            <a:endCxn id="20" idx="2"/>
          </p:cNvCxnSpPr>
          <p:nvPr/>
        </p:nvCxnSpPr>
        <p:spPr>
          <a:xfrm>
            <a:off x="4986478" y="35814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6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05740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8" name="Picture 19" descr="cartoon-car-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20574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4267200" y="25908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24200" y="56388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9" name="Freeform 38"/>
          <p:cNvSpPr/>
          <p:nvPr/>
        </p:nvSpPr>
        <p:spPr>
          <a:xfrm>
            <a:off x="3635567" y="2666082"/>
            <a:ext cx="2570756" cy="3367489"/>
          </a:xfrm>
          <a:custGeom>
            <a:avLst/>
            <a:gdLst>
              <a:gd name="connsiteX0" fmla="*/ 694063 w 2522863"/>
              <a:gd name="connsiteY0" fmla="*/ 0 h 3440935"/>
              <a:gd name="connsiteX1" fmla="*/ 2390661 w 2522863"/>
              <a:gd name="connsiteY1" fmla="*/ 1421176 h 3440935"/>
              <a:gd name="connsiteX2" fmla="*/ 1487277 w 2522863"/>
              <a:gd name="connsiteY2" fmla="*/ 3128790 h 3440935"/>
              <a:gd name="connsiteX3" fmla="*/ 0 w 2522863"/>
              <a:gd name="connsiteY3" fmla="*/ 3294043 h 3440935"/>
              <a:gd name="connsiteX0" fmla="*/ 694063 w 2570756"/>
              <a:gd name="connsiteY0" fmla="*/ 0 h 3367489"/>
              <a:gd name="connsiteX1" fmla="*/ 2390661 w 2570756"/>
              <a:gd name="connsiteY1" fmla="*/ 1421176 h 3367489"/>
              <a:gd name="connsiteX2" fmla="*/ 1774634 w 2570756"/>
              <a:gd name="connsiteY2" fmla="*/ 2820318 h 3367489"/>
              <a:gd name="connsiteX3" fmla="*/ 0 w 2570756"/>
              <a:gd name="connsiteY3" fmla="*/ 3294043 h 336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0756" h="3367489">
                <a:moveTo>
                  <a:pt x="694063" y="0"/>
                </a:moveTo>
                <a:cubicBezTo>
                  <a:pt x="1476261" y="449855"/>
                  <a:pt x="2210566" y="951123"/>
                  <a:pt x="2390661" y="1421176"/>
                </a:cubicBezTo>
                <a:cubicBezTo>
                  <a:pt x="2570756" y="1891229"/>
                  <a:pt x="2173078" y="2508174"/>
                  <a:pt x="1774634" y="2820318"/>
                </a:cubicBezTo>
                <a:cubicBezTo>
                  <a:pt x="1376191" y="3132463"/>
                  <a:pt x="544417" y="3367489"/>
                  <a:pt x="0" y="3294043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999123" y="2566930"/>
            <a:ext cx="1331205" cy="2985571"/>
          </a:xfrm>
          <a:custGeom>
            <a:avLst/>
            <a:gdLst>
              <a:gd name="connsiteX0" fmla="*/ 451691 w 1331205"/>
              <a:gd name="connsiteY0" fmla="*/ 0 h 2985571"/>
              <a:gd name="connsiteX1" fmla="*/ 1255923 w 1331205"/>
              <a:gd name="connsiteY1" fmla="*/ 793215 h 2985571"/>
              <a:gd name="connsiteX2" fmla="*/ 0 w 1331205"/>
              <a:gd name="connsiteY2" fmla="*/ 2985571 h 298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1205" h="2985571">
                <a:moveTo>
                  <a:pt x="451691" y="0"/>
                </a:moveTo>
                <a:cubicBezTo>
                  <a:pt x="891448" y="147810"/>
                  <a:pt x="1331205" y="295620"/>
                  <a:pt x="1255923" y="793215"/>
                </a:cubicBezTo>
                <a:cubicBezTo>
                  <a:pt x="1180641" y="1290810"/>
                  <a:pt x="590320" y="2138190"/>
                  <a:pt x="0" y="2985571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90600" y="1371600"/>
            <a:ext cx="7226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Objective:  Time taken by all players to reach destination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200" y="2971800"/>
            <a:ext cx="2051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Uncoordinated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routing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6858000" y="3733800"/>
            <a:ext cx="1371600" cy="1371600"/>
            <a:chOff x="1397000" y="254000"/>
            <a:chExt cx="6350000" cy="6350000"/>
          </a:xfrm>
        </p:grpSpPr>
        <p:pic>
          <p:nvPicPr>
            <p:cNvPr id="37" name="Picture 36" descr="clockface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7000" y="254000"/>
              <a:ext cx="6350000" cy="6350000"/>
            </a:xfrm>
            <a:prstGeom prst="rect">
              <a:avLst/>
            </a:prstGeom>
          </p:spPr>
        </p:pic>
        <p:pic>
          <p:nvPicPr>
            <p:cNvPr id="46" name="Picture 45" descr="clockhand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7385802">
              <a:off x="4711113" y="2427534"/>
              <a:ext cx="1041400" cy="2743200"/>
            </a:xfrm>
            <a:prstGeom prst="rect">
              <a:avLst/>
            </a:prstGeom>
          </p:spPr>
        </p:pic>
        <p:pic>
          <p:nvPicPr>
            <p:cNvPr id="45" name="Picture 44" descr="clockhand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38600" y="1295400"/>
              <a:ext cx="1041400" cy="27431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Anarchy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4267200"/>
            <a:ext cx="547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Objective for </a:t>
            </a:r>
            <a:r>
              <a:rPr lang="en-US" sz="2400" b="1" dirty="0" smtClean="0"/>
              <a:t>uncoordinated</a:t>
            </a:r>
            <a:r>
              <a:rPr lang="en-US" sz="2400" dirty="0" smtClean="0"/>
              <a:t> traffic routing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48006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2800" y="4876800"/>
            <a:ext cx="4418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Objective for </a:t>
            </a:r>
            <a:r>
              <a:rPr lang="en-US" sz="2400" b="1" dirty="0" smtClean="0"/>
              <a:t>coordinated</a:t>
            </a:r>
            <a:r>
              <a:rPr lang="en-US" sz="2400" dirty="0" smtClean="0"/>
              <a:t> routing </a:t>
            </a:r>
          </a:p>
          <a:p>
            <a:pPr algn="ctr"/>
            <a:r>
              <a:rPr lang="en-US" sz="2400" dirty="0" smtClean="0"/>
              <a:t>which </a:t>
            </a:r>
            <a:r>
              <a:rPr lang="en-US" sz="2400" b="1" dirty="0" smtClean="0"/>
              <a:t>minimizes objective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3144" y="4419600"/>
            <a:ext cx="1200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Price</a:t>
            </a:r>
          </a:p>
          <a:p>
            <a:pPr algn="ctr"/>
            <a:r>
              <a:rPr lang="en-US" sz="2400" dirty="0" smtClean="0"/>
              <a:t>Of </a:t>
            </a:r>
          </a:p>
          <a:p>
            <a:pPr algn="ctr"/>
            <a:r>
              <a:rPr lang="en-US" sz="2400" dirty="0" smtClean="0"/>
              <a:t>Anarchy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4477" y="4572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1600200"/>
            <a:ext cx="456887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 a </a:t>
            </a:r>
            <a:r>
              <a:rPr lang="en-US" sz="2400" dirty="0" smtClean="0">
                <a:solidFill>
                  <a:srgbClr val="0070C0"/>
                </a:solidFill>
              </a:rPr>
              <a:t>given objective</a:t>
            </a:r>
            <a:r>
              <a:rPr lang="en-US" sz="2400" dirty="0" smtClean="0"/>
              <a:t>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well</a:t>
            </a:r>
            <a:r>
              <a:rPr lang="en-US" sz="2400" dirty="0" smtClean="0"/>
              <a:t> does the system perform,</a:t>
            </a:r>
          </a:p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0070C0"/>
                </a:solidFill>
              </a:rPr>
              <a:t>uncoordinated traffic routing</a:t>
            </a:r>
            <a:r>
              <a:rPr lang="en-US" sz="24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371600"/>
            <a:ext cx="7226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Objective:  Time taken by all players to reach destination</a:t>
            </a:r>
          </a:p>
        </p:txBody>
      </p:sp>
      <p:pic>
        <p:nvPicPr>
          <p:cNvPr id="10" name="Picture 18" descr="cartoon-car-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278" y="2438400"/>
            <a:ext cx="45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057400"/>
            <a:ext cx="457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362200"/>
            <a:ext cx="4572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438400"/>
            <a:ext cx="5334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" name="Picture 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743200"/>
            <a:ext cx="53340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" name="Oval 19"/>
          <p:cNvSpPr/>
          <p:nvPr/>
        </p:nvSpPr>
        <p:spPr>
          <a:xfrm>
            <a:off x="6205678" y="4305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76678" y="4229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43478" y="2781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7"/>
            <a:endCxn id="22" idx="3"/>
          </p:cNvCxnSpPr>
          <p:nvPr/>
        </p:nvCxnSpPr>
        <p:spPr>
          <a:xfrm rot="5400000" flipH="1" flipV="1">
            <a:off x="2781300" y="3166922"/>
            <a:ext cx="1286156" cy="9051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995878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1" idx="5"/>
            <a:endCxn id="24" idx="2"/>
          </p:cNvCxnSpPr>
          <p:nvPr/>
        </p:nvCxnSpPr>
        <p:spPr>
          <a:xfrm rot="16200000" flipH="1">
            <a:off x="3238500" y="4157522"/>
            <a:ext cx="490678" cy="1024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614878" y="56007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6" idx="1"/>
            <a:endCxn id="21" idx="4"/>
          </p:cNvCxnSpPr>
          <p:nvPr/>
        </p:nvCxnSpPr>
        <p:spPr>
          <a:xfrm rot="16200000" flipV="1">
            <a:off x="2681428" y="4667250"/>
            <a:ext cx="1176478" cy="7573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757878" y="3467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2" idx="5"/>
            <a:endCxn id="28" idx="1"/>
          </p:cNvCxnSpPr>
          <p:nvPr/>
        </p:nvCxnSpPr>
        <p:spPr>
          <a:xfrm rot="16200000" flipH="1">
            <a:off x="4152900" y="2862122"/>
            <a:ext cx="524156" cy="75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7"/>
            <a:endCxn id="28" idx="3"/>
          </p:cNvCxnSpPr>
          <p:nvPr/>
        </p:nvCxnSpPr>
        <p:spPr>
          <a:xfrm rot="5400000" flipH="1" flipV="1">
            <a:off x="3905250" y="3947972"/>
            <a:ext cx="1171856" cy="600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6" idx="0"/>
            <a:endCxn id="24" idx="4"/>
          </p:cNvCxnSpPr>
          <p:nvPr/>
        </p:nvCxnSpPr>
        <p:spPr>
          <a:xfrm rot="5400000" flipH="1" flipV="1">
            <a:off x="3633928" y="5124450"/>
            <a:ext cx="571500" cy="381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6"/>
            <a:endCxn id="33" idx="2"/>
          </p:cNvCxnSpPr>
          <p:nvPr/>
        </p:nvCxnSpPr>
        <p:spPr>
          <a:xfrm flipV="1">
            <a:off x="3843478" y="5562600"/>
            <a:ext cx="1600200" cy="152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443678" y="5448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7"/>
            <a:endCxn id="20" idx="2"/>
          </p:cNvCxnSpPr>
          <p:nvPr/>
        </p:nvCxnSpPr>
        <p:spPr>
          <a:xfrm rot="5400000" flipH="1" flipV="1">
            <a:off x="5391150" y="4667250"/>
            <a:ext cx="1062178" cy="56687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8" idx="6"/>
            <a:endCxn id="20" idx="2"/>
          </p:cNvCxnSpPr>
          <p:nvPr/>
        </p:nvCxnSpPr>
        <p:spPr>
          <a:xfrm>
            <a:off x="4986478" y="35814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6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057400"/>
            <a:ext cx="381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8" name="Picture 19" descr="cartoon-car-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20574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4267200" y="25908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24200" y="56388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7" name="Freeform 36"/>
          <p:cNvSpPr/>
          <p:nvPr/>
        </p:nvSpPr>
        <p:spPr>
          <a:xfrm>
            <a:off x="3635567" y="2666082"/>
            <a:ext cx="2570756" cy="3367489"/>
          </a:xfrm>
          <a:custGeom>
            <a:avLst/>
            <a:gdLst>
              <a:gd name="connsiteX0" fmla="*/ 694063 w 2522863"/>
              <a:gd name="connsiteY0" fmla="*/ 0 h 3440935"/>
              <a:gd name="connsiteX1" fmla="*/ 2390661 w 2522863"/>
              <a:gd name="connsiteY1" fmla="*/ 1421176 h 3440935"/>
              <a:gd name="connsiteX2" fmla="*/ 1487277 w 2522863"/>
              <a:gd name="connsiteY2" fmla="*/ 3128790 h 3440935"/>
              <a:gd name="connsiteX3" fmla="*/ 0 w 2522863"/>
              <a:gd name="connsiteY3" fmla="*/ 3294043 h 3440935"/>
              <a:gd name="connsiteX0" fmla="*/ 694063 w 2570756"/>
              <a:gd name="connsiteY0" fmla="*/ 0 h 3367489"/>
              <a:gd name="connsiteX1" fmla="*/ 2390661 w 2570756"/>
              <a:gd name="connsiteY1" fmla="*/ 1421176 h 3367489"/>
              <a:gd name="connsiteX2" fmla="*/ 1774634 w 2570756"/>
              <a:gd name="connsiteY2" fmla="*/ 2820318 h 3367489"/>
              <a:gd name="connsiteX3" fmla="*/ 0 w 2570756"/>
              <a:gd name="connsiteY3" fmla="*/ 3294043 h 336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0756" h="3367489">
                <a:moveTo>
                  <a:pt x="694063" y="0"/>
                </a:moveTo>
                <a:cubicBezTo>
                  <a:pt x="1476261" y="449855"/>
                  <a:pt x="2210566" y="951123"/>
                  <a:pt x="2390661" y="1421176"/>
                </a:cubicBezTo>
                <a:cubicBezTo>
                  <a:pt x="2570756" y="1891229"/>
                  <a:pt x="2173078" y="2508174"/>
                  <a:pt x="1774634" y="2820318"/>
                </a:cubicBezTo>
                <a:cubicBezTo>
                  <a:pt x="1376191" y="3132463"/>
                  <a:pt x="544417" y="3367489"/>
                  <a:pt x="0" y="3294043"/>
                </a:cubicBez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495321" y="3216925"/>
            <a:ext cx="677537" cy="2313542"/>
          </a:xfrm>
          <a:custGeom>
            <a:avLst/>
            <a:gdLst>
              <a:gd name="connsiteX0" fmla="*/ 677537 w 677537"/>
              <a:gd name="connsiteY0" fmla="*/ 0 h 2313542"/>
              <a:gd name="connsiteX1" fmla="*/ 5508 w 677537"/>
              <a:gd name="connsiteY1" fmla="*/ 1112704 h 2313542"/>
              <a:gd name="connsiteX2" fmla="*/ 644486 w 677537"/>
              <a:gd name="connsiteY2" fmla="*/ 2313542 h 231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537" h="2313542">
                <a:moveTo>
                  <a:pt x="677537" y="0"/>
                </a:moveTo>
                <a:cubicBezTo>
                  <a:pt x="344277" y="363557"/>
                  <a:pt x="11017" y="727114"/>
                  <a:pt x="5508" y="1112704"/>
                </a:cubicBezTo>
                <a:cubicBezTo>
                  <a:pt x="0" y="1498294"/>
                  <a:pt x="322243" y="1905918"/>
                  <a:pt x="644486" y="2313542"/>
                </a:cubicBez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81000" y="3048000"/>
            <a:ext cx="2118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Coordinated,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optimal routing</a:t>
            </a:r>
          </a:p>
        </p:txBody>
      </p:sp>
      <p:grpSp>
        <p:nvGrpSpPr>
          <p:cNvPr id="2" name="Group 49"/>
          <p:cNvGrpSpPr/>
          <p:nvPr/>
        </p:nvGrpSpPr>
        <p:grpSpPr>
          <a:xfrm>
            <a:off x="6858001" y="3733800"/>
            <a:ext cx="1371600" cy="1371600"/>
            <a:chOff x="3124200" y="2286000"/>
            <a:chExt cx="3276600" cy="3124200"/>
          </a:xfrm>
        </p:grpSpPr>
        <p:grpSp>
          <p:nvGrpSpPr>
            <p:cNvPr id="4" name="Group 48"/>
            <p:cNvGrpSpPr/>
            <p:nvPr/>
          </p:nvGrpSpPr>
          <p:grpSpPr>
            <a:xfrm>
              <a:off x="3124200" y="2286000"/>
              <a:ext cx="3276600" cy="3124200"/>
              <a:chOff x="6858000" y="3733800"/>
              <a:chExt cx="1371600" cy="1371600"/>
            </a:xfrm>
          </p:grpSpPr>
          <p:pic>
            <p:nvPicPr>
              <p:cNvPr id="44" name="Picture 43" descr="clockface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858000" y="3733800"/>
                <a:ext cx="1371600" cy="1371600"/>
              </a:xfrm>
              <a:prstGeom prst="rect">
                <a:avLst/>
              </a:prstGeom>
            </p:spPr>
          </p:pic>
          <p:pic>
            <p:nvPicPr>
              <p:cNvPr id="45" name="Picture 44" descr="clockhand.jpg"/>
              <p:cNvPicPr>
                <a:picLocks noChangeAspect="1"/>
              </p:cNvPicPr>
              <p:nvPr/>
            </p:nvPicPr>
            <p:blipFill>
              <a:blip r:embed="rId10" cstate="print">
                <a:lum bright="48000" contrast="-2000"/>
              </a:blip>
              <a:stretch>
                <a:fillRect/>
              </a:stretch>
            </p:blipFill>
            <p:spPr>
              <a:xfrm rot="7385802">
                <a:off x="7573848" y="4203283"/>
                <a:ext cx="224942" cy="592531"/>
              </a:xfrm>
              <a:prstGeom prst="rect">
                <a:avLst/>
              </a:prstGeom>
            </p:spPr>
          </p:pic>
          <p:pic>
            <p:nvPicPr>
              <p:cNvPr id="46" name="Picture 45" descr="clockhand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428586" y="3958742"/>
                <a:ext cx="224942" cy="592531"/>
              </a:xfrm>
              <a:prstGeom prst="rect">
                <a:avLst/>
              </a:prstGeom>
            </p:spPr>
          </p:pic>
        </p:grpSp>
        <p:pic>
          <p:nvPicPr>
            <p:cNvPr id="48" name="Picture 47" descr="clockhand2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400000">
              <a:off x="4890152" y="3122423"/>
              <a:ext cx="533401" cy="14050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981200" y="1600200"/>
            <a:ext cx="456887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 a given objective,</a:t>
            </a:r>
          </a:p>
          <a:p>
            <a:r>
              <a:rPr lang="en-US" sz="2400" dirty="0" smtClean="0"/>
              <a:t>how well does the system perform,</a:t>
            </a:r>
          </a:p>
          <a:p>
            <a:r>
              <a:rPr lang="en-US" sz="2400" dirty="0" smtClean="0"/>
              <a:t>for uncoordinated traffic routing?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4267200"/>
            <a:ext cx="567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Time taken by uncoordinated traffic routing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4800600"/>
            <a:ext cx="556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33800" y="4876800"/>
            <a:ext cx="3936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Time taken by optimal routing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3429000"/>
            <a:ext cx="7226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Objective:  Time taken by all players to reach destination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4191000"/>
            <a:ext cx="1200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Price</a:t>
            </a:r>
          </a:p>
          <a:p>
            <a:pPr algn="ctr"/>
            <a:r>
              <a:rPr lang="en-US" sz="2400" dirty="0" smtClean="0"/>
              <a:t>of</a:t>
            </a:r>
          </a:p>
          <a:p>
            <a:pPr algn="ctr"/>
            <a:r>
              <a:rPr lang="en-US" sz="2400" dirty="0" smtClean="0"/>
              <a:t>Anarchy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4477" y="4572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=</a:t>
            </a:r>
          </a:p>
        </p:txBody>
      </p:sp>
      <p:sp>
        <p:nvSpPr>
          <p:cNvPr id="10" name="Right Arrow 9"/>
          <p:cNvSpPr/>
          <p:nvPr/>
        </p:nvSpPr>
        <p:spPr bwMode="auto">
          <a:xfrm rot="13794179">
            <a:off x="1861993" y="5409899"/>
            <a:ext cx="304800" cy="228600"/>
          </a:xfrm>
          <a:prstGeom prst="rightArrow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5791200"/>
            <a:ext cx="3028778" cy="461665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we will refine this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Anarchy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4267200"/>
            <a:ext cx="567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 taken for uncoordinated traffic routing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4800600"/>
            <a:ext cx="556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38600" y="4876800"/>
            <a:ext cx="2804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Minimum time taken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3429000"/>
            <a:ext cx="7226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Objective</a:t>
            </a:r>
            <a:r>
              <a:rPr lang="en-US" sz="2400" dirty="0" smtClean="0"/>
              <a:t>:  Time taken by all players to reach destination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4477" y="4572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1600200"/>
            <a:ext cx="456887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 a </a:t>
            </a:r>
            <a:r>
              <a:rPr lang="en-US" sz="2400" dirty="0" smtClean="0">
                <a:solidFill>
                  <a:srgbClr val="FF0000"/>
                </a:solidFill>
              </a:rPr>
              <a:t>given objective,</a:t>
            </a:r>
          </a:p>
          <a:p>
            <a:r>
              <a:rPr lang="en-US" sz="2400" dirty="0" smtClean="0"/>
              <a:t>how </a:t>
            </a:r>
            <a:r>
              <a:rPr lang="en-US" sz="2400" dirty="0" smtClean="0">
                <a:solidFill>
                  <a:srgbClr val="0070C0"/>
                </a:solidFill>
              </a:rPr>
              <a:t>well</a:t>
            </a:r>
            <a:r>
              <a:rPr lang="en-US" sz="2400" dirty="0" smtClean="0"/>
              <a:t> does the system perform,</a:t>
            </a:r>
          </a:p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0070C0"/>
                </a:solidFill>
              </a:rPr>
              <a:t>uncoordinated traffic routing</a:t>
            </a:r>
            <a:r>
              <a:rPr lang="en-US" sz="2400" dirty="0" smtClean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3144" y="4419600"/>
            <a:ext cx="1200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Price</a:t>
            </a:r>
          </a:p>
          <a:p>
            <a:pPr algn="ctr"/>
            <a:r>
              <a:rPr lang="en-US" sz="2400" dirty="0" smtClean="0"/>
              <a:t>Of </a:t>
            </a:r>
          </a:p>
          <a:p>
            <a:pPr algn="ctr"/>
            <a:r>
              <a:rPr lang="en-US" sz="2400" dirty="0" smtClean="0"/>
              <a:t>Anarchy</a:t>
            </a:r>
          </a:p>
        </p:txBody>
      </p:sp>
      <p:sp>
        <p:nvSpPr>
          <p:cNvPr id="10" name="Right Arrow 9"/>
          <p:cNvSpPr/>
          <p:nvPr/>
        </p:nvSpPr>
        <p:spPr bwMode="auto">
          <a:xfrm rot="13794179">
            <a:off x="1861993" y="5409899"/>
            <a:ext cx="304800" cy="228600"/>
          </a:xfrm>
          <a:prstGeom prst="rightArrow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09800" y="5791200"/>
            <a:ext cx="3028778" cy="461665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we will refine this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8EBB3"/>
        </a:solidFill>
        <a:ln w="9525">
          <a:solidFill>
            <a:srgbClr val="000000"/>
          </a:solidFill>
          <a:miter lim="800000"/>
          <a:headEnd/>
          <a:tailEnd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3723</TotalTime>
  <Words>2736</Words>
  <Application>Microsoft Office PowerPoint</Application>
  <PresentationFormat>On-screen Show (4:3)</PresentationFormat>
  <Paragraphs>644</Paragraphs>
  <Slides>81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Selfish Flows over Time</vt:lpstr>
      <vt:lpstr>Selfish Flows over Time</vt:lpstr>
      <vt:lpstr>Uncoordinated Traffic</vt:lpstr>
      <vt:lpstr>Uncoordinated Traffic</vt:lpstr>
      <vt:lpstr>Uncoordinated Traffic</vt:lpstr>
      <vt:lpstr>System Performance</vt:lpstr>
      <vt:lpstr>System Performance</vt:lpstr>
      <vt:lpstr>Price of Anarchy</vt:lpstr>
      <vt:lpstr>Price of Anarchy</vt:lpstr>
      <vt:lpstr>Modeling Uncoordinated Traffic</vt:lpstr>
      <vt:lpstr>Modeling Uncoordinated Traffic</vt:lpstr>
      <vt:lpstr>Static Flows</vt:lpstr>
      <vt:lpstr>Flows over Time</vt:lpstr>
      <vt:lpstr>Flows over Time</vt:lpstr>
      <vt:lpstr>Flows over Time</vt:lpstr>
      <vt:lpstr>Flows over Time</vt:lpstr>
      <vt:lpstr>Flows over Time</vt:lpstr>
      <vt:lpstr>Flows over Time</vt:lpstr>
      <vt:lpstr>Selfish Flows over Time</vt:lpstr>
      <vt:lpstr>Motivation I &amp; II: Networks</vt:lpstr>
      <vt:lpstr>Motivation III : Evacuation</vt:lpstr>
      <vt:lpstr>A Queuing Model</vt:lpstr>
      <vt:lpstr>A Queuing Model</vt:lpstr>
      <vt:lpstr>A Closer Look at Queues</vt:lpstr>
      <vt:lpstr>A Game-Theoretic Model</vt:lpstr>
      <vt:lpstr>A Game-Theoretic Model</vt:lpstr>
      <vt:lpstr>Equilibrium</vt:lpstr>
      <vt:lpstr>Equilibrium</vt:lpstr>
      <vt:lpstr>Equilibrium</vt:lpstr>
      <vt:lpstr>Features of the Model</vt:lpstr>
      <vt:lpstr>So Far…</vt:lpstr>
      <vt:lpstr>The Price of Anarchy</vt:lpstr>
      <vt:lpstr>The Price of Anarchy</vt:lpstr>
      <vt:lpstr>The Price of Anarchy</vt:lpstr>
      <vt:lpstr>Enforcing a bound on the PoA</vt:lpstr>
      <vt:lpstr>Enforcing a bound on the PoA</vt:lpstr>
      <vt:lpstr>Enforcing a bound on the PoA</vt:lpstr>
      <vt:lpstr>Enforcing a bound on the PoA</vt:lpstr>
      <vt:lpstr>Enforcing a bound on the PoA</vt:lpstr>
      <vt:lpstr>Open Questions</vt:lpstr>
      <vt:lpstr>Thanks for listening!</vt:lpstr>
      <vt:lpstr>Enforcing a bound on the PoA</vt:lpstr>
      <vt:lpstr>Enforcing a bound on the PoA</vt:lpstr>
      <vt:lpstr>A Closer Look at Queues - II</vt:lpstr>
      <vt:lpstr>A Simple Example</vt:lpstr>
      <vt:lpstr>A Closer Look at Queues - II</vt:lpstr>
      <vt:lpstr>A Closer Look at Queues - II</vt:lpstr>
      <vt:lpstr>A Closer Look at Queues</vt:lpstr>
      <vt:lpstr>Price of Anarchy</vt:lpstr>
      <vt:lpstr>Price of Anarchy</vt:lpstr>
      <vt:lpstr>Price of Anarchy</vt:lpstr>
      <vt:lpstr>Price of Anarchy</vt:lpstr>
      <vt:lpstr>Flows over Time</vt:lpstr>
      <vt:lpstr>Slide 54</vt:lpstr>
      <vt:lpstr>Enforcing a bound on the PoA</vt:lpstr>
      <vt:lpstr>Enforcing a bound on the PoA</vt:lpstr>
      <vt:lpstr>Equilibrium</vt:lpstr>
      <vt:lpstr>Equilibrium</vt:lpstr>
      <vt:lpstr>Properties at Equilibrium</vt:lpstr>
      <vt:lpstr>Properties at Equilibrium</vt:lpstr>
      <vt:lpstr>Properties at Equilibrium</vt:lpstr>
      <vt:lpstr>Properties at Equilibrium</vt:lpstr>
      <vt:lpstr>Properties at Equilibrium</vt:lpstr>
      <vt:lpstr>Properties at Equilibrium</vt:lpstr>
      <vt:lpstr>So Far…</vt:lpstr>
      <vt:lpstr>Static Flows</vt:lpstr>
      <vt:lpstr>Modeling Uncoordinated Traffic</vt:lpstr>
      <vt:lpstr>Modeling Uncoordinated Traffic</vt:lpstr>
      <vt:lpstr>Modeling Uncoordinated Traffic</vt:lpstr>
      <vt:lpstr>Modeling Uncoordinated Traffic</vt:lpstr>
      <vt:lpstr>Static Flows</vt:lpstr>
      <vt:lpstr>Flows over Time</vt:lpstr>
      <vt:lpstr>Flows over Time</vt:lpstr>
      <vt:lpstr>Motivation IV : Machine Scheduling</vt:lpstr>
      <vt:lpstr>Features of the Model</vt:lpstr>
      <vt:lpstr>Price of Anarchy</vt:lpstr>
      <vt:lpstr>Price of Anarchy</vt:lpstr>
      <vt:lpstr>Price of Anarchy</vt:lpstr>
      <vt:lpstr>Price of Anarchy</vt:lpstr>
      <vt:lpstr>System Performance</vt:lpstr>
      <vt:lpstr>System Performance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Selfish Flows over Time</dc:title>
  <dc:creator>Atticus</dc:creator>
  <cp:lastModifiedBy>Umang Bhaskar</cp:lastModifiedBy>
  <cp:revision>295</cp:revision>
  <dcterms:created xsi:type="dcterms:W3CDTF">2010-08-24T19:09:13Z</dcterms:created>
  <dcterms:modified xsi:type="dcterms:W3CDTF">2010-09-25T16:37:31Z</dcterms:modified>
</cp:coreProperties>
</file>